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0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4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5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9.xml" ContentType="application/vnd.openxmlformats-officedocument.themeOverride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20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2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theme/themeOverride64.xml" ContentType="application/vnd.openxmlformats-officedocument.themeOverrid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theme/themeOverride68.xml" ContentType="application/vnd.openxmlformats-officedocument.themeOverride+xml"/>
  <Override PartName="/ppt/theme/themeOverride69.xml" ContentType="application/vnd.openxmlformats-officedocument.themeOverride+xml"/>
  <Override PartName="/ppt/theme/themeOverride70.xml" ContentType="application/vnd.openxmlformats-officedocument.themeOverride+xml"/>
  <Override PartName="/ppt/theme/themeOverride71.xml" ContentType="application/vnd.openxmlformats-officedocument.themeOverride+xml"/>
  <Override PartName="/ppt/theme/themeOverride72.xml" ContentType="application/vnd.openxmlformats-officedocument.themeOverride+xml"/>
  <Override PartName="/ppt/theme/themeOverride73.xml" ContentType="application/vnd.openxmlformats-officedocument.themeOverride+xml"/>
  <Override PartName="/ppt/theme/themeOverride7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7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84"/>
  </p:notesMasterIdLst>
  <p:sldIdLst>
    <p:sldId id="256" r:id="rId2"/>
    <p:sldId id="681" r:id="rId3"/>
    <p:sldId id="682" r:id="rId4"/>
    <p:sldId id="668" r:id="rId5"/>
    <p:sldId id="669" r:id="rId6"/>
    <p:sldId id="670" r:id="rId7"/>
    <p:sldId id="671" r:id="rId8"/>
    <p:sldId id="672" r:id="rId9"/>
    <p:sldId id="673" r:id="rId10"/>
    <p:sldId id="674" r:id="rId11"/>
    <p:sldId id="675" r:id="rId12"/>
    <p:sldId id="676" r:id="rId13"/>
    <p:sldId id="677" r:id="rId14"/>
    <p:sldId id="678" r:id="rId15"/>
    <p:sldId id="679" r:id="rId16"/>
    <p:sldId id="680" r:id="rId17"/>
    <p:sldId id="594" r:id="rId18"/>
    <p:sldId id="697" r:id="rId19"/>
    <p:sldId id="683" r:id="rId20"/>
    <p:sldId id="667" r:id="rId21"/>
    <p:sldId id="684" r:id="rId22"/>
    <p:sldId id="685" r:id="rId23"/>
    <p:sldId id="686" r:id="rId24"/>
    <p:sldId id="687" r:id="rId25"/>
    <p:sldId id="688" r:id="rId26"/>
    <p:sldId id="689" r:id="rId27"/>
    <p:sldId id="690" r:id="rId28"/>
    <p:sldId id="691" r:id="rId29"/>
    <p:sldId id="692" r:id="rId30"/>
    <p:sldId id="693" r:id="rId31"/>
    <p:sldId id="694" r:id="rId32"/>
    <p:sldId id="695" r:id="rId33"/>
    <p:sldId id="696" r:id="rId34"/>
    <p:sldId id="485" r:id="rId35"/>
    <p:sldId id="591" r:id="rId36"/>
    <p:sldId id="541" r:id="rId37"/>
    <p:sldId id="542" r:id="rId38"/>
    <p:sldId id="543" r:id="rId39"/>
    <p:sldId id="654" r:id="rId40"/>
    <p:sldId id="656" r:id="rId41"/>
    <p:sldId id="655" r:id="rId42"/>
    <p:sldId id="657" r:id="rId43"/>
    <p:sldId id="660" r:id="rId44"/>
    <p:sldId id="659" r:id="rId45"/>
    <p:sldId id="658" r:id="rId46"/>
    <p:sldId id="661" r:id="rId47"/>
    <p:sldId id="664" r:id="rId48"/>
    <p:sldId id="663" r:id="rId49"/>
    <p:sldId id="625" r:id="rId50"/>
    <p:sldId id="626" r:id="rId51"/>
    <p:sldId id="544" r:id="rId52"/>
    <p:sldId id="627" r:id="rId53"/>
    <p:sldId id="628" r:id="rId54"/>
    <p:sldId id="630" r:id="rId55"/>
    <p:sldId id="629" r:id="rId56"/>
    <p:sldId id="631" r:id="rId57"/>
    <p:sldId id="632" r:id="rId58"/>
    <p:sldId id="633" r:id="rId59"/>
    <p:sldId id="634" r:id="rId60"/>
    <p:sldId id="638" r:id="rId61"/>
    <p:sldId id="637" r:id="rId62"/>
    <p:sldId id="636" r:id="rId63"/>
    <p:sldId id="635" r:id="rId64"/>
    <p:sldId id="639" r:id="rId65"/>
    <p:sldId id="640" r:id="rId66"/>
    <p:sldId id="641" r:id="rId67"/>
    <p:sldId id="642" r:id="rId68"/>
    <p:sldId id="643" r:id="rId69"/>
    <p:sldId id="644" r:id="rId70"/>
    <p:sldId id="645" r:id="rId71"/>
    <p:sldId id="646" r:id="rId72"/>
    <p:sldId id="647" r:id="rId73"/>
    <p:sldId id="649" r:id="rId74"/>
    <p:sldId id="648" r:id="rId75"/>
    <p:sldId id="651" r:id="rId76"/>
    <p:sldId id="652" r:id="rId77"/>
    <p:sldId id="653" r:id="rId78"/>
    <p:sldId id="536" r:id="rId79"/>
    <p:sldId id="665" r:id="rId80"/>
    <p:sldId id="666" r:id="rId81"/>
    <p:sldId id="537" r:id="rId82"/>
    <p:sldId id="319" r:id="rId83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ECFF"/>
    <a:srgbClr val="0000CC"/>
    <a:srgbClr val="000000"/>
    <a:srgbClr val="FF00FF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4" autoAdjust="0"/>
    <p:restoredTop sz="92539" autoAdjust="0"/>
  </p:normalViewPr>
  <p:slideViewPr>
    <p:cSldViewPr>
      <p:cViewPr varScale="1">
        <p:scale>
          <a:sx n="106" d="100"/>
          <a:sy n="106" d="100"/>
        </p:scale>
        <p:origin x="21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D6F78-58A4-461A-BD07-0B55A292539C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A1FB40-BE9F-49D2-B5D5-864B314BEDF3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 prst="divot"/>
        </a:sp3d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Доход</a:t>
          </a:r>
        </a:p>
      </dgm:t>
    </dgm:pt>
    <dgm:pt modelId="{525A1791-E7B7-4D25-829E-65D203515422}" type="parTrans" cxnId="{ECB8E00C-DB28-4622-AEE8-88BA1F49E9AD}">
      <dgm:prSet/>
      <dgm:spPr/>
      <dgm:t>
        <a:bodyPr/>
        <a:lstStyle/>
        <a:p>
          <a:endParaRPr lang="ru-RU"/>
        </a:p>
      </dgm:t>
    </dgm:pt>
    <dgm:pt modelId="{216B778D-3E9B-42A2-BC6A-3279BE1BDF9F}" type="sibTrans" cxnId="{ECB8E00C-DB28-4622-AEE8-88BA1F49E9AD}">
      <dgm:prSet/>
      <dgm:spPr/>
      <dgm:t>
        <a:bodyPr/>
        <a:lstStyle/>
        <a:p>
          <a:endParaRPr lang="ru-RU"/>
        </a:p>
      </dgm:t>
    </dgm:pt>
    <dgm:pt modelId="{BC23EC8A-3B1D-422A-A398-9AA913CD89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 prst="divot"/>
        </a:sp3d>
      </dgm:spPr>
      <dgm:t>
        <a:bodyPr/>
        <a:lstStyle/>
        <a:p>
          <a:r>
            <a:rPr lang="ru-RU" sz="2000" dirty="0">
              <a:solidFill>
                <a:schemeClr val="bg1"/>
              </a:solidFill>
            </a:rPr>
            <a:t>Расход</a:t>
          </a:r>
        </a:p>
      </dgm:t>
    </dgm:pt>
    <dgm:pt modelId="{D51B1C88-9AA3-4C32-A3FB-EB556EB81B2A}" type="parTrans" cxnId="{39B6982E-2110-49C3-B2CC-6B60BEE73FF9}">
      <dgm:prSet/>
      <dgm:spPr/>
      <dgm:t>
        <a:bodyPr/>
        <a:lstStyle/>
        <a:p>
          <a:endParaRPr lang="ru-RU"/>
        </a:p>
      </dgm:t>
    </dgm:pt>
    <dgm:pt modelId="{B6713B69-3E84-4D5E-BB0E-F49A7D26D4DE}" type="sibTrans" cxnId="{39B6982E-2110-49C3-B2CC-6B60BEE73FF9}">
      <dgm:prSet/>
      <dgm:spPr/>
      <dgm:t>
        <a:bodyPr/>
        <a:lstStyle/>
        <a:p>
          <a:endParaRPr lang="ru-RU"/>
        </a:p>
      </dgm:t>
    </dgm:pt>
    <dgm:pt modelId="{1DA9F830-BF5F-4713-82CD-DB3FF95B7A90}" type="pres">
      <dgm:prSet presAssocID="{0A1D6F78-58A4-461A-BD07-0B55A292539C}" presName="Name0" presStyleCnt="0">
        <dgm:presLayoutVars>
          <dgm:dir/>
          <dgm:resizeHandles val="exact"/>
        </dgm:presLayoutVars>
      </dgm:prSet>
      <dgm:spPr/>
    </dgm:pt>
    <dgm:pt modelId="{F1E7F3A7-1A57-40AF-AF17-D890D9683D68}" type="pres">
      <dgm:prSet presAssocID="{43A1FB40-BE9F-49D2-B5D5-864B314BEDF3}" presName="node" presStyleLbl="node1" presStyleIdx="0" presStyleCnt="2" custLinFactX="-1984" custLinFactNeighborX="-100000" custLinFactNeighborY="775">
        <dgm:presLayoutVars>
          <dgm:bulletEnabled val="1"/>
        </dgm:presLayoutVars>
      </dgm:prSet>
      <dgm:spPr/>
    </dgm:pt>
    <dgm:pt modelId="{0D941501-709D-412F-8E16-F5C9BB2B0F5C}" type="pres">
      <dgm:prSet presAssocID="{216B778D-3E9B-42A2-BC6A-3279BE1BDF9F}" presName="sibTrans" presStyleCnt="0"/>
      <dgm:spPr/>
    </dgm:pt>
    <dgm:pt modelId="{3A146C52-AD2B-489C-BF10-3AA4F8CAFD67}" type="pres">
      <dgm:prSet presAssocID="{BC23EC8A-3B1D-422A-A398-9AA913CD8988}" presName="node" presStyleLbl="node1" presStyleIdx="1" presStyleCnt="2" custScaleY="35188" custLinFactNeighborX="77796" custLinFactNeighborY="-15642">
        <dgm:presLayoutVars>
          <dgm:bulletEnabled val="1"/>
        </dgm:presLayoutVars>
      </dgm:prSet>
      <dgm:spPr/>
    </dgm:pt>
  </dgm:ptLst>
  <dgm:cxnLst>
    <dgm:cxn modelId="{ECB8E00C-DB28-4622-AEE8-88BA1F49E9AD}" srcId="{0A1D6F78-58A4-461A-BD07-0B55A292539C}" destId="{43A1FB40-BE9F-49D2-B5D5-864B314BEDF3}" srcOrd="0" destOrd="0" parTransId="{525A1791-E7B7-4D25-829E-65D203515422}" sibTransId="{216B778D-3E9B-42A2-BC6A-3279BE1BDF9F}"/>
    <dgm:cxn modelId="{39B6982E-2110-49C3-B2CC-6B60BEE73FF9}" srcId="{0A1D6F78-58A4-461A-BD07-0B55A292539C}" destId="{BC23EC8A-3B1D-422A-A398-9AA913CD8988}" srcOrd="1" destOrd="0" parTransId="{D51B1C88-9AA3-4C32-A3FB-EB556EB81B2A}" sibTransId="{B6713B69-3E84-4D5E-BB0E-F49A7D26D4DE}"/>
    <dgm:cxn modelId="{A1A90A42-E6D9-40C3-A82F-15BB6D9AFCE4}" type="presOf" srcId="{0A1D6F78-58A4-461A-BD07-0B55A292539C}" destId="{1DA9F830-BF5F-4713-82CD-DB3FF95B7A90}" srcOrd="0" destOrd="0" presId="urn:microsoft.com/office/officeart/2005/8/layout/hList6"/>
    <dgm:cxn modelId="{D808996C-7516-4591-A3D9-62D10461DEB1}" type="presOf" srcId="{BC23EC8A-3B1D-422A-A398-9AA913CD8988}" destId="{3A146C52-AD2B-489C-BF10-3AA4F8CAFD67}" srcOrd="0" destOrd="0" presId="urn:microsoft.com/office/officeart/2005/8/layout/hList6"/>
    <dgm:cxn modelId="{097655DF-6836-4958-8907-9210755BCE62}" type="presOf" srcId="{43A1FB40-BE9F-49D2-B5D5-864B314BEDF3}" destId="{F1E7F3A7-1A57-40AF-AF17-D890D9683D68}" srcOrd="0" destOrd="0" presId="urn:microsoft.com/office/officeart/2005/8/layout/hList6"/>
    <dgm:cxn modelId="{AF82A025-9FFC-4F7F-AACD-06622CF7850B}" type="presParOf" srcId="{1DA9F830-BF5F-4713-82CD-DB3FF95B7A90}" destId="{F1E7F3A7-1A57-40AF-AF17-D890D9683D68}" srcOrd="0" destOrd="0" presId="urn:microsoft.com/office/officeart/2005/8/layout/hList6"/>
    <dgm:cxn modelId="{0432A9B6-64CA-406E-84AB-4E64B2E84247}" type="presParOf" srcId="{1DA9F830-BF5F-4713-82CD-DB3FF95B7A90}" destId="{0D941501-709D-412F-8E16-F5C9BB2B0F5C}" srcOrd="1" destOrd="0" presId="urn:microsoft.com/office/officeart/2005/8/layout/hList6"/>
    <dgm:cxn modelId="{E6FCABDC-445F-4C6C-BA20-B9F97820C563}" type="presParOf" srcId="{1DA9F830-BF5F-4713-82CD-DB3FF95B7A90}" destId="{3A146C52-AD2B-489C-BF10-3AA4F8CAFD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AEFAFC-47A6-460E-99AF-D324DEFEA80A}" type="doc">
      <dgm:prSet loTypeId="urn:microsoft.com/office/officeart/2005/8/layout/default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1951784-49C5-426E-AC97-6654DC0B9478}">
      <dgm:prSet phldrT="[Текст]" custT="1"/>
      <dgm:spPr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550" b="1" dirty="0"/>
            <a:t>Общегосударственные вопросы</a:t>
          </a:r>
        </a:p>
      </dgm:t>
    </dgm:pt>
    <dgm:pt modelId="{C8F2B82B-5617-45A1-9F1F-7EF60C681A8E}" type="parTrans" cxnId="{65A7D650-2828-44B4-AA70-56FAC8AA4E6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144A474-70B6-490C-B6EE-7A5E98E3B619}" type="sibTrans" cxnId="{65A7D650-2828-44B4-AA70-56FAC8AA4E6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E49BAE4-7259-435F-8DE5-B62695DC8F77}">
      <dgm:prSet phldrT="[Текст]" custT="1"/>
      <dgm:spPr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dirty="0"/>
            <a:t>Национальная оборона</a:t>
          </a:r>
        </a:p>
      </dgm:t>
    </dgm:pt>
    <dgm:pt modelId="{1FD75947-41B2-4B6A-AFD0-00D829A62476}" type="parTrans" cxnId="{F94F0585-000C-4B2F-80BA-BF5DE4AEFC7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49AE00C-A159-44D8-8E90-324944DB8776}" type="sibTrans" cxnId="{F94F0585-000C-4B2F-80BA-BF5DE4AEFC7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E27F5A4-0D0F-48C4-89FC-0C386502EFDF}">
      <dgm:prSet phldrT="[Текст]" custT="1"/>
      <dgm:spPr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i="0" u="none" dirty="0"/>
            <a:t>Национальная безопасность и правоохранительная деятельность</a:t>
          </a:r>
          <a:endParaRPr lang="ru-RU" sz="1600" b="1" dirty="0"/>
        </a:p>
      </dgm:t>
    </dgm:pt>
    <dgm:pt modelId="{E1491FC1-F767-4365-A198-93A0ED836720}" type="parTrans" cxnId="{558026FC-816F-426B-8815-8D70CA430B9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AE590F8-B0CE-4843-9B20-97B2B331E149}" type="sibTrans" cxnId="{558026FC-816F-426B-8815-8D70CA430B9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75921D5-2E99-465D-BABC-3A50A5A24E5C}">
      <dgm:prSet phldrT="[Текст]" custT="1"/>
      <dgm:spPr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i="0" u="none" dirty="0"/>
            <a:t>Национальная экономика</a:t>
          </a:r>
          <a:endParaRPr lang="ru-RU" sz="1600" b="1" dirty="0"/>
        </a:p>
      </dgm:t>
    </dgm:pt>
    <dgm:pt modelId="{49A21C39-E3E9-436A-B8F9-A7A84C14BB9C}" type="parTrans" cxnId="{E61EE105-3EA8-40DC-82CB-EDEFD1D4DA2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5605488-6EB1-422C-8AB4-E08EB2931BC6}" type="sibTrans" cxnId="{E61EE105-3EA8-40DC-82CB-EDEFD1D4DA2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967E75E-03D7-4C5A-8FE2-BC4F9265AF76}">
      <dgm:prSet phldrT="[Текст]" custT="1"/>
      <dgm:spPr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/>
            <a:t>Жилищно-коммунальное хозяйство</a:t>
          </a:r>
          <a:endParaRPr lang="ru-RU" sz="1600" b="1" dirty="0"/>
        </a:p>
      </dgm:t>
    </dgm:pt>
    <dgm:pt modelId="{F5398199-D3AE-45EF-B269-F5815A0548A6}" type="parTrans" cxnId="{B3D7882F-2F27-4B5F-AFAC-D2377669F43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7CB1B65-A691-49AF-B256-E02DBA84DFF1}" type="sibTrans" cxnId="{B3D7882F-2F27-4B5F-AFAC-D2377669F43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9FB76A1-7DFB-4C2E-BADD-B7A46AC8DB98}">
      <dgm:prSet custT="1"/>
      <dgm:spPr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/>
            <a:t>Охрана окружающей среды</a:t>
          </a:r>
          <a:endParaRPr lang="ru-RU" sz="1600" b="1" dirty="0"/>
        </a:p>
      </dgm:t>
    </dgm:pt>
    <dgm:pt modelId="{360C46DF-0CCA-4D3E-BD4F-6D97338FEED3}" type="parTrans" cxnId="{E1056356-D6BA-48BC-844D-AE78AFDB46A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5863581-5804-43F4-8666-C7FCF2DEBB2F}" type="sibTrans" cxnId="{E1056356-D6BA-48BC-844D-AE78AFDB46A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8736678-07DB-4BE1-BE05-E031D1E88F0C}">
      <dgm:prSet custT="1"/>
      <dgm:spPr>
        <a:solidFill>
          <a:srgbClr val="00B0F0"/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/>
            <a:t>Образование</a:t>
          </a:r>
          <a:endParaRPr lang="ru-RU" sz="1600" b="1" dirty="0"/>
        </a:p>
      </dgm:t>
    </dgm:pt>
    <dgm:pt modelId="{397B9902-DF89-47C4-8C40-F04E82DB9F0D}" type="parTrans" cxnId="{3C988770-DD0B-4407-BBA1-572880844AB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F2E6F68-074C-4A7F-9996-30242227C088}" type="sibTrans" cxnId="{3C988770-DD0B-4407-BBA1-572880844AB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582F76C-A159-434D-9551-D65A29D28CD4}">
      <dgm:prSet custT="1"/>
      <dgm:spPr>
        <a:solidFill>
          <a:srgbClr val="00B0F0"/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dirty="0"/>
            <a:t>Культура, кинематография</a:t>
          </a:r>
        </a:p>
      </dgm:t>
    </dgm:pt>
    <dgm:pt modelId="{F34ECFC8-FCCC-4562-80CA-BC5957E82600}" type="parTrans" cxnId="{1D3E743F-9DEB-4F46-94CA-FF460DD8167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9D62FC9-6EF6-46BC-8ADD-D6F4FD4BB2A0}" type="sibTrans" cxnId="{1D3E743F-9DEB-4F46-94CA-FF460DD8167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24B5A15-E83D-4DD4-BA6C-8CAC6827D2A5}">
      <dgm:prSet custT="1"/>
      <dgm:spPr>
        <a:solidFill>
          <a:srgbClr val="CCFFFF"/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i="0" u="none" dirty="0"/>
            <a:t>Социальная политика</a:t>
          </a:r>
          <a:endParaRPr lang="ru-RU" sz="1600" b="1" dirty="0"/>
        </a:p>
      </dgm:t>
    </dgm:pt>
    <dgm:pt modelId="{B91DC247-2C94-4194-88AB-D6DCC0DBA138}" type="parTrans" cxnId="{6A6E3574-546D-4983-9D0D-C1D7B47F830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584010-895D-4C81-ADF3-87C2B218BC92}" type="sibTrans" cxnId="{6A6E3574-546D-4983-9D0D-C1D7B47F830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8C99B5E-0864-4179-8FB5-B538286276FC}">
      <dgm:prSet custT="1"/>
      <dgm:spPr>
        <a:solidFill>
          <a:srgbClr val="CCFFFF"/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i="0" u="none" dirty="0"/>
            <a:t>Физическая культура и спорт</a:t>
          </a:r>
          <a:endParaRPr lang="ru-RU" sz="1600" b="1" dirty="0"/>
        </a:p>
      </dgm:t>
    </dgm:pt>
    <dgm:pt modelId="{8F33C3EE-ED09-42DF-9E10-6C6A4F72BF0E}" type="parTrans" cxnId="{F9182548-99A0-446B-B3AE-4F2D3AAA08E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743DB07-0C30-4EBA-BE4E-C32138E8007E}" type="sibTrans" cxnId="{F9182548-99A0-446B-B3AE-4F2D3AAA08E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6105862-FAFE-4397-95FB-5FBE154FF612}">
      <dgm:prSet custT="1"/>
      <dgm:spPr>
        <a:solidFill>
          <a:srgbClr val="CCFFFF"/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i="0" u="none" dirty="0"/>
            <a:t>Средства массовой информации</a:t>
          </a:r>
          <a:endParaRPr lang="ru-RU" sz="1600" b="1" dirty="0"/>
        </a:p>
      </dgm:t>
    </dgm:pt>
    <dgm:pt modelId="{FCD85FF6-F226-4AEF-A345-4F1EE86ACEA4}" type="parTrans" cxnId="{FE24CC20-B809-4B0E-A78B-D79FCFA3A5E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A99E6CA-1B6C-40F5-96C7-420ED4D19626}" type="sibTrans" cxnId="{FE24CC20-B809-4B0E-A78B-D79FCFA3A5E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5515FE1-147A-4ABE-89E1-8B6636E38092}">
      <dgm:prSet custT="1"/>
      <dgm:spPr>
        <a:solidFill>
          <a:srgbClr val="00B0F0"/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dirty="0"/>
            <a:t>Здравоохранение</a:t>
          </a:r>
        </a:p>
      </dgm:t>
    </dgm:pt>
    <dgm:pt modelId="{0D3EF08F-B136-47AF-8B20-7A49B850E942}" type="parTrans" cxnId="{CCCFD0CF-8CA8-41CA-8F5D-11CD6E556856}">
      <dgm:prSet/>
      <dgm:spPr/>
      <dgm:t>
        <a:bodyPr/>
        <a:lstStyle/>
        <a:p>
          <a:endParaRPr lang="ru-RU"/>
        </a:p>
      </dgm:t>
    </dgm:pt>
    <dgm:pt modelId="{81F31407-6664-4995-A94C-451AEF5CE8CC}" type="sibTrans" cxnId="{CCCFD0CF-8CA8-41CA-8F5D-11CD6E556856}">
      <dgm:prSet/>
      <dgm:spPr/>
      <dgm:t>
        <a:bodyPr/>
        <a:lstStyle/>
        <a:p>
          <a:endParaRPr lang="ru-RU"/>
        </a:p>
      </dgm:t>
    </dgm:pt>
    <dgm:pt modelId="{8CB15F47-2E27-45CC-A856-C67E7573F607}" type="pres">
      <dgm:prSet presAssocID="{C5AEFAFC-47A6-460E-99AF-D324DEFEA80A}" presName="diagram" presStyleCnt="0">
        <dgm:presLayoutVars>
          <dgm:dir/>
          <dgm:resizeHandles val="exact"/>
        </dgm:presLayoutVars>
      </dgm:prSet>
      <dgm:spPr/>
    </dgm:pt>
    <dgm:pt modelId="{CF41BEF7-1C27-495E-86B6-1CFA49944A92}" type="pres">
      <dgm:prSet presAssocID="{71951784-49C5-426E-AC97-6654DC0B9478}" presName="node" presStyleLbl="node1" presStyleIdx="0" presStyleCnt="12">
        <dgm:presLayoutVars>
          <dgm:bulletEnabled val="1"/>
        </dgm:presLayoutVars>
      </dgm:prSet>
      <dgm:spPr/>
    </dgm:pt>
    <dgm:pt modelId="{05C3ADD9-CA91-440A-B062-C0D3ACD52EAC}" type="pres">
      <dgm:prSet presAssocID="{0144A474-70B6-490C-B6EE-7A5E98E3B619}" presName="sibTrans" presStyleCnt="0"/>
      <dgm:spPr/>
    </dgm:pt>
    <dgm:pt modelId="{4792A22A-6D0A-457D-9B5F-49EB49D08443}" type="pres">
      <dgm:prSet presAssocID="{BE49BAE4-7259-435F-8DE5-B62695DC8F77}" presName="node" presStyleLbl="node1" presStyleIdx="1" presStyleCnt="12">
        <dgm:presLayoutVars>
          <dgm:bulletEnabled val="1"/>
        </dgm:presLayoutVars>
      </dgm:prSet>
      <dgm:spPr/>
    </dgm:pt>
    <dgm:pt modelId="{D58F84E9-5FB4-4632-BC6E-47A546061055}" type="pres">
      <dgm:prSet presAssocID="{E49AE00C-A159-44D8-8E90-324944DB8776}" presName="sibTrans" presStyleCnt="0"/>
      <dgm:spPr/>
    </dgm:pt>
    <dgm:pt modelId="{06371CA4-3EA8-4992-8F70-1D35CD646F4E}" type="pres">
      <dgm:prSet presAssocID="{8E27F5A4-0D0F-48C4-89FC-0C386502EFDF}" presName="node" presStyleLbl="node1" presStyleIdx="2" presStyleCnt="12">
        <dgm:presLayoutVars>
          <dgm:bulletEnabled val="1"/>
        </dgm:presLayoutVars>
      </dgm:prSet>
      <dgm:spPr/>
    </dgm:pt>
    <dgm:pt modelId="{497E3E17-5AD4-4420-8530-3E7965FF1DE8}" type="pres">
      <dgm:prSet presAssocID="{2AE590F8-B0CE-4843-9B20-97B2B331E149}" presName="sibTrans" presStyleCnt="0"/>
      <dgm:spPr/>
    </dgm:pt>
    <dgm:pt modelId="{16C12420-D937-4CC4-AEDF-7449D6C8C39A}" type="pres">
      <dgm:prSet presAssocID="{C75921D5-2E99-465D-BABC-3A50A5A24E5C}" presName="node" presStyleLbl="node1" presStyleIdx="3" presStyleCnt="12">
        <dgm:presLayoutVars>
          <dgm:bulletEnabled val="1"/>
        </dgm:presLayoutVars>
      </dgm:prSet>
      <dgm:spPr/>
    </dgm:pt>
    <dgm:pt modelId="{FC9FD84A-9A26-4147-A793-D87791F53A26}" type="pres">
      <dgm:prSet presAssocID="{05605488-6EB1-422C-8AB4-E08EB2931BC6}" presName="sibTrans" presStyleCnt="0"/>
      <dgm:spPr/>
    </dgm:pt>
    <dgm:pt modelId="{F643D7E3-EE82-4CAB-BC63-F8B38A1D851C}" type="pres">
      <dgm:prSet presAssocID="{3967E75E-03D7-4C5A-8FE2-BC4F9265AF76}" presName="node" presStyleLbl="node1" presStyleIdx="4" presStyleCnt="12">
        <dgm:presLayoutVars>
          <dgm:bulletEnabled val="1"/>
        </dgm:presLayoutVars>
      </dgm:prSet>
      <dgm:spPr/>
    </dgm:pt>
    <dgm:pt modelId="{222B0B26-6F0B-4D4D-BC10-B17AECAAC520}" type="pres">
      <dgm:prSet presAssocID="{F7CB1B65-A691-49AF-B256-E02DBA84DFF1}" presName="sibTrans" presStyleCnt="0"/>
      <dgm:spPr/>
    </dgm:pt>
    <dgm:pt modelId="{9F439E99-FDAD-4AA4-99E4-7001C41393F6}" type="pres">
      <dgm:prSet presAssocID="{69FB76A1-7DFB-4C2E-BADD-B7A46AC8DB98}" presName="node" presStyleLbl="node1" presStyleIdx="5" presStyleCnt="12">
        <dgm:presLayoutVars>
          <dgm:bulletEnabled val="1"/>
        </dgm:presLayoutVars>
      </dgm:prSet>
      <dgm:spPr/>
    </dgm:pt>
    <dgm:pt modelId="{C8A77D70-2117-49B2-BD2F-B937FDA196D6}" type="pres">
      <dgm:prSet presAssocID="{B5863581-5804-43F4-8666-C7FCF2DEBB2F}" presName="sibTrans" presStyleCnt="0"/>
      <dgm:spPr/>
    </dgm:pt>
    <dgm:pt modelId="{EAD828D4-A2A4-4E70-BFDD-CBCCEAD55DD7}" type="pres">
      <dgm:prSet presAssocID="{78736678-07DB-4BE1-BE05-E031D1E88F0C}" presName="node" presStyleLbl="node1" presStyleIdx="6" presStyleCnt="12">
        <dgm:presLayoutVars>
          <dgm:bulletEnabled val="1"/>
        </dgm:presLayoutVars>
      </dgm:prSet>
      <dgm:spPr/>
    </dgm:pt>
    <dgm:pt modelId="{EBBCFFBB-54DE-4601-94FD-EBCC227E7A7D}" type="pres">
      <dgm:prSet presAssocID="{3F2E6F68-074C-4A7F-9996-30242227C088}" presName="sibTrans" presStyleCnt="0"/>
      <dgm:spPr/>
    </dgm:pt>
    <dgm:pt modelId="{5EE7B5D0-D1E0-4BE0-BA07-7ADC26CFADE7}" type="pres">
      <dgm:prSet presAssocID="{7582F76C-A159-434D-9551-D65A29D28CD4}" presName="node" presStyleLbl="node1" presStyleIdx="7" presStyleCnt="12">
        <dgm:presLayoutVars>
          <dgm:bulletEnabled val="1"/>
        </dgm:presLayoutVars>
      </dgm:prSet>
      <dgm:spPr/>
    </dgm:pt>
    <dgm:pt modelId="{71A71570-0269-490B-8CDF-51B844FC4FCE}" type="pres">
      <dgm:prSet presAssocID="{A9D62FC9-6EF6-46BC-8ADD-D6F4FD4BB2A0}" presName="sibTrans" presStyleCnt="0"/>
      <dgm:spPr/>
    </dgm:pt>
    <dgm:pt modelId="{1C7971C0-D186-4228-A59F-5175D14EFDD8}" type="pres">
      <dgm:prSet presAssocID="{45515FE1-147A-4ABE-89E1-8B6636E38092}" presName="node" presStyleLbl="node1" presStyleIdx="8" presStyleCnt="12">
        <dgm:presLayoutVars>
          <dgm:bulletEnabled val="1"/>
        </dgm:presLayoutVars>
      </dgm:prSet>
      <dgm:spPr/>
    </dgm:pt>
    <dgm:pt modelId="{D173085E-2DC6-40BF-92A3-ED5FA0944F65}" type="pres">
      <dgm:prSet presAssocID="{81F31407-6664-4995-A94C-451AEF5CE8CC}" presName="sibTrans" presStyleCnt="0"/>
      <dgm:spPr/>
    </dgm:pt>
    <dgm:pt modelId="{BDC33F69-4D7C-411E-BA0D-E95CF65D1DC7}" type="pres">
      <dgm:prSet presAssocID="{824B5A15-E83D-4DD4-BA6C-8CAC6827D2A5}" presName="node" presStyleLbl="node1" presStyleIdx="9" presStyleCnt="12">
        <dgm:presLayoutVars>
          <dgm:bulletEnabled val="1"/>
        </dgm:presLayoutVars>
      </dgm:prSet>
      <dgm:spPr/>
    </dgm:pt>
    <dgm:pt modelId="{D86B87DC-E869-472C-829B-16CFB2B75881}" type="pres">
      <dgm:prSet presAssocID="{AC584010-895D-4C81-ADF3-87C2B218BC92}" presName="sibTrans" presStyleCnt="0"/>
      <dgm:spPr/>
    </dgm:pt>
    <dgm:pt modelId="{A503DF59-7828-4175-9D2E-F5B49605A465}" type="pres">
      <dgm:prSet presAssocID="{B8C99B5E-0864-4179-8FB5-B538286276FC}" presName="node" presStyleLbl="node1" presStyleIdx="10" presStyleCnt="12">
        <dgm:presLayoutVars>
          <dgm:bulletEnabled val="1"/>
        </dgm:presLayoutVars>
      </dgm:prSet>
      <dgm:spPr/>
    </dgm:pt>
    <dgm:pt modelId="{C7A1FAAF-70D8-47F1-B471-F0A0B48F871A}" type="pres">
      <dgm:prSet presAssocID="{5743DB07-0C30-4EBA-BE4E-C32138E8007E}" presName="sibTrans" presStyleCnt="0"/>
      <dgm:spPr/>
    </dgm:pt>
    <dgm:pt modelId="{79965497-93E7-4E09-8620-5A2E2C5FB810}" type="pres">
      <dgm:prSet presAssocID="{46105862-FAFE-4397-95FB-5FBE154FF61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61EE105-3EA8-40DC-82CB-EDEFD1D4DA24}" srcId="{C5AEFAFC-47A6-460E-99AF-D324DEFEA80A}" destId="{C75921D5-2E99-465D-BABC-3A50A5A24E5C}" srcOrd="3" destOrd="0" parTransId="{49A21C39-E3E9-436A-B8F9-A7A84C14BB9C}" sibTransId="{05605488-6EB1-422C-8AB4-E08EB2931BC6}"/>
    <dgm:cxn modelId="{3859FD0A-87E2-46B1-A382-458980340325}" type="presOf" srcId="{78736678-07DB-4BE1-BE05-E031D1E88F0C}" destId="{EAD828D4-A2A4-4E70-BFDD-CBCCEAD55DD7}" srcOrd="0" destOrd="0" presId="urn:microsoft.com/office/officeart/2005/8/layout/default"/>
    <dgm:cxn modelId="{FE24CC20-B809-4B0E-A78B-D79FCFA3A5EB}" srcId="{C5AEFAFC-47A6-460E-99AF-D324DEFEA80A}" destId="{46105862-FAFE-4397-95FB-5FBE154FF612}" srcOrd="11" destOrd="0" parTransId="{FCD85FF6-F226-4AEF-A345-4F1EE86ACEA4}" sibTransId="{4A99E6CA-1B6C-40F5-96C7-420ED4D19626}"/>
    <dgm:cxn modelId="{B3D7882F-2F27-4B5F-AFAC-D2377669F437}" srcId="{C5AEFAFC-47A6-460E-99AF-D324DEFEA80A}" destId="{3967E75E-03D7-4C5A-8FE2-BC4F9265AF76}" srcOrd="4" destOrd="0" parTransId="{F5398199-D3AE-45EF-B269-F5815A0548A6}" sibTransId="{F7CB1B65-A691-49AF-B256-E02DBA84DFF1}"/>
    <dgm:cxn modelId="{D4755B33-E304-40FA-9705-2009587EB20B}" type="presOf" srcId="{C5AEFAFC-47A6-460E-99AF-D324DEFEA80A}" destId="{8CB15F47-2E27-45CC-A856-C67E7573F607}" srcOrd="0" destOrd="0" presId="urn:microsoft.com/office/officeart/2005/8/layout/default"/>
    <dgm:cxn modelId="{1277F838-2023-4628-AD59-C4AC39F9DC3B}" type="presOf" srcId="{45515FE1-147A-4ABE-89E1-8B6636E38092}" destId="{1C7971C0-D186-4228-A59F-5175D14EFDD8}" srcOrd="0" destOrd="0" presId="urn:microsoft.com/office/officeart/2005/8/layout/default"/>
    <dgm:cxn modelId="{1D3E743F-9DEB-4F46-94CA-FF460DD8167A}" srcId="{C5AEFAFC-47A6-460E-99AF-D324DEFEA80A}" destId="{7582F76C-A159-434D-9551-D65A29D28CD4}" srcOrd="7" destOrd="0" parTransId="{F34ECFC8-FCCC-4562-80CA-BC5957E82600}" sibTransId="{A9D62FC9-6EF6-46BC-8ADD-D6F4FD4BB2A0}"/>
    <dgm:cxn modelId="{F9182548-99A0-446B-B3AE-4F2D3AAA08EC}" srcId="{C5AEFAFC-47A6-460E-99AF-D324DEFEA80A}" destId="{B8C99B5E-0864-4179-8FB5-B538286276FC}" srcOrd="10" destOrd="0" parTransId="{8F33C3EE-ED09-42DF-9E10-6C6A4F72BF0E}" sibTransId="{5743DB07-0C30-4EBA-BE4E-C32138E8007E}"/>
    <dgm:cxn modelId="{5912AB4C-DA14-4A62-8640-9E28F39932BF}" type="presOf" srcId="{3967E75E-03D7-4C5A-8FE2-BC4F9265AF76}" destId="{F643D7E3-EE82-4CAB-BC63-F8B38A1D851C}" srcOrd="0" destOrd="0" presId="urn:microsoft.com/office/officeart/2005/8/layout/default"/>
    <dgm:cxn modelId="{3C988770-DD0B-4407-BBA1-572880844AB9}" srcId="{C5AEFAFC-47A6-460E-99AF-D324DEFEA80A}" destId="{78736678-07DB-4BE1-BE05-E031D1E88F0C}" srcOrd="6" destOrd="0" parTransId="{397B9902-DF89-47C4-8C40-F04E82DB9F0D}" sibTransId="{3F2E6F68-074C-4A7F-9996-30242227C088}"/>
    <dgm:cxn modelId="{65A7D650-2828-44B4-AA70-56FAC8AA4E65}" srcId="{C5AEFAFC-47A6-460E-99AF-D324DEFEA80A}" destId="{71951784-49C5-426E-AC97-6654DC0B9478}" srcOrd="0" destOrd="0" parTransId="{C8F2B82B-5617-45A1-9F1F-7EF60C681A8E}" sibTransId="{0144A474-70B6-490C-B6EE-7A5E98E3B619}"/>
    <dgm:cxn modelId="{6A6E3574-546D-4983-9D0D-C1D7B47F8303}" srcId="{C5AEFAFC-47A6-460E-99AF-D324DEFEA80A}" destId="{824B5A15-E83D-4DD4-BA6C-8CAC6827D2A5}" srcOrd="9" destOrd="0" parTransId="{B91DC247-2C94-4194-88AB-D6DCC0DBA138}" sibTransId="{AC584010-895D-4C81-ADF3-87C2B218BC92}"/>
    <dgm:cxn modelId="{E1056356-D6BA-48BC-844D-AE78AFDB46A4}" srcId="{C5AEFAFC-47A6-460E-99AF-D324DEFEA80A}" destId="{69FB76A1-7DFB-4C2E-BADD-B7A46AC8DB98}" srcOrd="5" destOrd="0" parTransId="{360C46DF-0CCA-4D3E-BD4F-6D97338FEED3}" sibTransId="{B5863581-5804-43F4-8666-C7FCF2DEBB2F}"/>
    <dgm:cxn modelId="{ED198759-4CF5-498A-99C1-310B8315EAF3}" type="presOf" srcId="{7582F76C-A159-434D-9551-D65A29D28CD4}" destId="{5EE7B5D0-D1E0-4BE0-BA07-7ADC26CFADE7}" srcOrd="0" destOrd="0" presId="urn:microsoft.com/office/officeart/2005/8/layout/default"/>
    <dgm:cxn modelId="{7439747C-47B3-4161-BEF6-1D35EA170CEF}" type="presOf" srcId="{46105862-FAFE-4397-95FB-5FBE154FF612}" destId="{79965497-93E7-4E09-8620-5A2E2C5FB810}" srcOrd="0" destOrd="0" presId="urn:microsoft.com/office/officeart/2005/8/layout/default"/>
    <dgm:cxn modelId="{F94F0585-000C-4B2F-80BA-BF5DE4AEFC70}" srcId="{C5AEFAFC-47A6-460E-99AF-D324DEFEA80A}" destId="{BE49BAE4-7259-435F-8DE5-B62695DC8F77}" srcOrd="1" destOrd="0" parTransId="{1FD75947-41B2-4B6A-AFD0-00D829A62476}" sibTransId="{E49AE00C-A159-44D8-8E90-324944DB8776}"/>
    <dgm:cxn modelId="{53AB5895-ACB6-4481-B0A9-7D31DA687F6F}" type="presOf" srcId="{B8C99B5E-0864-4179-8FB5-B538286276FC}" destId="{A503DF59-7828-4175-9D2E-F5B49605A465}" srcOrd="0" destOrd="0" presId="urn:microsoft.com/office/officeart/2005/8/layout/default"/>
    <dgm:cxn modelId="{C91AEFB5-432F-475D-AABC-82B13A54DB8B}" type="presOf" srcId="{8E27F5A4-0D0F-48C4-89FC-0C386502EFDF}" destId="{06371CA4-3EA8-4992-8F70-1D35CD646F4E}" srcOrd="0" destOrd="0" presId="urn:microsoft.com/office/officeart/2005/8/layout/default"/>
    <dgm:cxn modelId="{8BE6C3BA-B586-4D2A-A70B-B721D8066959}" type="presOf" srcId="{71951784-49C5-426E-AC97-6654DC0B9478}" destId="{CF41BEF7-1C27-495E-86B6-1CFA49944A92}" srcOrd="0" destOrd="0" presId="urn:microsoft.com/office/officeart/2005/8/layout/default"/>
    <dgm:cxn modelId="{57A56ABC-4D06-449E-9E77-D18247F4FECD}" type="presOf" srcId="{BE49BAE4-7259-435F-8DE5-B62695DC8F77}" destId="{4792A22A-6D0A-457D-9B5F-49EB49D08443}" srcOrd="0" destOrd="0" presId="urn:microsoft.com/office/officeart/2005/8/layout/default"/>
    <dgm:cxn modelId="{A4C082BE-D54F-4755-86AF-A2FE1A8BFB05}" type="presOf" srcId="{824B5A15-E83D-4DD4-BA6C-8CAC6827D2A5}" destId="{BDC33F69-4D7C-411E-BA0D-E95CF65D1DC7}" srcOrd="0" destOrd="0" presId="urn:microsoft.com/office/officeart/2005/8/layout/default"/>
    <dgm:cxn modelId="{9DE884C7-DF33-446F-9D93-628DDB38E78F}" type="presOf" srcId="{69FB76A1-7DFB-4C2E-BADD-B7A46AC8DB98}" destId="{9F439E99-FDAD-4AA4-99E4-7001C41393F6}" srcOrd="0" destOrd="0" presId="urn:microsoft.com/office/officeart/2005/8/layout/default"/>
    <dgm:cxn modelId="{079228CC-A62A-46D2-BCC3-8EA28116C4F2}" type="presOf" srcId="{C75921D5-2E99-465D-BABC-3A50A5A24E5C}" destId="{16C12420-D937-4CC4-AEDF-7449D6C8C39A}" srcOrd="0" destOrd="0" presId="urn:microsoft.com/office/officeart/2005/8/layout/default"/>
    <dgm:cxn modelId="{CCCFD0CF-8CA8-41CA-8F5D-11CD6E556856}" srcId="{C5AEFAFC-47A6-460E-99AF-D324DEFEA80A}" destId="{45515FE1-147A-4ABE-89E1-8B6636E38092}" srcOrd="8" destOrd="0" parTransId="{0D3EF08F-B136-47AF-8B20-7A49B850E942}" sibTransId="{81F31407-6664-4995-A94C-451AEF5CE8CC}"/>
    <dgm:cxn modelId="{558026FC-816F-426B-8815-8D70CA430B93}" srcId="{C5AEFAFC-47A6-460E-99AF-D324DEFEA80A}" destId="{8E27F5A4-0D0F-48C4-89FC-0C386502EFDF}" srcOrd="2" destOrd="0" parTransId="{E1491FC1-F767-4365-A198-93A0ED836720}" sibTransId="{2AE590F8-B0CE-4843-9B20-97B2B331E149}"/>
    <dgm:cxn modelId="{C49D0AA9-CD3F-436B-950F-ADA0E044AA73}" type="presParOf" srcId="{8CB15F47-2E27-45CC-A856-C67E7573F607}" destId="{CF41BEF7-1C27-495E-86B6-1CFA49944A92}" srcOrd="0" destOrd="0" presId="urn:microsoft.com/office/officeart/2005/8/layout/default"/>
    <dgm:cxn modelId="{FB1DD25E-AC27-4673-85DF-DDDB200D4BC4}" type="presParOf" srcId="{8CB15F47-2E27-45CC-A856-C67E7573F607}" destId="{05C3ADD9-CA91-440A-B062-C0D3ACD52EAC}" srcOrd="1" destOrd="0" presId="urn:microsoft.com/office/officeart/2005/8/layout/default"/>
    <dgm:cxn modelId="{07987796-4C80-4F3E-A773-4321D0D493E7}" type="presParOf" srcId="{8CB15F47-2E27-45CC-A856-C67E7573F607}" destId="{4792A22A-6D0A-457D-9B5F-49EB49D08443}" srcOrd="2" destOrd="0" presId="urn:microsoft.com/office/officeart/2005/8/layout/default"/>
    <dgm:cxn modelId="{FB4E9586-93A5-4A23-B78A-106337BEAC63}" type="presParOf" srcId="{8CB15F47-2E27-45CC-A856-C67E7573F607}" destId="{D58F84E9-5FB4-4632-BC6E-47A546061055}" srcOrd="3" destOrd="0" presId="urn:microsoft.com/office/officeart/2005/8/layout/default"/>
    <dgm:cxn modelId="{9EF0B0F2-B28D-4044-AE2A-55C8FFB37F97}" type="presParOf" srcId="{8CB15F47-2E27-45CC-A856-C67E7573F607}" destId="{06371CA4-3EA8-4992-8F70-1D35CD646F4E}" srcOrd="4" destOrd="0" presId="urn:microsoft.com/office/officeart/2005/8/layout/default"/>
    <dgm:cxn modelId="{012B45C5-376E-4E00-B3E9-9925024F8B90}" type="presParOf" srcId="{8CB15F47-2E27-45CC-A856-C67E7573F607}" destId="{497E3E17-5AD4-4420-8530-3E7965FF1DE8}" srcOrd="5" destOrd="0" presId="urn:microsoft.com/office/officeart/2005/8/layout/default"/>
    <dgm:cxn modelId="{065B7C63-A167-4D63-8775-7C65E34904FD}" type="presParOf" srcId="{8CB15F47-2E27-45CC-A856-C67E7573F607}" destId="{16C12420-D937-4CC4-AEDF-7449D6C8C39A}" srcOrd="6" destOrd="0" presId="urn:microsoft.com/office/officeart/2005/8/layout/default"/>
    <dgm:cxn modelId="{14F6F1EB-76DD-4490-93B2-DDE271DC65D4}" type="presParOf" srcId="{8CB15F47-2E27-45CC-A856-C67E7573F607}" destId="{FC9FD84A-9A26-4147-A793-D87791F53A26}" srcOrd="7" destOrd="0" presId="urn:microsoft.com/office/officeart/2005/8/layout/default"/>
    <dgm:cxn modelId="{339AB1E8-C741-4C59-BF57-0943A955C97E}" type="presParOf" srcId="{8CB15F47-2E27-45CC-A856-C67E7573F607}" destId="{F643D7E3-EE82-4CAB-BC63-F8B38A1D851C}" srcOrd="8" destOrd="0" presId="urn:microsoft.com/office/officeart/2005/8/layout/default"/>
    <dgm:cxn modelId="{095FAFDD-20B9-4E32-88E6-2006C23780A8}" type="presParOf" srcId="{8CB15F47-2E27-45CC-A856-C67E7573F607}" destId="{222B0B26-6F0B-4D4D-BC10-B17AECAAC520}" srcOrd="9" destOrd="0" presId="urn:microsoft.com/office/officeart/2005/8/layout/default"/>
    <dgm:cxn modelId="{8C9FC701-3F66-4079-B289-E6D89CF91A5E}" type="presParOf" srcId="{8CB15F47-2E27-45CC-A856-C67E7573F607}" destId="{9F439E99-FDAD-4AA4-99E4-7001C41393F6}" srcOrd="10" destOrd="0" presId="urn:microsoft.com/office/officeart/2005/8/layout/default"/>
    <dgm:cxn modelId="{68AB06A5-0BFA-4646-8513-A8833BD07C7A}" type="presParOf" srcId="{8CB15F47-2E27-45CC-A856-C67E7573F607}" destId="{C8A77D70-2117-49B2-BD2F-B937FDA196D6}" srcOrd="11" destOrd="0" presId="urn:microsoft.com/office/officeart/2005/8/layout/default"/>
    <dgm:cxn modelId="{6FA371C2-69E5-4239-9D10-15330402EC84}" type="presParOf" srcId="{8CB15F47-2E27-45CC-A856-C67E7573F607}" destId="{EAD828D4-A2A4-4E70-BFDD-CBCCEAD55DD7}" srcOrd="12" destOrd="0" presId="urn:microsoft.com/office/officeart/2005/8/layout/default"/>
    <dgm:cxn modelId="{7FA629E1-2303-4ABA-AD5F-445F96F6160D}" type="presParOf" srcId="{8CB15F47-2E27-45CC-A856-C67E7573F607}" destId="{EBBCFFBB-54DE-4601-94FD-EBCC227E7A7D}" srcOrd="13" destOrd="0" presId="urn:microsoft.com/office/officeart/2005/8/layout/default"/>
    <dgm:cxn modelId="{63BD31E6-8D24-46CA-9372-238C424E4335}" type="presParOf" srcId="{8CB15F47-2E27-45CC-A856-C67E7573F607}" destId="{5EE7B5D0-D1E0-4BE0-BA07-7ADC26CFADE7}" srcOrd="14" destOrd="0" presId="urn:microsoft.com/office/officeart/2005/8/layout/default"/>
    <dgm:cxn modelId="{1EE5664D-6E0D-4E05-9F70-32E74FC4FA42}" type="presParOf" srcId="{8CB15F47-2E27-45CC-A856-C67E7573F607}" destId="{71A71570-0269-490B-8CDF-51B844FC4FCE}" srcOrd="15" destOrd="0" presId="urn:microsoft.com/office/officeart/2005/8/layout/default"/>
    <dgm:cxn modelId="{A9C68A1B-CDC0-43C0-B32C-91D7705A91A8}" type="presParOf" srcId="{8CB15F47-2E27-45CC-A856-C67E7573F607}" destId="{1C7971C0-D186-4228-A59F-5175D14EFDD8}" srcOrd="16" destOrd="0" presId="urn:microsoft.com/office/officeart/2005/8/layout/default"/>
    <dgm:cxn modelId="{8A8757C7-27FB-46A9-BDD2-777870A381C4}" type="presParOf" srcId="{8CB15F47-2E27-45CC-A856-C67E7573F607}" destId="{D173085E-2DC6-40BF-92A3-ED5FA0944F65}" srcOrd="17" destOrd="0" presId="urn:microsoft.com/office/officeart/2005/8/layout/default"/>
    <dgm:cxn modelId="{DA41BC92-C20C-4686-A10C-8FB8CDE4E1C4}" type="presParOf" srcId="{8CB15F47-2E27-45CC-A856-C67E7573F607}" destId="{BDC33F69-4D7C-411E-BA0D-E95CF65D1DC7}" srcOrd="18" destOrd="0" presId="urn:microsoft.com/office/officeart/2005/8/layout/default"/>
    <dgm:cxn modelId="{F453E3C3-8053-4136-8894-5F0BCC46D038}" type="presParOf" srcId="{8CB15F47-2E27-45CC-A856-C67E7573F607}" destId="{D86B87DC-E869-472C-829B-16CFB2B75881}" srcOrd="19" destOrd="0" presId="urn:microsoft.com/office/officeart/2005/8/layout/default"/>
    <dgm:cxn modelId="{1604C3BC-CF40-44EA-8AB9-FEAD02B2659D}" type="presParOf" srcId="{8CB15F47-2E27-45CC-A856-C67E7573F607}" destId="{A503DF59-7828-4175-9D2E-F5B49605A465}" srcOrd="20" destOrd="0" presId="urn:microsoft.com/office/officeart/2005/8/layout/default"/>
    <dgm:cxn modelId="{D30CBFBA-82A7-481D-99AC-1846B3BE728C}" type="presParOf" srcId="{8CB15F47-2E27-45CC-A856-C67E7573F607}" destId="{C7A1FAAF-70D8-47F1-B471-F0A0B48F871A}" srcOrd="21" destOrd="0" presId="urn:microsoft.com/office/officeart/2005/8/layout/default"/>
    <dgm:cxn modelId="{C5C67651-C824-434B-B598-BC3982E51D3F}" type="presParOf" srcId="{8CB15F47-2E27-45CC-A856-C67E7573F607}" destId="{79965497-93E7-4E09-8620-5A2E2C5FB810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D6F78-58A4-461A-BD07-0B55A292539C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A1FB40-BE9F-49D2-B5D5-864B314BEDF3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Расход</a:t>
          </a:r>
        </a:p>
      </dgm:t>
    </dgm:pt>
    <dgm:pt modelId="{525A1791-E7B7-4D25-829E-65D203515422}" type="parTrans" cxnId="{ECB8E00C-DB28-4622-AEE8-88BA1F49E9AD}">
      <dgm:prSet/>
      <dgm:spPr/>
      <dgm:t>
        <a:bodyPr/>
        <a:lstStyle/>
        <a:p>
          <a:endParaRPr lang="ru-RU"/>
        </a:p>
      </dgm:t>
    </dgm:pt>
    <dgm:pt modelId="{216B778D-3E9B-42A2-BC6A-3279BE1BDF9F}" type="sibTrans" cxnId="{ECB8E00C-DB28-4622-AEE8-88BA1F49E9AD}">
      <dgm:prSet/>
      <dgm:spPr/>
      <dgm:t>
        <a:bodyPr/>
        <a:lstStyle/>
        <a:p>
          <a:endParaRPr lang="ru-RU"/>
        </a:p>
      </dgm:t>
    </dgm:pt>
    <dgm:pt modelId="{BC23EC8A-3B1D-422A-A398-9AA913CD8988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Доход</a:t>
          </a:r>
        </a:p>
      </dgm:t>
    </dgm:pt>
    <dgm:pt modelId="{D51B1C88-9AA3-4C32-A3FB-EB556EB81B2A}" type="parTrans" cxnId="{39B6982E-2110-49C3-B2CC-6B60BEE73FF9}">
      <dgm:prSet/>
      <dgm:spPr/>
      <dgm:t>
        <a:bodyPr/>
        <a:lstStyle/>
        <a:p>
          <a:endParaRPr lang="ru-RU"/>
        </a:p>
      </dgm:t>
    </dgm:pt>
    <dgm:pt modelId="{B6713B69-3E84-4D5E-BB0E-F49A7D26D4DE}" type="sibTrans" cxnId="{39B6982E-2110-49C3-B2CC-6B60BEE73FF9}">
      <dgm:prSet/>
      <dgm:spPr/>
      <dgm:t>
        <a:bodyPr/>
        <a:lstStyle/>
        <a:p>
          <a:endParaRPr lang="ru-RU"/>
        </a:p>
      </dgm:t>
    </dgm:pt>
    <dgm:pt modelId="{1DA9F830-BF5F-4713-82CD-DB3FF95B7A90}" type="pres">
      <dgm:prSet presAssocID="{0A1D6F78-58A4-461A-BD07-0B55A292539C}" presName="Name0" presStyleCnt="0">
        <dgm:presLayoutVars>
          <dgm:dir/>
          <dgm:resizeHandles val="exact"/>
        </dgm:presLayoutVars>
      </dgm:prSet>
      <dgm:spPr/>
    </dgm:pt>
    <dgm:pt modelId="{F1E7F3A7-1A57-40AF-AF17-D890D9683D68}" type="pres">
      <dgm:prSet presAssocID="{43A1FB40-BE9F-49D2-B5D5-864B314BEDF3}" presName="node" presStyleLbl="node1" presStyleIdx="0" presStyleCnt="2" custFlipVert="1" custFlipHor="1" custLinFactX="100000" custLinFactNeighborX="195278" custLinFactNeighborY="0">
        <dgm:presLayoutVars>
          <dgm:bulletEnabled val="1"/>
        </dgm:presLayoutVars>
      </dgm:prSet>
      <dgm:spPr/>
    </dgm:pt>
    <dgm:pt modelId="{0D941501-709D-412F-8E16-F5C9BB2B0F5C}" type="pres">
      <dgm:prSet presAssocID="{216B778D-3E9B-42A2-BC6A-3279BE1BDF9F}" presName="sibTrans" presStyleCnt="0"/>
      <dgm:spPr/>
    </dgm:pt>
    <dgm:pt modelId="{3A146C52-AD2B-489C-BF10-3AA4F8CAFD67}" type="pres">
      <dgm:prSet presAssocID="{BC23EC8A-3B1D-422A-A398-9AA913CD8988}" presName="node" presStyleLbl="node1" presStyleIdx="1" presStyleCnt="2" custFlipVert="1" custFlipHor="1" custScaleY="42230" custLinFactX="-100000" custLinFactNeighborX="-184634" custLinFactNeighborY="1095">
        <dgm:presLayoutVars>
          <dgm:bulletEnabled val="1"/>
        </dgm:presLayoutVars>
      </dgm:prSet>
      <dgm:spPr/>
    </dgm:pt>
  </dgm:ptLst>
  <dgm:cxnLst>
    <dgm:cxn modelId="{E2E35101-B5AE-4C00-BA5E-865F1C8A982D}" type="presOf" srcId="{43A1FB40-BE9F-49D2-B5D5-864B314BEDF3}" destId="{F1E7F3A7-1A57-40AF-AF17-D890D9683D68}" srcOrd="0" destOrd="0" presId="urn:microsoft.com/office/officeart/2005/8/layout/hList6"/>
    <dgm:cxn modelId="{ECB8E00C-DB28-4622-AEE8-88BA1F49E9AD}" srcId="{0A1D6F78-58A4-461A-BD07-0B55A292539C}" destId="{43A1FB40-BE9F-49D2-B5D5-864B314BEDF3}" srcOrd="0" destOrd="0" parTransId="{525A1791-E7B7-4D25-829E-65D203515422}" sibTransId="{216B778D-3E9B-42A2-BC6A-3279BE1BDF9F}"/>
    <dgm:cxn modelId="{39B6982E-2110-49C3-B2CC-6B60BEE73FF9}" srcId="{0A1D6F78-58A4-461A-BD07-0B55A292539C}" destId="{BC23EC8A-3B1D-422A-A398-9AA913CD8988}" srcOrd="1" destOrd="0" parTransId="{D51B1C88-9AA3-4C32-A3FB-EB556EB81B2A}" sibTransId="{B6713B69-3E84-4D5E-BB0E-F49A7D26D4DE}"/>
    <dgm:cxn modelId="{39A88AA9-FCF5-46AE-A788-DC53A7729343}" type="presOf" srcId="{0A1D6F78-58A4-461A-BD07-0B55A292539C}" destId="{1DA9F830-BF5F-4713-82CD-DB3FF95B7A90}" srcOrd="0" destOrd="0" presId="urn:microsoft.com/office/officeart/2005/8/layout/hList6"/>
    <dgm:cxn modelId="{107068F3-494B-45DD-BD46-4E109AD73C75}" type="presOf" srcId="{BC23EC8A-3B1D-422A-A398-9AA913CD8988}" destId="{3A146C52-AD2B-489C-BF10-3AA4F8CAFD67}" srcOrd="0" destOrd="0" presId="urn:microsoft.com/office/officeart/2005/8/layout/hList6"/>
    <dgm:cxn modelId="{1975F940-4677-4D10-AA9D-2610C002C165}" type="presParOf" srcId="{1DA9F830-BF5F-4713-82CD-DB3FF95B7A90}" destId="{F1E7F3A7-1A57-40AF-AF17-D890D9683D68}" srcOrd="0" destOrd="0" presId="urn:microsoft.com/office/officeart/2005/8/layout/hList6"/>
    <dgm:cxn modelId="{15F5C6B2-4943-4518-984C-152B75478A37}" type="presParOf" srcId="{1DA9F830-BF5F-4713-82CD-DB3FF95B7A90}" destId="{0D941501-709D-412F-8E16-F5C9BB2B0F5C}" srcOrd="1" destOrd="0" presId="urn:microsoft.com/office/officeart/2005/8/layout/hList6"/>
    <dgm:cxn modelId="{40643657-EADC-4FDF-8D66-C19077C01591}" type="presParOf" srcId="{1DA9F830-BF5F-4713-82CD-DB3FF95B7A90}" destId="{3A146C52-AD2B-489C-BF10-3AA4F8CAFD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06B49-2BC0-4633-A609-6144CC96F5F4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7EE0D7EF-F49A-4AB9-8F2A-F6B7A1F26BE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b="1" dirty="0">
              <a:solidFill>
                <a:srgbClr val="0000CC"/>
              </a:solidFill>
            </a:rPr>
            <a:t>НАЛОГОВЫЕ ДОХОДЫ</a:t>
          </a:r>
        </a:p>
        <a:p>
          <a:r>
            <a:rPr lang="ru-RU" sz="1600" dirty="0">
              <a:solidFill>
                <a:schemeClr val="bg1"/>
              </a:solidFill>
            </a:rPr>
            <a:t>Установленные законом платежи, которые граждане и организации обязаны вносить в бюджет</a:t>
          </a:r>
        </a:p>
      </dgm:t>
    </dgm:pt>
    <dgm:pt modelId="{7B8CCF30-CB19-4373-835C-C627AEFEDDC2}" type="parTrans" cxnId="{CAC55876-E11A-49D8-830B-C8B36FB69F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F5115D-3685-46A7-8C0F-57BC8DCDEF23}" type="sibTrans" cxnId="{CAC55876-E11A-49D8-830B-C8B36FB69F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C0B77B-5BE6-452A-AD66-A880DB6A3E4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ctr"/>
          <a:r>
            <a:rPr lang="ru-RU" sz="1800" b="1" dirty="0">
              <a:solidFill>
                <a:srgbClr val="0000CC"/>
              </a:solidFill>
            </a:rPr>
            <a:t>БЕЗВОЗМЕЗДНЫЕ ПОСТУПЛЕНИЯ</a:t>
          </a:r>
        </a:p>
        <a:p>
          <a:pPr algn="ctr"/>
          <a:r>
            <a:rPr lang="ru-RU" sz="1600" dirty="0">
              <a:solidFill>
                <a:schemeClr val="bg1"/>
              </a:solidFill>
            </a:rPr>
            <a:t>Поступления в бюджет на безвозмездной и безвозвратной основе из федерального либо из областного бюджета (дотации, субсидии, субвенции), а также перечисления от других физических и юридических лиц</a:t>
          </a:r>
        </a:p>
        <a:p>
          <a:pPr algn="ctr"/>
          <a:endParaRPr lang="ru-RU" sz="1600" dirty="0">
            <a:solidFill>
              <a:schemeClr val="bg1"/>
            </a:solidFill>
          </a:endParaRPr>
        </a:p>
      </dgm:t>
    </dgm:pt>
    <dgm:pt modelId="{8C0F4C37-1403-49F5-82A4-6785BA8A9D29}" type="parTrans" cxnId="{44CD2FA8-454A-4052-8E7C-1B68999042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AD3506-B911-4A7A-AB38-DCF36635E148}" type="sibTrans" cxnId="{44CD2FA8-454A-4052-8E7C-1B68999042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5B5655-BBE6-4975-BC4D-30C4ED8B57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r"/>
          <a:r>
            <a:rPr lang="ru-RU" sz="1800" b="1" dirty="0">
              <a:solidFill>
                <a:srgbClr val="0000CC"/>
              </a:solidFill>
            </a:rPr>
            <a:t>НЕНАЛОГОВЫЕ ДОХОДЫ</a:t>
          </a:r>
        </a:p>
        <a:p>
          <a:pPr algn="r"/>
          <a:r>
            <a:rPr lang="ru-RU" sz="1800" dirty="0">
              <a:solidFill>
                <a:schemeClr val="bg1"/>
              </a:solidFill>
            </a:rPr>
            <a:t>Платежи за пользование государственным (муниципальным) имуществом, а также штрафы, санкции за нарушение законодательства</a:t>
          </a:r>
        </a:p>
      </dgm:t>
    </dgm:pt>
    <dgm:pt modelId="{49BDF1C7-7E28-475F-BD3D-E2F492473E28}" type="parTrans" cxnId="{1FF360C4-3FCB-473A-B973-E1C965B260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B85506-03EF-4178-9C38-37299D1DE9D9}" type="sibTrans" cxnId="{1FF360C4-3FCB-473A-B973-E1C965B260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F5272B-AAF2-44DD-9D7A-AF399C6136B7}" type="pres">
      <dgm:prSet presAssocID="{09606B49-2BC0-4633-A609-6144CC96F5F4}" presName="compositeShape" presStyleCnt="0">
        <dgm:presLayoutVars>
          <dgm:chMax val="7"/>
          <dgm:dir/>
          <dgm:resizeHandles val="exact"/>
        </dgm:presLayoutVars>
      </dgm:prSet>
      <dgm:spPr/>
    </dgm:pt>
    <dgm:pt modelId="{3BE460B6-A018-48F9-80FA-D5A7F85E18BB}" type="pres">
      <dgm:prSet presAssocID="{7EE0D7EF-F49A-4AB9-8F2A-F6B7A1F26BED}" presName="circ1" presStyleLbl="vennNode1" presStyleIdx="0" presStyleCnt="3" custScaleY="110047" custLinFactNeighborX="318" custLinFactNeighborY="-6493"/>
      <dgm:spPr/>
    </dgm:pt>
    <dgm:pt modelId="{2F31F59B-CD8E-4F8C-AC1F-7E74F0498C70}" type="pres">
      <dgm:prSet presAssocID="{7EE0D7EF-F49A-4AB9-8F2A-F6B7A1F26B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42676C9-DA6E-4933-A7FD-B3F9A0783CA3}" type="pres">
      <dgm:prSet presAssocID="{C1C0B77B-5BE6-452A-AD66-A880DB6A3E4A}" presName="circ2" presStyleLbl="vennNode1" presStyleIdx="1" presStyleCnt="3" custScaleX="113531" custScaleY="119642" custLinFactNeighborX="23944" custLinFactNeighborY="5121"/>
      <dgm:spPr/>
    </dgm:pt>
    <dgm:pt modelId="{5E908DB7-61D5-4BDE-8011-A4A1755C296E}" type="pres">
      <dgm:prSet presAssocID="{C1C0B77B-5BE6-452A-AD66-A880DB6A3E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472D127-C6CD-4E15-888A-C31FF7002ABD}" type="pres">
      <dgm:prSet presAssocID="{085B5655-BBE6-4975-BC4D-30C4ED8B5793}" presName="circ3" presStyleLbl="vennNode1" presStyleIdx="2" presStyleCnt="3" custScaleX="114047" custScaleY="110873" custLinFactNeighborX="-2740" custLinFactNeighborY="-527"/>
      <dgm:spPr/>
    </dgm:pt>
    <dgm:pt modelId="{B55341CB-8CA0-4F8B-B7BF-1704B7AD16CD}" type="pres">
      <dgm:prSet presAssocID="{085B5655-BBE6-4975-BC4D-30C4ED8B57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E91F821-06D8-4876-BAC0-55F64C73578E}" type="presOf" srcId="{7EE0D7EF-F49A-4AB9-8F2A-F6B7A1F26BED}" destId="{2F31F59B-CD8E-4F8C-AC1F-7E74F0498C70}" srcOrd="1" destOrd="0" presId="urn:microsoft.com/office/officeart/2005/8/layout/venn1"/>
    <dgm:cxn modelId="{63B4785E-B750-4BAF-B5E6-BC747386EB56}" type="presOf" srcId="{085B5655-BBE6-4975-BC4D-30C4ED8B5793}" destId="{A472D127-C6CD-4E15-888A-C31FF7002ABD}" srcOrd="0" destOrd="0" presId="urn:microsoft.com/office/officeart/2005/8/layout/venn1"/>
    <dgm:cxn modelId="{A427BB47-DAAA-45C0-AE9E-480CA9369471}" type="presOf" srcId="{7EE0D7EF-F49A-4AB9-8F2A-F6B7A1F26BED}" destId="{3BE460B6-A018-48F9-80FA-D5A7F85E18BB}" srcOrd="0" destOrd="0" presId="urn:microsoft.com/office/officeart/2005/8/layout/venn1"/>
    <dgm:cxn modelId="{09768E6E-3342-4070-91F7-77228C6C879B}" type="presOf" srcId="{C1C0B77B-5BE6-452A-AD66-A880DB6A3E4A}" destId="{442676C9-DA6E-4933-A7FD-B3F9A0783CA3}" srcOrd="0" destOrd="0" presId="urn:microsoft.com/office/officeart/2005/8/layout/venn1"/>
    <dgm:cxn modelId="{CAC55876-E11A-49D8-830B-C8B36FB69F4C}" srcId="{09606B49-2BC0-4633-A609-6144CC96F5F4}" destId="{7EE0D7EF-F49A-4AB9-8F2A-F6B7A1F26BED}" srcOrd="0" destOrd="0" parTransId="{7B8CCF30-CB19-4373-835C-C627AEFEDDC2}" sibTransId="{E2F5115D-3685-46A7-8C0F-57BC8DCDEF23}"/>
    <dgm:cxn modelId="{6E5E8D96-F5C5-49A0-B3BA-E2F421CFF1CE}" type="presOf" srcId="{C1C0B77B-5BE6-452A-AD66-A880DB6A3E4A}" destId="{5E908DB7-61D5-4BDE-8011-A4A1755C296E}" srcOrd="1" destOrd="0" presId="urn:microsoft.com/office/officeart/2005/8/layout/venn1"/>
    <dgm:cxn modelId="{44CD2FA8-454A-4052-8E7C-1B689990424D}" srcId="{09606B49-2BC0-4633-A609-6144CC96F5F4}" destId="{C1C0B77B-5BE6-452A-AD66-A880DB6A3E4A}" srcOrd="1" destOrd="0" parTransId="{8C0F4C37-1403-49F5-82A4-6785BA8A9D29}" sibTransId="{CBAD3506-B911-4A7A-AB38-DCF36635E148}"/>
    <dgm:cxn modelId="{3142B4B0-2D9A-4C02-97AD-D3368A9E1C23}" type="presOf" srcId="{085B5655-BBE6-4975-BC4D-30C4ED8B5793}" destId="{B55341CB-8CA0-4F8B-B7BF-1704B7AD16CD}" srcOrd="1" destOrd="0" presId="urn:microsoft.com/office/officeart/2005/8/layout/venn1"/>
    <dgm:cxn modelId="{1FF360C4-3FCB-473A-B973-E1C965B260D5}" srcId="{09606B49-2BC0-4633-A609-6144CC96F5F4}" destId="{085B5655-BBE6-4975-BC4D-30C4ED8B5793}" srcOrd="2" destOrd="0" parTransId="{49BDF1C7-7E28-475F-BD3D-E2F492473E28}" sibTransId="{C4B85506-03EF-4178-9C38-37299D1DE9D9}"/>
    <dgm:cxn modelId="{8449F2FE-5B8D-4877-9D2F-A093D439235A}" type="presOf" srcId="{09606B49-2BC0-4633-A609-6144CC96F5F4}" destId="{13F5272B-AAF2-44DD-9D7A-AF399C6136B7}" srcOrd="0" destOrd="0" presId="urn:microsoft.com/office/officeart/2005/8/layout/venn1"/>
    <dgm:cxn modelId="{D0AA167B-E0EC-4A97-AB1C-76CEF93EC48B}" type="presParOf" srcId="{13F5272B-AAF2-44DD-9D7A-AF399C6136B7}" destId="{3BE460B6-A018-48F9-80FA-D5A7F85E18BB}" srcOrd="0" destOrd="0" presId="urn:microsoft.com/office/officeart/2005/8/layout/venn1"/>
    <dgm:cxn modelId="{5B534F1F-EDB1-4711-8F65-03F8F657768D}" type="presParOf" srcId="{13F5272B-AAF2-44DD-9D7A-AF399C6136B7}" destId="{2F31F59B-CD8E-4F8C-AC1F-7E74F0498C70}" srcOrd="1" destOrd="0" presId="urn:microsoft.com/office/officeart/2005/8/layout/venn1"/>
    <dgm:cxn modelId="{B4444B91-8EF4-46A4-86BE-572217CE9FE3}" type="presParOf" srcId="{13F5272B-AAF2-44DD-9D7A-AF399C6136B7}" destId="{442676C9-DA6E-4933-A7FD-B3F9A0783CA3}" srcOrd="2" destOrd="0" presId="urn:microsoft.com/office/officeart/2005/8/layout/venn1"/>
    <dgm:cxn modelId="{717C7EAA-2DB3-436E-A509-51251D1A8917}" type="presParOf" srcId="{13F5272B-AAF2-44DD-9D7A-AF399C6136B7}" destId="{5E908DB7-61D5-4BDE-8011-A4A1755C296E}" srcOrd="3" destOrd="0" presId="urn:microsoft.com/office/officeart/2005/8/layout/venn1"/>
    <dgm:cxn modelId="{1362290C-173C-4B05-AC46-55387BFD8E97}" type="presParOf" srcId="{13F5272B-AAF2-44DD-9D7A-AF399C6136B7}" destId="{A472D127-C6CD-4E15-888A-C31FF7002ABD}" srcOrd="4" destOrd="0" presId="urn:microsoft.com/office/officeart/2005/8/layout/venn1"/>
    <dgm:cxn modelId="{CB533F0E-C2AE-4A35-932A-7F8D60C264FA}" type="presParOf" srcId="{13F5272B-AAF2-44DD-9D7A-AF399C6136B7}" destId="{B55341CB-8CA0-4F8B-B7BF-1704B7AD16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E3F60B-6D95-4B4C-9BF1-AF3BBD495262}" type="doc">
      <dgm:prSet loTypeId="urn:microsoft.com/office/officeart/2005/8/layout/chevron2" loCatId="process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E66851-7880-4164-8CC6-4643B3C20210}">
      <dgm:prSet phldrT="[Текст]"/>
      <dgm:spPr/>
      <dgm:t>
        <a:bodyPr/>
        <a:lstStyle/>
        <a:p>
          <a:endParaRPr lang="ru-RU" dirty="0"/>
        </a:p>
      </dgm:t>
    </dgm:pt>
    <dgm:pt modelId="{E9FE6534-D54F-4271-A95D-64C1DED90747}" type="parTrans" cxnId="{DA187D9F-A22E-4A0B-88B1-F2543377742E}">
      <dgm:prSet/>
      <dgm:spPr/>
      <dgm:t>
        <a:bodyPr/>
        <a:lstStyle/>
        <a:p>
          <a:endParaRPr lang="ru-RU"/>
        </a:p>
      </dgm:t>
    </dgm:pt>
    <dgm:pt modelId="{24209037-8354-4602-805F-E8851040916A}" type="sibTrans" cxnId="{DA187D9F-A22E-4A0B-88B1-F2543377742E}">
      <dgm:prSet/>
      <dgm:spPr/>
      <dgm:t>
        <a:bodyPr/>
        <a:lstStyle/>
        <a:p>
          <a:endParaRPr lang="ru-RU"/>
        </a:p>
      </dgm:t>
    </dgm:pt>
    <dgm:pt modelId="{B0C40118-15D0-4E8C-96CF-1CBC8C60A2F8}">
      <dgm:prSet phldrT="[Текст]"/>
      <dgm:spPr/>
      <dgm:t>
        <a:bodyPr/>
        <a:lstStyle/>
        <a:p>
          <a:r>
            <a:rPr lang="ru-RU" b="1" dirty="0"/>
            <a:t>СОСТАВЛЕНИЕ</a:t>
          </a:r>
          <a:r>
            <a:rPr lang="ru-RU" dirty="0"/>
            <a:t> проекта бюджета на очередной год и плановый период</a:t>
          </a:r>
        </a:p>
      </dgm:t>
    </dgm:pt>
    <dgm:pt modelId="{1382815F-AF2E-4A7E-BEDC-68CC3C4FBC83}" type="parTrans" cxnId="{DCEFCE28-356D-4C39-B43F-F9257DA28F84}">
      <dgm:prSet/>
      <dgm:spPr/>
      <dgm:t>
        <a:bodyPr/>
        <a:lstStyle/>
        <a:p>
          <a:endParaRPr lang="ru-RU"/>
        </a:p>
      </dgm:t>
    </dgm:pt>
    <dgm:pt modelId="{823E17E6-B200-4E62-AECC-36C09BFB5E77}" type="sibTrans" cxnId="{DCEFCE28-356D-4C39-B43F-F9257DA28F84}">
      <dgm:prSet/>
      <dgm:spPr/>
      <dgm:t>
        <a:bodyPr/>
        <a:lstStyle/>
        <a:p>
          <a:endParaRPr lang="ru-RU"/>
        </a:p>
      </dgm:t>
    </dgm:pt>
    <dgm:pt modelId="{29A84E5B-BCB6-4179-9200-A39ABC7FD778}">
      <dgm:prSet phldrT="[Текст]"/>
      <dgm:spPr/>
      <dgm:t>
        <a:bodyPr/>
        <a:lstStyle/>
        <a:p>
          <a:endParaRPr lang="ru-RU" dirty="0"/>
        </a:p>
      </dgm:t>
    </dgm:pt>
    <dgm:pt modelId="{29D4D787-BEF3-4A85-91D4-7B0BA15E8BE6}" type="parTrans" cxnId="{A62C427C-87D2-4C1F-B3DE-631EBFF4EE8B}">
      <dgm:prSet/>
      <dgm:spPr/>
      <dgm:t>
        <a:bodyPr/>
        <a:lstStyle/>
        <a:p>
          <a:endParaRPr lang="ru-RU"/>
        </a:p>
      </dgm:t>
    </dgm:pt>
    <dgm:pt modelId="{4FBB2C97-A28B-4FE6-A30E-24628C430AFD}" type="sibTrans" cxnId="{A62C427C-87D2-4C1F-B3DE-631EBFF4EE8B}">
      <dgm:prSet/>
      <dgm:spPr/>
      <dgm:t>
        <a:bodyPr/>
        <a:lstStyle/>
        <a:p>
          <a:endParaRPr lang="ru-RU"/>
        </a:p>
      </dgm:t>
    </dgm:pt>
    <dgm:pt modelId="{A0D43CF1-EA31-4EE5-B5E5-C27116CB3A8B}">
      <dgm:prSet phldrT="[Текст]"/>
      <dgm:spPr/>
      <dgm:t>
        <a:bodyPr/>
        <a:lstStyle/>
        <a:p>
          <a:r>
            <a:rPr lang="ru-RU" b="1" dirty="0"/>
            <a:t>РАССМОТРЕНИЕ</a:t>
          </a:r>
          <a:r>
            <a:rPr lang="ru-RU" dirty="0"/>
            <a:t> проекта бюджета на очередной год и плановый период</a:t>
          </a:r>
        </a:p>
      </dgm:t>
    </dgm:pt>
    <dgm:pt modelId="{E9F9A184-2528-4C5B-A896-C885F413E6F3}" type="parTrans" cxnId="{55A5C652-A40B-40B7-A436-2C728AD0A55F}">
      <dgm:prSet/>
      <dgm:spPr/>
      <dgm:t>
        <a:bodyPr/>
        <a:lstStyle/>
        <a:p>
          <a:endParaRPr lang="ru-RU"/>
        </a:p>
      </dgm:t>
    </dgm:pt>
    <dgm:pt modelId="{EA451775-A813-4F99-BB81-6819111A2240}" type="sibTrans" cxnId="{55A5C652-A40B-40B7-A436-2C728AD0A55F}">
      <dgm:prSet/>
      <dgm:spPr/>
      <dgm:t>
        <a:bodyPr/>
        <a:lstStyle/>
        <a:p>
          <a:endParaRPr lang="ru-RU"/>
        </a:p>
      </dgm:t>
    </dgm:pt>
    <dgm:pt modelId="{4D75D6E7-C17B-44D5-9BF0-1359BB86392C}">
      <dgm:prSet phldrT="[Текст]"/>
      <dgm:spPr/>
      <dgm:t>
        <a:bodyPr/>
        <a:lstStyle/>
        <a:p>
          <a:endParaRPr lang="ru-RU" dirty="0"/>
        </a:p>
      </dgm:t>
    </dgm:pt>
    <dgm:pt modelId="{0552F33E-8368-4D1F-835B-134F8DFC29F1}" type="parTrans" cxnId="{82E46207-44DF-4168-91FA-292304B4BD3A}">
      <dgm:prSet/>
      <dgm:spPr/>
      <dgm:t>
        <a:bodyPr/>
        <a:lstStyle/>
        <a:p>
          <a:endParaRPr lang="ru-RU"/>
        </a:p>
      </dgm:t>
    </dgm:pt>
    <dgm:pt modelId="{8981B775-5000-4536-9657-36E11E47B2CA}" type="sibTrans" cxnId="{82E46207-44DF-4168-91FA-292304B4BD3A}">
      <dgm:prSet/>
      <dgm:spPr/>
      <dgm:t>
        <a:bodyPr/>
        <a:lstStyle/>
        <a:p>
          <a:endParaRPr lang="ru-RU"/>
        </a:p>
      </dgm:t>
    </dgm:pt>
    <dgm:pt modelId="{A727019C-9DA7-4DEA-A5AA-8238043E0C43}">
      <dgm:prSet phldrT="[Текст]"/>
      <dgm:spPr/>
      <dgm:t>
        <a:bodyPr/>
        <a:lstStyle/>
        <a:p>
          <a:r>
            <a:rPr lang="ru-RU" b="1" dirty="0"/>
            <a:t>УТВЕРЖДЕНИЕ</a:t>
          </a:r>
          <a:r>
            <a:rPr lang="ru-RU" dirty="0"/>
            <a:t> проекта бюджета на очередной год и плановый период</a:t>
          </a:r>
        </a:p>
      </dgm:t>
    </dgm:pt>
    <dgm:pt modelId="{F3C43209-1855-4D02-AFD8-561002117BC1}" type="parTrans" cxnId="{1251B7FE-7B26-4D93-B4F0-AF7603BFCBD8}">
      <dgm:prSet/>
      <dgm:spPr/>
      <dgm:t>
        <a:bodyPr/>
        <a:lstStyle/>
        <a:p>
          <a:endParaRPr lang="ru-RU"/>
        </a:p>
      </dgm:t>
    </dgm:pt>
    <dgm:pt modelId="{5FD59EF3-1E0A-4271-B371-1C2371F4F8F6}" type="sibTrans" cxnId="{1251B7FE-7B26-4D93-B4F0-AF7603BFCBD8}">
      <dgm:prSet/>
      <dgm:spPr/>
      <dgm:t>
        <a:bodyPr/>
        <a:lstStyle/>
        <a:p>
          <a:endParaRPr lang="ru-RU"/>
        </a:p>
      </dgm:t>
    </dgm:pt>
    <dgm:pt modelId="{260FB188-799C-43FF-86DD-46AF7FA3009B}">
      <dgm:prSet/>
      <dgm:spPr/>
      <dgm:t>
        <a:bodyPr/>
        <a:lstStyle/>
        <a:p>
          <a:endParaRPr lang="ru-RU"/>
        </a:p>
      </dgm:t>
    </dgm:pt>
    <dgm:pt modelId="{270BC076-A771-4681-8536-5D3FC3C9E937}" type="parTrans" cxnId="{6B297889-BB32-4EB1-BC65-73259231A73A}">
      <dgm:prSet/>
      <dgm:spPr/>
      <dgm:t>
        <a:bodyPr/>
        <a:lstStyle/>
        <a:p>
          <a:endParaRPr lang="ru-RU"/>
        </a:p>
      </dgm:t>
    </dgm:pt>
    <dgm:pt modelId="{15CC9EED-3919-4084-A193-82E23B9055C5}" type="sibTrans" cxnId="{6B297889-BB32-4EB1-BC65-73259231A73A}">
      <dgm:prSet/>
      <dgm:spPr/>
      <dgm:t>
        <a:bodyPr/>
        <a:lstStyle/>
        <a:p>
          <a:endParaRPr lang="ru-RU"/>
        </a:p>
      </dgm:t>
    </dgm:pt>
    <dgm:pt modelId="{16C2C6D9-4523-4CCE-8EA2-6EB168E8D119}">
      <dgm:prSet/>
      <dgm:spPr/>
      <dgm:t>
        <a:bodyPr/>
        <a:lstStyle/>
        <a:p>
          <a:endParaRPr lang="ru-RU"/>
        </a:p>
      </dgm:t>
    </dgm:pt>
    <dgm:pt modelId="{1136A04E-F759-4C3A-B507-03DF7E6D21FB}" type="parTrans" cxnId="{4697D3AA-21A1-4287-A59B-BD6722FDE8A9}">
      <dgm:prSet/>
      <dgm:spPr/>
      <dgm:t>
        <a:bodyPr/>
        <a:lstStyle/>
        <a:p>
          <a:endParaRPr lang="ru-RU"/>
        </a:p>
      </dgm:t>
    </dgm:pt>
    <dgm:pt modelId="{B844E086-77DB-4B4C-923F-BDA3464C332E}" type="sibTrans" cxnId="{4697D3AA-21A1-4287-A59B-BD6722FDE8A9}">
      <dgm:prSet/>
      <dgm:spPr/>
      <dgm:t>
        <a:bodyPr/>
        <a:lstStyle/>
        <a:p>
          <a:endParaRPr lang="ru-RU"/>
        </a:p>
      </dgm:t>
    </dgm:pt>
    <dgm:pt modelId="{AF9196E3-8056-4749-9BB7-985E33E25618}">
      <dgm:prSet/>
      <dgm:spPr/>
      <dgm:t>
        <a:bodyPr/>
        <a:lstStyle/>
        <a:p>
          <a:endParaRPr lang="ru-RU"/>
        </a:p>
      </dgm:t>
    </dgm:pt>
    <dgm:pt modelId="{F02D4EAC-05F6-44B5-B47E-F747EB866B76}" type="parTrans" cxnId="{DCD70AD0-11AF-4E8D-A1E0-1A3C8E16C519}">
      <dgm:prSet/>
      <dgm:spPr/>
      <dgm:t>
        <a:bodyPr/>
        <a:lstStyle/>
        <a:p>
          <a:endParaRPr lang="ru-RU"/>
        </a:p>
      </dgm:t>
    </dgm:pt>
    <dgm:pt modelId="{DE37FAEB-341A-4E9D-96C7-5D6DB828F094}" type="sibTrans" cxnId="{DCD70AD0-11AF-4E8D-A1E0-1A3C8E16C519}">
      <dgm:prSet/>
      <dgm:spPr/>
      <dgm:t>
        <a:bodyPr/>
        <a:lstStyle/>
        <a:p>
          <a:endParaRPr lang="ru-RU"/>
        </a:p>
      </dgm:t>
    </dgm:pt>
    <dgm:pt modelId="{80317BD4-C42F-48E4-B591-FD2982C4DD1F}">
      <dgm:prSet/>
      <dgm:spPr/>
      <dgm:t>
        <a:bodyPr/>
        <a:lstStyle/>
        <a:p>
          <a:r>
            <a:rPr lang="ru-RU" b="1" dirty="0"/>
            <a:t>ИСПОЛНЕНИЕ</a:t>
          </a:r>
          <a:r>
            <a:rPr lang="ru-RU" dirty="0"/>
            <a:t> бюджета в текущем году</a:t>
          </a:r>
        </a:p>
      </dgm:t>
    </dgm:pt>
    <dgm:pt modelId="{BCDDA35E-82FE-4388-AFFA-E66EC8B9B9E0}" type="parTrans" cxnId="{2DD7B384-FE2E-4973-8C2E-DC68F5B2AB25}">
      <dgm:prSet/>
      <dgm:spPr/>
      <dgm:t>
        <a:bodyPr/>
        <a:lstStyle/>
        <a:p>
          <a:endParaRPr lang="ru-RU"/>
        </a:p>
      </dgm:t>
    </dgm:pt>
    <dgm:pt modelId="{48E9696B-9AAE-4387-9C50-8F81522856A8}" type="sibTrans" cxnId="{2DD7B384-FE2E-4973-8C2E-DC68F5B2AB25}">
      <dgm:prSet/>
      <dgm:spPr/>
      <dgm:t>
        <a:bodyPr/>
        <a:lstStyle/>
        <a:p>
          <a:endParaRPr lang="ru-RU"/>
        </a:p>
      </dgm:t>
    </dgm:pt>
    <dgm:pt modelId="{7496FEBC-26E1-4163-91C0-4E3E7681402F}">
      <dgm:prSet/>
      <dgm:spPr/>
      <dgm:t>
        <a:bodyPr/>
        <a:lstStyle/>
        <a:p>
          <a:r>
            <a:rPr lang="ru-RU" b="1" dirty="0"/>
            <a:t>ФОРМИРОВАНИЕ</a:t>
          </a:r>
          <a:r>
            <a:rPr lang="ru-RU" dirty="0"/>
            <a:t> отчета об исполнении бюджета  за год</a:t>
          </a:r>
        </a:p>
      </dgm:t>
    </dgm:pt>
    <dgm:pt modelId="{F5B27D6C-38A2-49F3-8D33-BC33133AABCE}" type="parTrans" cxnId="{B5C461E4-B78E-42DB-B787-250C51B47B0C}">
      <dgm:prSet/>
      <dgm:spPr/>
      <dgm:t>
        <a:bodyPr/>
        <a:lstStyle/>
        <a:p>
          <a:endParaRPr lang="ru-RU"/>
        </a:p>
      </dgm:t>
    </dgm:pt>
    <dgm:pt modelId="{2634431C-8A70-49A8-AD4B-1E5BD44CEEDA}" type="sibTrans" cxnId="{B5C461E4-B78E-42DB-B787-250C51B47B0C}">
      <dgm:prSet/>
      <dgm:spPr/>
      <dgm:t>
        <a:bodyPr/>
        <a:lstStyle/>
        <a:p>
          <a:endParaRPr lang="ru-RU"/>
        </a:p>
      </dgm:t>
    </dgm:pt>
    <dgm:pt modelId="{4EB67110-63AF-44FA-909D-7A7B4C738DCD}">
      <dgm:prSet/>
      <dgm:spPr/>
      <dgm:t>
        <a:bodyPr/>
        <a:lstStyle/>
        <a:p>
          <a:r>
            <a:rPr lang="ru-RU" b="1" dirty="0"/>
            <a:t>УТВЕРЖДЕНИЕ</a:t>
          </a:r>
          <a:r>
            <a:rPr lang="ru-RU" dirty="0"/>
            <a:t> отчета об исполнении бюджета за год</a:t>
          </a:r>
        </a:p>
      </dgm:t>
    </dgm:pt>
    <dgm:pt modelId="{56CA5E6B-2AF7-42B3-BB9A-8F3434946099}" type="parTrans" cxnId="{5C8DA8D2-FF95-43B3-9B4E-C642FBE85BDA}">
      <dgm:prSet/>
      <dgm:spPr/>
      <dgm:t>
        <a:bodyPr/>
        <a:lstStyle/>
        <a:p>
          <a:endParaRPr lang="ru-RU"/>
        </a:p>
      </dgm:t>
    </dgm:pt>
    <dgm:pt modelId="{96F574B0-04F2-4533-9BB7-3E1E7F89E61A}" type="sibTrans" cxnId="{5C8DA8D2-FF95-43B3-9B4E-C642FBE85BDA}">
      <dgm:prSet/>
      <dgm:spPr/>
      <dgm:t>
        <a:bodyPr/>
        <a:lstStyle/>
        <a:p>
          <a:endParaRPr lang="ru-RU"/>
        </a:p>
      </dgm:t>
    </dgm:pt>
    <dgm:pt modelId="{341A0A7C-CCA8-4081-8799-789905AB1B14}">
      <dgm:prSet phldrT="[Текст]"/>
      <dgm:spPr/>
      <dgm:t>
        <a:bodyPr/>
        <a:lstStyle/>
        <a:p>
          <a:endParaRPr lang="ru-RU" dirty="0"/>
        </a:p>
      </dgm:t>
    </dgm:pt>
    <dgm:pt modelId="{656304F6-BFB9-47C0-BF0A-152D3DC73ABC}" type="parTrans" cxnId="{BCE18F99-D0C7-49B4-98A6-47B37E0B2347}">
      <dgm:prSet/>
      <dgm:spPr/>
      <dgm:t>
        <a:bodyPr/>
        <a:lstStyle/>
        <a:p>
          <a:endParaRPr lang="ru-RU"/>
        </a:p>
      </dgm:t>
    </dgm:pt>
    <dgm:pt modelId="{3A4807F1-6B2E-4D14-9843-1B580D845A68}" type="sibTrans" cxnId="{BCE18F99-D0C7-49B4-98A6-47B37E0B2347}">
      <dgm:prSet/>
      <dgm:spPr/>
      <dgm:t>
        <a:bodyPr/>
        <a:lstStyle/>
        <a:p>
          <a:endParaRPr lang="ru-RU"/>
        </a:p>
      </dgm:t>
    </dgm:pt>
    <dgm:pt modelId="{22904DCF-EB62-472E-BB37-0324086F2F56}" type="pres">
      <dgm:prSet presAssocID="{C8E3F60B-6D95-4B4C-9BF1-AF3BBD495262}" presName="linearFlow" presStyleCnt="0">
        <dgm:presLayoutVars>
          <dgm:dir/>
          <dgm:animLvl val="lvl"/>
          <dgm:resizeHandles val="exact"/>
        </dgm:presLayoutVars>
      </dgm:prSet>
      <dgm:spPr/>
    </dgm:pt>
    <dgm:pt modelId="{5BBA9909-A398-4346-8293-2D5B76029074}" type="pres">
      <dgm:prSet presAssocID="{D2E66851-7880-4164-8CC6-4643B3C20210}" presName="composite" presStyleCnt="0"/>
      <dgm:spPr/>
    </dgm:pt>
    <dgm:pt modelId="{C58BE160-38B9-4DF5-AEE5-BCC9B0A0219F}" type="pres">
      <dgm:prSet presAssocID="{D2E66851-7880-4164-8CC6-4643B3C20210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D998329D-9DE2-4508-959E-1BA4329E070D}" type="pres">
      <dgm:prSet presAssocID="{D2E66851-7880-4164-8CC6-4643B3C20210}" presName="descendantText" presStyleLbl="alignAcc1" presStyleIdx="0" presStyleCnt="6" custLinFactNeighborX="461" custLinFactNeighborY="-10751">
        <dgm:presLayoutVars>
          <dgm:bulletEnabled val="1"/>
        </dgm:presLayoutVars>
      </dgm:prSet>
      <dgm:spPr/>
    </dgm:pt>
    <dgm:pt modelId="{75939B6D-D23D-4183-B01E-608B18268E4C}" type="pres">
      <dgm:prSet presAssocID="{24209037-8354-4602-805F-E8851040916A}" presName="sp" presStyleCnt="0"/>
      <dgm:spPr/>
    </dgm:pt>
    <dgm:pt modelId="{9D891416-5068-437E-9B33-C9B3448E6099}" type="pres">
      <dgm:prSet presAssocID="{29A84E5B-BCB6-4179-9200-A39ABC7FD778}" presName="composite" presStyleCnt="0"/>
      <dgm:spPr/>
    </dgm:pt>
    <dgm:pt modelId="{2CBF026E-1FC4-4F7C-95E7-88910CCADCD0}" type="pres">
      <dgm:prSet presAssocID="{29A84E5B-BCB6-4179-9200-A39ABC7FD778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8FAAD0FD-1F72-4CD4-B068-1FE137167503}" type="pres">
      <dgm:prSet presAssocID="{29A84E5B-BCB6-4179-9200-A39ABC7FD778}" presName="descendantText" presStyleLbl="alignAcc1" presStyleIdx="1" presStyleCnt="6">
        <dgm:presLayoutVars>
          <dgm:bulletEnabled val="1"/>
        </dgm:presLayoutVars>
      </dgm:prSet>
      <dgm:spPr/>
    </dgm:pt>
    <dgm:pt modelId="{D5E49A5D-681C-4196-91A7-0C0BAC37DE9C}" type="pres">
      <dgm:prSet presAssocID="{4FBB2C97-A28B-4FE6-A30E-24628C430AFD}" presName="sp" presStyleCnt="0"/>
      <dgm:spPr/>
    </dgm:pt>
    <dgm:pt modelId="{EEA3B576-B1C0-4D4E-AFB4-8507A5F61A32}" type="pres">
      <dgm:prSet presAssocID="{4D75D6E7-C17B-44D5-9BF0-1359BB86392C}" presName="composite" presStyleCnt="0"/>
      <dgm:spPr/>
    </dgm:pt>
    <dgm:pt modelId="{24AF43CD-89A5-417A-9077-CC0FD4A612DE}" type="pres">
      <dgm:prSet presAssocID="{4D75D6E7-C17B-44D5-9BF0-1359BB86392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B5C46C30-6314-4FD2-96DC-094EE8C776B8}" type="pres">
      <dgm:prSet presAssocID="{4D75D6E7-C17B-44D5-9BF0-1359BB86392C}" presName="descendantText" presStyleLbl="alignAcc1" presStyleIdx="2" presStyleCnt="6">
        <dgm:presLayoutVars>
          <dgm:bulletEnabled val="1"/>
        </dgm:presLayoutVars>
      </dgm:prSet>
      <dgm:spPr/>
    </dgm:pt>
    <dgm:pt modelId="{E3EB4131-FA9E-4C73-8589-ACD37956091B}" type="pres">
      <dgm:prSet presAssocID="{8981B775-5000-4536-9657-36E11E47B2CA}" presName="sp" presStyleCnt="0"/>
      <dgm:spPr/>
    </dgm:pt>
    <dgm:pt modelId="{3357C7C1-EF3D-4374-86F8-42281C487C89}" type="pres">
      <dgm:prSet presAssocID="{260FB188-799C-43FF-86DD-46AF7FA3009B}" presName="composite" presStyleCnt="0"/>
      <dgm:spPr/>
    </dgm:pt>
    <dgm:pt modelId="{9351D5ED-4878-4CB2-8FA1-DAF5108716D4}" type="pres">
      <dgm:prSet presAssocID="{260FB188-799C-43FF-86DD-46AF7FA3009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A344898A-9C55-431A-8E8D-40634C4E8D35}" type="pres">
      <dgm:prSet presAssocID="{260FB188-799C-43FF-86DD-46AF7FA3009B}" presName="descendantText" presStyleLbl="alignAcc1" presStyleIdx="3" presStyleCnt="6">
        <dgm:presLayoutVars>
          <dgm:bulletEnabled val="1"/>
        </dgm:presLayoutVars>
      </dgm:prSet>
      <dgm:spPr/>
    </dgm:pt>
    <dgm:pt modelId="{63116DAB-D471-44DA-8EEA-A3A815D68F42}" type="pres">
      <dgm:prSet presAssocID="{15CC9EED-3919-4084-A193-82E23B9055C5}" presName="sp" presStyleCnt="0"/>
      <dgm:spPr/>
    </dgm:pt>
    <dgm:pt modelId="{D1377169-E579-4533-8BB1-079946D38C2C}" type="pres">
      <dgm:prSet presAssocID="{16C2C6D9-4523-4CCE-8EA2-6EB168E8D119}" presName="composite" presStyleCnt="0"/>
      <dgm:spPr/>
    </dgm:pt>
    <dgm:pt modelId="{5EB29289-2A38-4142-8D24-B78E197AFE8F}" type="pres">
      <dgm:prSet presAssocID="{16C2C6D9-4523-4CCE-8EA2-6EB168E8D119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7DE7D0FE-1D8A-436E-9ABB-E319D09D3F93}" type="pres">
      <dgm:prSet presAssocID="{16C2C6D9-4523-4CCE-8EA2-6EB168E8D119}" presName="descendantText" presStyleLbl="alignAcc1" presStyleIdx="4" presStyleCnt="6">
        <dgm:presLayoutVars>
          <dgm:bulletEnabled val="1"/>
        </dgm:presLayoutVars>
      </dgm:prSet>
      <dgm:spPr/>
    </dgm:pt>
    <dgm:pt modelId="{7138A792-F99F-48BE-9D93-9394605EB296}" type="pres">
      <dgm:prSet presAssocID="{B844E086-77DB-4B4C-923F-BDA3464C332E}" presName="sp" presStyleCnt="0"/>
      <dgm:spPr/>
    </dgm:pt>
    <dgm:pt modelId="{70A492EE-A921-4FD9-A394-C7D36368F946}" type="pres">
      <dgm:prSet presAssocID="{AF9196E3-8056-4749-9BB7-985E33E25618}" presName="composite" presStyleCnt="0"/>
      <dgm:spPr/>
    </dgm:pt>
    <dgm:pt modelId="{0BEB8B56-7247-4473-A396-665D6AF6818A}" type="pres">
      <dgm:prSet presAssocID="{AF9196E3-8056-4749-9BB7-985E33E25618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986CF459-A8C3-4AA0-88C9-57197827FE63}" type="pres">
      <dgm:prSet presAssocID="{AF9196E3-8056-4749-9BB7-985E33E25618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82E46207-44DF-4168-91FA-292304B4BD3A}" srcId="{C8E3F60B-6D95-4B4C-9BF1-AF3BBD495262}" destId="{4D75D6E7-C17B-44D5-9BF0-1359BB86392C}" srcOrd="2" destOrd="0" parTransId="{0552F33E-8368-4D1F-835B-134F8DFC29F1}" sibTransId="{8981B775-5000-4536-9657-36E11E47B2CA}"/>
    <dgm:cxn modelId="{3194C20C-384C-45E6-AABE-43C8DB61B41E}" type="presOf" srcId="{29A84E5B-BCB6-4179-9200-A39ABC7FD778}" destId="{2CBF026E-1FC4-4F7C-95E7-88910CCADCD0}" srcOrd="0" destOrd="0" presId="urn:microsoft.com/office/officeart/2005/8/layout/chevron2"/>
    <dgm:cxn modelId="{DC54660F-E3E0-406A-B2D2-6CEA9EFEA677}" type="presOf" srcId="{4D75D6E7-C17B-44D5-9BF0-1359BB86392C}" destId="{24AF43CD-89A5-417A-9077-CC0FD4A612DE}" srcOrd="0" destOrd="0" presId="urn:microsoft.com/office/officeart/2005/8/layout/chevron2"/>
    <dgm:cxn modelId="{6536F91D-287C-4D4A-AFF8-5BFC8BCA4C69}" type="presOf" srcId="{341A0A7C-CCA8-4081-8799-789905AB1B14}" destId="{B5C46C30-6314-4FD2-96DC-094EE8C776B8}" srcOrd="0" destOrd="1" presId="urn:microsoft.com/office/officeart/2005/8/layout/chevron2"/>
    <dgm:cxn modelId="{3938DE20-172F-4237-9B90-917F9A5B450B}" type="presOf" srcId="{80317BD4-C42F-48E4-B591-FD2982C4DD1F}" destId="{A344898A-9C55-431A-8E8D-40634C4E8D35}" srcOrd="0" destOrd="0" presId="urn:microsoft.com/office/officeart/2005/8/layout/chevron2"/>
    <dgm:cxn modelId="{DCEFCE28-356D-4C39-B43F-F9257DA28F84}" srcId="{D2E66851-7880-4164-8CC6-4643B3C20210}" destId="{B0C40118-15D0-4E8C-96CF-1CBC8C60A2F8}" srcOrd="0" destOrd="0" parTransId="{1382815F-AF2E-4A7E-BEDC-68CC3C4FBC83}" sibTransId="{823E17E6-B200-4E62-AECC-36C09BFB5E77}"/>
    <dgm:cxn modelId="{9C64E04F-8F1B-454D-80ED-871FB66B02E2}" type="presOf" srcId="{260FB188-799C-43FF-86DD-46AF7FA3009B}" destId="{9351D5ED-4878-4CB2-8FA1-DAF5108716D4}" srcOrd="0" destOrd="0" presId="urn:microsoft.com/office/officeart/2005/8/layout/chevron2"/>
    <dgm:cxn modelId="{B7FFC352-1C2A-4CEA-955E-EF69DD5B1D3D}" type="presOf" srcId="{4EB67110-63AF-44FA-909D-7A7B4C738DCD}" destId="{986CF459-A8C3-4AA0-88C9-57197827FE63}" srcOrd="0" destOrd="0" presId="urn:microsoft.com/office/officeart/2005/8/layout/chevron2"/>
    <dgm:cxn modelId="{55A5C652-A40B-40B7-A436-2C728AD0A55F}" srcId="{29A84E5B-BCB6-4179-9200-A39ABC7FD778}" destId="{A0D43CF1-EA31-4EE5-B5E5-C27116CB3A8B}" srcOrd="0" destOrd="0" parTransId="{E9F9A184-2528-4C5B-A896-C885F413E6F3}" sibTransId="{EA451775-A813-4F99-BB81-6819111A2240}"/>
    <dgm:cxn modelId="{49698C78-BEB5-4BDA-932E-02F0B023A987}" type="presOf" srcId="{A0D43CF1-EA31-4EE5-B5E5-C27116CB3A8B}" destId="{8FAAD0FD-1F72-4CD4-B068-1FE137167503}" srcOrd="0" destOrd="0" presId="urn:microsoft.com/office/officeart/2005/8/layout/chevron2"/>
    <dgm:cxn modelId="{A62C427C-87D2-4C1F-B3DE-631EBFF4EE8B}" srcId="{C8E3F60B-6D95-4B4C-9BF1-AF3BBD495262}" destId="{29A84E5B-BCB6-4179-9200-A39ABC7FD778}" srcOrd="1" destOrd="0" parTransId="{29D4D787-BEF3-4A85-91D4-7B0BA15E8BE6}" sibTransId="{4FBB2C97-A28B-4FE6-A30E-24628C430AFD}"/>
    <dgm:cxn modelId="{3ED41F80-BE47-4806-A79E-75153DFBADAC}" type="presOf" srcId="{C8E3F60B-6D95-4B4C-9BF1-AF3BBD495262}" destId="{22904DCF-EB62-472E-BB37-0324086F2F56}" srcOrd="0" destOrd="0" presId="urn:microsoft.com/office/officeart/2005/8/layout/chevron2"/>
    <dgm:cxn modelId="{82EA0581-4D38-4D3C-B4AB-60C7E1EE3176}" type="presOf" srcId="{D2E66851-7880-4164-8CC6-4643B3C20210}" destId="{C58BE160-38B9-4DF5-AEE5-BCC9B0A0219F}" srcOrd="0" destOrd="0" presId="urn:microsoft.com/office/officeart/2005/8/layout/chevron2"/>
    <dgm:cxn modelId="{2DD7B384-FE2E-4973-8C2E-DC68F5B2AB25}" srcId="{260FB188-799C-43FF-86DD-46AF7FA3009B}" destId="{80317BD4-C42F-48E4-B591-FD2982C4DD1F}" srcOrd="0" destOrd="0" parTransId="{BCDDA35E-82FE-4388-AFFA-E66EC8B9B9E0}" sibTransId="{48E9696B-9AAE-4387-9C50-8F81522856A8}"/>
    <dgm:cxn modelId="{6B297889-BB32-4EB1-BC65-73259231A73A}" srcId="{C8E3F60B-6D95-4B4C-9BF1-AF3BBD495262}" destId="{260FB188-799C-43FF-86DD-46AF7FA3009B}" srcOrd="3" destOrd="0" parTransId="{270BC076-A771-4681-8536-5D3FC3C9E937}" sibTransId="{15CC9EED-3919-4084-A193-82E23B9055C5}"/>
    <dgm:cxn modelId="{89653D98-04D5-4715-9C9A-2257EAF00504}" type="presOf" srcId="{AF9196E3-8056-4749-9BB7-985E33E25618}" destId="{0BEB8B56-7247-4473-A396-665D6AF6818A}" srcOrd="0" destOrd="0" presId="urn:microsoft.com/office/officeart/2005/8/layout/chevron2"/>
    <dgm:cxn modelId="{BCE18F99-D0C7-49B4-98A6-47B37E0B2347}" srcId="{4D75D6E7-C17B-44D5-9BF0-1359BB86392C}" destId="{341A0A7C-CCA8-4081-8799-789905AB1B14}" srcOrd="1" destOrd="0" parTransId="{656304F6-BFB9-47C0-BF0A-152D3DC73ABC}" sibTransId="{3A4807F1-6B2E-4D14-9843-1B580D845A68}"/>
    <dgm:cxn modelId="{DA187D9F-A22E-4A0B-88B1-F2543377742E}" srcId="{C8E3F60B-6D95-4B4C-9BF1-AF3BBD495262}" destId="{D2E66851-7880-4164-8CC6-4643B3C20210}" srcOrd="0" destOrd="0" parTransId="{E9FE6534-D54F-4271-A95D-64C1DED90747}" sibTransId="{24209037-8354-4602-805F-E8851040916A}"/>
    <dgm:cxn modelId="{A36EC3A0-CB9A-44B5-9070-54827C1FBABF}" type="presOf" srcId="{7496FEBC-26E1-4163-91C0-4E3E7681402F}" destId="{7DE7D0FE-1D8A-436E-9ABB-E319D09D3F93}" srcOrd="0" destOrd="0" presId="urn:microsoft.com/office/officeart/2005/8/layout/chevron2"/>
    <dgm:cxn modelId="{4697D3AA-21A1-4287-A59B-BD6722FDE8A9}" srcId="{C8E3F60B-6D95-4B4C-9BF1-AF3BBD495262}" destId="{16C2C6D9-4523-4CCE-8EA2-6EB168E8D119}" srcOrd="4" destOrd="0" parTransId="{1136A04E-F759-4C3A-B507-03DF7E6D21FB}" sibTransId="{B844E086-77DB-4B4C-923F-BDA3464C332E}"/>
    <dgm:cxn modelId="{6375FFCF-94E0-4BD3-8CCD-2909FC2BF0DB}" type="presOf" srcId="{B0C40118-15D0-4E8C-96CF-1CBC8C60A2F8}" destId="{D998329D-9DE2-4508-959E-1BA4329E070D}" srcOrd="0" destOrd="0" presId="urn:microsoft.com/office/officeart/2005/8/layout/chevron2"/>
    <dgm:cxn modelId="{DCD70AD0-11AF-4E8D-A1E0-1A3C8E16C519}" srcId="{C8E3F60B-6D95-4B4C-9BF1-AF3BBD495262}" destId="{AF9196E3-8056-4749-9BB7-985E33E25618}" srcOrd="5" destOrd="0" parTransId="{F02D4EAC-05F6-44B5-B47E-F747EB866B76}" sibTransId="{DE37FAEB-341A-4E9D-96C7-5D6DB828F094}"/>
    <dgm:cxn modelId="{5C8DA8D2-FF95-43B3-9B4E-C642FBE85BDA}" srcId="{AF9196E3-8056-4749-9BB7-985E33E25618}" destId="{4EB67110-63AF-44FA-909D-7A7B4C738DCD}" srcOrd="0" destOrd="0" parTransId="{56CA5E6B-2AF7-42B3-BB9A-8F3434946099}" sibTransId="{96F574B0-04F2-4533-9BB7-3E1E7F89E61A}"/>
    <dgm:cxn modelId="{B5C461E4-B78E-42DB-B787-250C51B47B0C}" srcId="{16C2C6D9-4523-4CCE-8EA2-6EB168E8D119}" destId="{7496FEBC-26E1-4163-91C0-4E3E7681402F}" srcOrd="0" destOrd="0" parTransId="{F5B27D6C-38A2-49F3-8D33-BC33133AABCE}" sibTransId="{2634431C-8A70-49A8-AD4B-1E5BD44CEEDA}"/>
    <dgm:cxn modelId="{B35DADFE-6E3B-455C-B7B6-5A7D56C79197}" type="presOf" srcId="{A727019C-9DA7-4DEA-A5AA-8238043E0C43}" destId="{B5C46C30-6314-4FD2-96DC-094EE8C776B8}" srcOrd="0" destOrd="0" presId="urn:microsoft.com/office/officeart/2005/8/layout/chevron2"/>
    <dgm:cxn modelId="{1251B7FE-7B26-4D93-B4F0-AF7603BFCBD8}" srcId="{4D75D6E7-C17B-44D5-9BF0-1359BB86392C}" destId="{A727019C-9DA7-4DEA-A5AA-8238043E0C43}" srcOrd="0" destOrd="0" parTransId="{F3C43209-1855-4D02-AFD8-561002117BC1}" sibTransId="{5FD59EF3-1E0A-4271-B371-1C2371F4F8F6}"/>
    <dgm:cxn modelId="{529FA2FF-0512-4A33-9B6B-8B92FC97B268}" type="presOf" srcId="{16C2C6D9-4523-4CCE-8EA2-6EB168E8D119}" destId="{5EB29289-2A38-4142-8D24-B78E197AFE8F}" srcOrd="0" destOrd="0" presId="urn:microsoft.com/office/officeart/2005/8/layout/chevron2"/>
    <dgm:cxn modelId="{CAA1162F-FCE2-4F37-B64A-DC8CEEB5AE79}" type="presParOf" srcId="{22904DCF-EB62-472E-BB37-0324086F2F56}" destId="{5BBA9909-A398-4346-8293-2D5B76029074}" srcOrd="0" destOrd="0" presId="urn:microsoft.com/office/officeart/2005/8/layout/chevron2"/>
    <dgm:cxn modelId="{7DE226C4-68FA-4F01-83F6-A0253DC5C3C3}" type="presParOf" srcId="{5BBA9909-A398-4346-8293-2D5B76029074}" destId="{C58BE160-38B9-4DF5-AEE5-BCC9B0A0219F}" srcOrd="0" destOrd="0" presId="urn:microsoft.com/office/officeart/2005/8/layout/chevron2"/>
    <dgm:cxn modelId="{54F83397-F7E2-46BA-8C43-46A837407263}" type="presParOf" srcId="{5BBA9909-A398-4346-8293-2D5B76029074}" destId="{D998329D-9DE2-4508-959E-1BA4329E070D}" srcOrd="1" destOrd="0" presId="urn:microsoft.com/office/officeart/2005/8/layout/chevron2"/>
    <dgm:cxn modelId="{DD4CC0F0-D809-47A9-B4D6-D7CD6992E0E5}" type="presParOf" srcId="{22904DCF-EB62-472E-BB37-0324086F2F56}" destId="{75939B6D-D23D-4183-B01E-608B18268E4C}" srcOrd="1" destOrd="0" presId="urn:microsoft.com/office/officeart/2005/8/layout/chevron2"/>
    <dgm:cxn modelId="{83FAF140-2AE6-45B6-B75D-474850DC2572}" type="presParOf" srcId="{22904DCF-EB62-472E-BB37-0324086F2F56}" destId="{9D891416-5068-437E-9B33-C9B3448E6099}" srcOrd="2" destOrd="0" presId="urn:microsoft.com/office/officeart/2005/8/layout/chevron2"/>
    <dgm:cxn modelId="{3BDC4B0B-39BC-47B9-86E9-6E1F64150C9F}" type="presParOf" srcId="{9D891416-5068-437E-9B33-C9B3448E6099}" destId="{2CBF026E-1FC4-4F7C-95E7-88910CCADCD0}" srcOrd="0" destOrd="0" presId="urn:microsoft.com/office/officeart/2005/8/layout/chevron2"/>
    <dgm:cxn modelId="{7CFFDD2A-ECE5-4AB5-B863-84F087DF9B7B}" type="presParOf" srcId="{9D891416-5068-437E-9B33-C9B3448E6099}" destId="{8FAAD0FD-1F72-4CD4-B068-1FE137167503}" srcOrd="1" destOrd="0" presId="urn:microsoft.com/office/officeart/2005/8/layout/chevron2"/>
    <dgm:cxn modelId="{11A6864E-A16F-4429-B536-7E4F08C6D12A}" type="presParOf" srcId="{22904DCF-EB62-472E-BB37-0324086F2F56}" destId="{D5E49A5D-681C-4196-91A7-0C0BAC37DE9C}" srcOrd="3" destOrd="0" presId="urn:microsoft.com/office/officeart/2005/8/layout/chevron2"/>
    <dgm:cxn modelId="{8D06B00F-E379-47EB-A52C-701AECAD61F6}" type="presParOf" srcId="{22904DCF-EB62-472E-BB37-0324086F2F56}" destId="{EEA3B576-B1C0-4D4E-AFB4-8507A5F61A32}" srcOrd="4" destOrd="0" presId="urn:microsoft.com/office/officeart/2005/8/layout/chevron2"/>
    <dgm:cxn modelId="{3DC7FE90-6631-444C-83BB-872FB50354CF}" type="presParOf" srcId="{EEA3B576-B1C0-4D4E-AFB4-8507A5F61A32}" destId="{24AF43CD-89A5-417A-9077-CC0FD4A612DE}" srcOrd="0" destOrd="0" presId="urn:microsoft.com/office/officeart/2005/8/layout/chevron2"/>
    <dgm:cxn modelId="{54B86FB2-9AB2-40B2-9DA0-DF124E67273F}" type="presParOf" srcId="{EEA3B576-B1C0-4D4E-AFB4-8507A5F61A32}" destId="{B5C46C30-6314-4FD2-96DC-094EE8C776B8}" srcOrd="1" destOrd="0" presId="urn:microsoft.com/office/officeart/2005/8/layout/chevron2"/>
    <dgm:cxn modelId="{517931B2-5BD3-4491-ACA3-23FC1FB4256C}" type="presParOf" srcId="{22904DCF-EB62-472E-BB37-0324086F2F56}" destId="{E3EB4131-FA9E-4C73-8589-ACD37956091B}" srcOrd="5" destOrd="0" presId="urn:microsoft.com/office/officeart/2005/8/layout/chevron2"/>
    <dgm:cxn modelId="{3D7EB4BC-D6FD-4F4B-8EAE-CE57F9BD4072}" type="presParOf" srcId="{22904DCF-EB62-472E-BB37-0324086F2F56}" destId="{3357C7C1-EF3D-4374-86F8-42281C487C89}" srcOrd="6" destOrd="0" presId="urn:microsoft.com/office/officeart/2005/8/layout/chevron2"/>
    <dgm:cxn modelId="{B8C19269-62E1-4E01-8D0A-8EC414541D4A}" type="presParOf" srcId="{3357C7C1-EF3D-4374-86F8-42281C487C89}" destId="{9351D5ED-4878-4CB2-8FA1-DAF5108716D4}" srcOrd="0" destOrd="0" presId="urn:microsoft.com/office/officeart/2005/8/layout/chevron2"/>
    <dgm:cxn modelId="{1A39DF7E-D5A2-43BA-9B68-62943819CC7A}" type="presParOf" srcId="{3357C7C1-EF3D-4374-86F8-42281C487C89}" destId="{A344898A-9C55-431A-8E8D-40634C4E8D35}" srcOrd="1" destOrd="0" presId="urn:microsoft.com/office/officeart/2005/8/layout/chevron2"/>
    <dgm:cxn modelId="{958EEBB7-8E1D-4B70-A160-73A8A5D2D904}" type="presParOf" srcId="{22904DCF-EB62-472E-BB37-0324086F2F56}" destId="{63116DAB-D471-44DA-8EEA-A3A815D68F42}" srcOrd="7" destOrd="0" presId="urn:microsoft.com/office/officeart/2005/8/layout/chevron2"/>
    <dgm:cxn modelId="{09561436-3F56-4988-AABF-1FC3BFD5B85C}" type="presParOf" srcId="{22904DCF-EB62-472E-BB37-0324086F2F56}" destId="{D1377169-E579-4533-8BB1-079946D38C2C}" srcOrd="8" destOrd="0" presId="urn:microsoft.com/office/officeart/2005/8/layout/chevron2"/>
    <dgm:cxn modelId="{F37EAE0D-9E3E-4EEF-840D-D1C5722FC453}" type="presParOf" srcId="{D1377169-E579-4533-8BB1-079946D38C2C}" destId="{5EB29289-2A38-4142-8D24-B78E197AFE8F}" srcOrd="0" destOrd="0" presId="urn:microsoft.com/office/officeart/2005/8/layout/chevron2"/>
    <dgm:cxn modelId="{E9F9F397-FBFF-42A2-90F6-F45CCB71CFA6}" type="presParOf" srcId="{D1377169-E579-4533-8BB1-079946D38C2C}" destId="{7DE7D0FE-1D8A-436E-9ABB-E319D09D3F93}" srcOrd="1" destOrd="0" presId="urn:microsoft.com/office/officeart/2005/8/layout/chevron2"/>
    <dgm:cxn modelId="{6327EBB3-97BF-4663-8B2C-1A473DBECA79}" type="presParOf" srcId="{22904DCF-EB62-472E-BB37-0324086F2F56}" destId="{7138A792-F99F-48BE-9D93-9394605EB296}" srcOrd="9" destOrd="0" presId="urn:microsoft.com/office/officeart/2005/8/layout/chevron2"/>
    <dgm:cxn modelId="{A7259BCB-1114-4CB0-862B-16BBE5C904DD}" type="presParOf" srcId="{22904DCF-EB62-472E-BB37-0324086F2F56}" destId="{70A492EE-A921-4FD9-A394-C7D36368F946}" srcOrd="10" destOrd="0" presId="urn:microsoft.com/office/officeart/2005/8/layout/chevron2"/>
    <dgm:cxn modelId="{0973BFB3-8A6F-44D6-8022-1B012AA2B31D}" type="presParOf" srcId="{70A492EE-A921-4FD9-A394-C7D36368F946}" destId="{0BEB8B56-7247-4473-A396-665D6AF6818A}" srcOrd="0" destOrd="0" presId="urn:microsoft.com/office/officeart/2005/8/layout/chevron2"/>
    <dgm:cxn modelId="{D8914FE1-82E5-4F5D-A8E2-984D05CAF934}" type="presParOf" srcId="{70A492EE-A921-4FD9-A394-C7D36368F946}" destId="{986CF459-A8C3-4AA0-88C9-57197827FE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17ECD6-CE2F-4D1D-9481-92E182F4FC23}" type="doc">
      <dgm:prSet loTypeId="urn:microsoft.com/office/officeart/2005/8/layout/vList4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608C104-3F1A-4F5C-A1C7-C01422542D72}">
      <dgm:prSet phldrT="[Текст]" custT="1"/>
      <dgm:spPr/>
      <dgm:t>
        <a:bodyPr/>
        <a:lstStyle/>
        <a:p>
          <a:r>
            <a:rPr lang="ru-RU" sz="2300" dirty="0">
              <a:latin typeface="Cambria" pitchFamily="18" charset="0"/>
            </a:rPr>
            <a:t>Обеспечение взаимосвязи бюджетных ассигнований с результатами их использования на всех этапах бюджетного процесса</a:t>
          </a:r>
        </a:p>
      </dgm:t>
    </dgm:pt>
    <dgm:pt modelId="{A0D04F14-994A-4F87-B85D-1409A16F82CF}" type="parTrans" cxnId="{0251740F-2396-464C-92F1-AE56E3D9381B}">
      <dgm:prSet/>
      <dgm:spPr/>
      <dgm:t>
        <a:bodyPr/>
        <a:lstStyle/>
        <a:p>
          <a:endParaRPr lang="ru-RU" sz="2000"/>
        </a:p>
      </dgm:t>
    </dgm:pt>
    <dgm:pt modelId="{738C4667-D39C-4331-8478-F9B53C03C083}" type="sibTrans" cxnId="{0251740F-2396-464C-92F1-AE56E3D9381B}">
      <dgm:prSet/>
      <dgm:spPr/>
      <dgm:t>
        <a:bodyPr/>
        <a:lstStyle/>
        <a:p>
          <a:endParaRPr lang="ru-RU" sz="2000"/>
        </a:p>
      </dgm:t>
    </dgm:pt>
    <dgm:pt modelId="{E2C64FD1-FDEE-469A-BD73-6FA88F7A7473}">
      <dgm:prSet phldrT="[Текст]" custT="1"/>
      <dgm:spPr/>
      <dgm:t>
        <a:bodyPr/>
        <a:lstStyle/>
        <a:p>
          <a:r>
            <a:rPr lang="ru-RU" sz="2300" dirty="0">
              <a:latin typeface="Cambria" pitchFamily="18" charset="0"/>
            </a:rPr>
            <a:t>Формирование конкурентной модели оказания муниципальных услуг, обеспечивающей повышение их качества</a:t>
          </a:r>
        </a:p>
      </dgm:t>
    </dgm:pt>
    <dgm:pt modelId="{CFF2BA0E-89B8-4878-91E6-1DE137ED6033}" type="parTrans" cxnId="{B8BEDE7A-F837-4BD5-9D01-9BA418F6D871}">
      <dgm:prSet/>
      <dgm:spPr/>
      <dgm:t>
        <a:bodyPr/>
        <a:lstStyle/>
        <a:p>
          <a:endParaRPr lang="ru-RU" sz="2000"/>
        </a:p>
      </dgm:t>
    </dgm:pt>
    <dgm:pt modelId="{BD5C12AE-1D40-43C0-85AC-CA59C5D0C6A0}" type="sibTrans" cxnId="{B8BEDE7A-F837-4BD5-9D01-9BA418F6D871}">
      <dgm:prSet/>
      <dgm:spPr/>
      <dgm:t>
        <a:bodyPr/>
        <a:lstStyle/>
        <a:p>
          <a:endParaRPr lang="ru-RU" sz="2000"/>
        </a:p>
      </dgm:t>
    </dgm:pt>
    <dgm:pt modelId="{8C82852F-AECB-497F-9CC0-D999BC6C7614}">
      <dgm:prSet phldrT="[Текст]" custT="1"/>
      <dgm:spPr/>
      <dgm:t>
        <a:bodyPr/>
        <a:lstStyle/>
        <a:p>
          <a:r>
            <a:rPr lang="ru-RU" sz="2300">
              <a:latin typeface="Cambria" pitchFamily="18" charset="0"/>
            </a:rPr>
            <a:t>Повышение эффективности расходования бюджетных средств</a:t>
          </a:r>
          <a:endParaRPr lang="ru-RU" sz="2300" dirty="0">
            <a:latin typeface="Cambria" pitchFamily="18" charset="0"/>
          </a:endParaRPr>
        </a:p>
      </dgm:t>
    </dgm:pt>
    <dgm:pt modelId="{CE2035A3-11D2-4778-A770-EA6AD78EEBD4}" type="parTrans" cxnId="{76E03240-06DE-452A-9565-2DF06D2F2F49}">
      <dgm:prSet/>
      <dgm:spPr/>
      <dgm:t>
        <a:bodyPr/>
        <a:lstStyle/>
        <a:p>
          <a:endParaRPr lang="ru-RU" sz="2000"/>
        </a:p>
      </dgm:t>
    </dgm:pt>
    <dgm:pt modelId="{2BCE6CB7-E0B1-4D10-93BC-4D90F279B3EA}" type="sibTrans" cxnId="{76E03240-06DE-452A-9565-2DF06D2F2F49}">
      <dgm:prSet/>
      <dgm:spPr/>
      <dgm:t>
        <a:bodyPr/>
        <a:lstStyle/>
        <a:p>
          <a:endParaRPr lang="ru-RU" sz="2000"/>
        </a:p>
      </dgm:t>
    </dgm:pt>
    <dgm:pt modelId="{99EFAA01-8C00-4422-BB9E-71D9531B78D1}">
      <dgm:prSet phldrT="[Текст]" custT="1"/>
      <dgm:spPr/>
      <dgm:t>
        <a:bodyPr/>
        <a:lstStyle/>
        <a:p>
          <a:r>
            <a:rPr lang="ru-RU" sz="2300">
              <a:latin typeface="Cambria" pitchFamily="18" charset="0"/>
            </a:rPr>
            <a:t>Повышение системности и оперативности исполнения бюджета</a:t>
          </a:r>
          <a:endParaRPr lang="ru-RU" sz="2300" dirty="0">
            <a:latin typeface="Cambria" pitchFamily="18" charset="0"/>
          </a:endParaRPr>
        </a:p>
      </dgm:t>
    </dgm:pt>
    <dgm:pt modelId="{EC16B75A-6020-4B36-A63B-4905E30F8C22}" type="parTrans" cxnId="{C67A8792-3A9C-4EE0-9D30-3AFC0BA4BAC8}">
      <dgm:prSet/>
      <dgm:spPr/>
      <dgm:t>
        <a:bodyPr/>
        <a:lstStyle/>
        <a:p>
          <a:endParaRPr lang="ru-RU" sz="2000"/>
        </a:p>
      </dgm:t>
    </dgm:pt>
    <dgm:pt modelId="{15B04FD5-F3B1-4650-8CBA-C49738EC9FC1}" type="sibTrans" cxnId="{C67A8792-3A9C-4EE0-9D30-3AFC0BA4BAC8}">
      <dgm:prSet/>
      <dgm:spPr/>
      <dgm:t>
        <a:bodyPr/>
        <a:lstStyle/>
        <a:p>
          <a:endParaRPr lang="ru-RU" sz="2000"/>
        </a:p>
      </dgm:t>
    </dgm:pt>
    <dgm:pt modelId="{83CEF711-00D6-476D-AB30-199E0DD5F36B}" type="pres">
      <dgm:prSet presAssocID="{F917ECD6-CE2F-4D1D-9481-92E182F4FC23}" presName="linear" presStyleCnt="0">
        <dgm:presLayoutVars>
          <dgm:dir/>
          <dgm:resizeHandles val="exact"/>
        </dgm:presLayoutVars>
      </dgm:prSet>
      <dgm:spPr/>
    </dgm:pt>
    <dgm:pt modelId="{126245A6-9A0B-4D22-9223-B2738829FCF1}" type="pres">
      <dgm:prSet presAssocID="{2608C104-3F1A-4F5C-A1C7-C01422542D72}" presName="comp" presStyleCnt="0"/>
      <dgm:spPr/>
    </dgm:pt>
    <dgm:pt modelId="{E93B7711-A6FD-41BB-9803-F1370FC1960D}" type="pres">
      <dgm:prSet presAssocID="{2608C104-3F1A-4F5C-A1C7-C01422542D72}" presName="box" presStyleLbl="node1" presStyleIdx="0" presStyleCnt="4"/>
      <dgm:spPr/>
    </dgm:pt>
    <dgm:pt modelId="{8F30B782-A9BC-43A5-96EA-A2ED52EEEE11}" type="pres">
      <dgm:prSet presAssocID="{2608C104-3F1A-4F5C-A1C7-C01422542D72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4E78FFE5-CE62-412C-A932-5BC8A0DE3509}" type="pres">
      <dgm:prSet presAssocID="{2608C104-3F1A-4F5C-A1C7-C01422542D72}" presName="text" presStyleLbl="node1" presStyleIdx="0" presStyleCnt="4">
        <dgm:presLayoutVars>
          <dgm:bulletEnabled val="1"/>
        </dgm:presLayoutVars>
      </dgm:prSet>
      <dgm:spPr/>
    </dgm:pt>
    <dgm:pt modelId="{47C60847-F9E7-46F7-BC44-C31D2AE24DFE}" type="pres">
      <dgm:prSet presAssocID="{738C4667-D39C-4331-8478-F9B53C03C083}" presName="spacer" presStyleCnt="0"/>
      <dgm:spPr/>
    </dgm:pt>
    <dgm:pt modelId="{6670C427-63DF-47DD-98C7-87D76266807A}" type="pres">
      <dgm:prSet presAssocID="{E2C64FD1-FDEE-469A-BD73-6FA88F7A7473}" presName="comp" presStyleCnt="0"/>
      <dgm:spPr/>
    </dgm:pt>
    <dgm:pt modelId="{224F4C7D-9682-486C-9F3A-743645730586}" type="pres">
      <dgm:prSet presAssocID="{E2C64FD1-FDEE-469A-BD73-6FA88F7A7473}" presName="box" presStyleLbl="node1" presStyleIdx="1" presStyleCnt="4"/>
      <dgm:spPr/>
    </dgm:pt>
    <dgm:pt modelId="{73F9DA75-3DED-43AD-A2C3-D1413FF8045E}" type="pres">
      <dgm:prSet presAssocID="{E2C64FD1-FDEE-469A-BD73-6FA88F7A7473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C462380-B3C5-4C41-9807-5153E75C5222}" type="pres">
      <dgm:prSet presAssocID="{E2C64FD1-FDEE-469A-BD73-6FA88F7A7473}" presName="text" presStyleLbl="node1" presStyleIdx="1" presStyleCnt="4">
        <dgm:presLayoutVars>
          <dgm:bulletEnabled val="1"/>
        </dgm:presLayoutVars>
      </dgm:prSet>
      <dgm:spPr/>
    </dgm:pt>
    <dgm:pt modelId="{47AA4634-AF77-4A36-98DD-6E8232B52AD6}" type="pres">
      <dgm:prSet presAssocID="{BD5C12AE-1D40-43C0-85AC-CA59C5D0C6A0}" presName="spacer" presStyleCnt="0"/>
      <dgm:spPr/>
    </dgm:pt>
    <dgm:pt modelId="{8E5694EE-CAAC-4612-9504-5D181E022AAB}" type="pres">
      <dgm:prSet presAssocID="{8C82852F-AECB-497F-9CC0-D999BC6C7614}" presName="comp" presStyleCnt="0"/>
      <dgm:spPr/>
    </dgm:pt>
    <dgm:pt modelId="{0D96D801-CAFB-4BE3-9272-FAB3AC074471}" type="pres">
      <dgm:prSet presAssocID="{8C82852F-AECB-497F-9CC0-D999BC6C7614}" presName="box" presStyleLbl="node1" presStyleIdx="2" presStyleCnt="4"/>
      <dgm:spPr/>
    </dgm:pt>
    <dgm:pt modelId="{61E941BC-030A-41CF-8322-6102C6F6AC70}" type="pres">
      <dgm:prSet presAssocID="{8C82852F-AECB-497F-9CC0-D999BC6C7614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2B498F35-00E9-4705-BFCA-811B4C80E770}" type="pres">
      <dgm:prSet presAssocID="{8C82852F-AECB-497F-9CC0-D999BC6C7614}" presName="text" presStyleLbl="node1" presStyleIdx="2" presStyleCnt="4">
        <dgm:presLayoutVars>
          <dgm:bulletEnabled val="1"/>
        </dgm:presLayoutVars>
      </dgm:prSet>
      <dgm:spPr/>
    </dgm:pt>
    <dgm:pt modelId="{C4BBF042-AD82-46C5-AB71-680418C7B617}" type="pres">
      <dgm:prSet presAssocID="{2BCE6CB7-E0B1-4D10-93BC-4D90F279B3EA}" presName="spacer" presStyleCnt="0"/>
      <dgm:spPr/>
    </dgm:pt>
    <dgm:pt modelId="{214449C6-2C5C-4743-B39C-7C3AF80F61DB}" type="pres">
      <dgm:prSet presAssocID="{99EFAA01-8C00-4422-BB9E-71D9531B78D1}" presName="comp" presStyleCnt="0"/>
      <dgm:spPr/>
    </dgm:pt>
    <dgm:pt modelId="{7A22B583-6A7C-494B-B4C5-F18A7D563BFD}" type="pres">
      <dgm:prSet presAssocID="{99EFAA01-8C00-4422-BB9E-71D9531B78D1}" presName="box" presStyleLbl="node1" presStyleIdx="3" presStyleCnt="4"/>
      <dgm:spPr/>
    </dgm:pt>
    <dgm:pt modelId="{217F7C5F-9400-4A04-9A8E-965D46F1195C}" type="pres">
      <dgm:prSet presAssocID="{99EFAA01-8C00-4422-BB9E-71D9531B78D1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B532609C-DB00-4B02-B780-F8E582BA72B1}" type="pres">
      <dgm:prSet presAssocID="{99EFAA01-8C00-4422-BB9E-71D9531B78D1}" presName="text" presStyleLbl="node1" presStyleIdx="3" presStyleCnt="4">
        <dgm:presLayoutVars>
          <dgm:bulletEnabled val="1"/>
        </dgm:presLayoutVars>
      </dgm:prSet>
      <dgm:spPr/>
    </dgm:pt>
  </dgm:ptLst>
  <dgm:cxnLst>
    <dgm:cxn modelId="{0251740F-2396-464C-92F1-AE56E3D9381B}" srcId="{F917ECD6-CE2F-4D1D-9481-92E182F4FC23}" destId="{2608C104-3F1A-4F5C-A1C7-C01422542D72}" srcOrd="0" destOrd="0" parTransId="{A0D04F14-994A-4F87-B85D-1409A16F82CF}" sibTransId="{738C4667-D39C-4331-8478-F9B53C03C083}"/>
    <dgm:cxn modelId="{B35BEB19-7AB7-4888-9F1F-7A7D65942784}" type="presOf" srcId="{E2C64FD1-FDEE-469A-BD73-6FA88F7A7473}" destId="{AC462380-B3C5-4C41-9807-5153E75C5222}" srcOrd="1" destOrd="0" presId="urn:microsoft.com/office/officeart/2005/8/layout/vList4"/>
    <dgm:cxn modelId="{76E03240-06DE-452A-9565-2DF06D2F2F49}" srcId="{F917ECD6-CE2F-4D1D-9481-92E182F4FC23}" destId="{8C82852F-AECB-497F-9CC0-D999BC6C7614}" srcOrd="2" destOrd="0" parTransId="{CE2035A3-11D2-4778-A770-EA6AD78EEBD4}" sibTransId="{2BCE6CB7-E0B1-4D10-93BC-4D90F279B3EA}"/>
    <dgm:cxn modelId="{6FBA8C50-A455-4611-BBFE-A213EAF962AD}" type="presOf" srcId="{F917ECD6-CE2F-4D1D-9481-92E182F4FC23}" destId="{83CEF711-00D6-476D-AB30-199E0DD5F36B}" srcOrd="0" destOrd="0" presId="urn:microsoft.com/office/officeart/2005/8/layout/vList4"/>
    <dgm:cxn modelId="{B8BEDE7A-F837-4BD5-9D01-9BA418F6D871}" srcId="{F917ECD6-CE2F-4D1D-9481-92E182F4FC23}" destId="{E2C64FD1-FDEE-469A-BD73-6FA88F7A7473}" srcOrd="1" destOrd="0" parTransId="{CFF2BA0E-89B8-4878-91E6-1DE137ED6033}" sibTransId="{BD5C12AE-1D40-43C0-85AC-CA59C5D0C6A0}"/>
    <dgm:cxn modelId="{C67A8792-3A9C-4EE0-9D30-3AFC0BA4BAC8}" srcId="{F917ECD6-CE2F-4D1D-9481-92E182F4FC23}" destId="{99EFAA01-8C00-4422-BB9E-71D9531B78D1}" srcOrd="3" destOrd="0" parTransId="{EC16B75A-6020-4B36-A63B-4905E30F8C22}" sibTransId="{15B04FD5-F3B1-4650-8CBA-C49738EC9FC1}"/>
    <dgm:cxn modelId="{C169AE95-46E1-478C-953D-A6482B0A320B}" type="presOf" srcId="{8C82852F-AECB-497F-9CC0-D999BC6C7614}" destId="{2B498F35-00E9-4705-BFCA-811B4C80E770}" srcOrd="1" destOrd="0" presId="urn:microsoft.com/office/officeart/2005/8/layout/vList4"/>
    <dgm:cxn modelId="{FD2A6AA3-C36B-4AD1-BC46-2184FF38A8A9}" type="presOf" srcId="{2608C104-3F1A-4F5C-A1C7-C01422542D72}" destId="{E93B7711-A6FD-41BB-9803-F1370FC1960D}" srcOrd="0" destOrd="0" presId="urn:microsoft.com/office/officeart/2005/8/layout/vList4"/>
    <dgm:cxn modelId="{28B52BAB-EA91-40A7-BFB3-EFA979853659}" type="presOf" srcId="{E2C64FD1-FDEE-469A-BD73-6FA88F7A7473}" destId="{224F4C7D-9682-486C-9F3A-743645730586}" srcOrd="0" destOrd="0" presId="urn:microsoft.com/office/officeart/2005/8/layout/vList4"/>
    <dgm:cxn modelId="{EEAECDCF-6F99-4228-9E94-9D99C5F15BB5}" type="presOf" srcId="{8C82852F-AECB-497F-9CC0-D999BC6C7614}" destId="{0D96D801-CAFB-4BE3-9272-FAB3AC074471}" srcOrd="0" destOrd="0" presId="urn:microsoft.com/office/officeart/2005/8/layout/vList4"/>
    <dgm:cxn modelId="{2E9F41D8-0C23-4E58-B25F-11ECCE8C03F7}" type="presOf" srcId="{2608C104-3F1A-4F5C-A1C7-C01422542D72}" destId="{4E78FFE5-CE62-412C-A932-5BC8A0DE3509}" srcOrd="1" destOrd="0" presId="urn:microsoft.com/office/officeart/2005/8/layout/vList4"/>
    <dgm:cxn modelId="{77F78EDB-D963-45FB-AA69-DC66A26576B6}" type="presOf" srcId="{99EFAA01-8C00-4422-BB9E-71D9531B78D1}" destId="{7A22B583-6A7C-494B-B4C5-F18A7D563BFD}" srcOrd="0" destOrd="0" presId="urn:microsoft.com/office/officeart/2005/8/layout/vList4"/>
    <dgm:cxn modelId="{15FC49FF-A9CA-4AA9-BF44-8EE52CB9EFA7}" type="presOf" srcId="{99EFAA01-8C00-4422-BB9E-71D9531B78D1}" destId="{B532609C-DB00-4B02-B780-F8E582BA72B1}" srcOrd="1" destOrd="0" presId="urn:microsoft.com/office/officeart/2005/8/layout/vList4"/>
    <dgm:cxn modelId="{7F750FC5-5E69-443D-926F-DF49C148DB1E}" type="presParOf" srcId="{83CEF711-00D6-476D-AB30-199E0DD5F36B}" destId="{126245A6-9A0B-4D22-9223-B2738829FCF1}" srcOrd="0" destOrd="0" presId="urn:microsoft.com/office/officeart/2005/8/layout/vList4"/>
    <dgm:cxn modelId="{10DD6479-2DA3-4A45-9647-05FD95B27527}" type="presParOf" srcId="{126245A6-9A0B-4D22-9223-B2738829FCF1}" destId="{E93B7711-A6FD-41BB-9803-F1370FC1960D}" srcOrd="0" destOrd="0" presId="urn:microsoft.com/office/officeart/2005/8/layout/vList4"/>
    <dgm:cxn modelId="{C038FEC9-53E0-47D6-8040-E3B124C14DAC}" type="presParOf" srcId="{126245A6-9A0B-4D22-9223-B2738829FCF1}" destId="{8F30B782-A9BC-43A5-96EA-A2ED52EEEE11}" srcOrd="1" destOrd="0" presId="urn:microsoft.com/office/officeart/2005/8/layout/vList4"/>
    <dgm:cxn modelId="{1C3185FB-4949-4135-97A9-F58C051DE138}" type="presParOf" srcId="{126245A6-9A0B-4D22-9223-B2738829FCF1}" destId="{4E78FFE5-CE62-412C-A932-5BC8A0DE3509}" srcOrd="2" destOrd="0" presId="urn:microsoft.com/office/officeart/2005/8/layout/vList4"/>
    <dgm:cxn modelId="{4A34FEB8-F51A-4714-BDAF-D1D4382722AE}" type="presParOf" srcId="{83CEF711-00D6-476D-AB30-199E0DD5F36B}" destId="{47C60847-F9E7-46F7-BC44-C31D2AE24DFE}" srcOrd="1" destOrd="0" presId="urn:microsoft.com/office/officeart/2005/8/layout/vList4"/>
    <dgm:cxn modelId="{C2C84ACA-1771-466F-9354-D9F808A96AAB}" type="presParOf" srcId="{83CEF711-00D6-476D-AB30-199E0DD5F36B}" destId="{6670C427-63DF-47DD-98C7-87D76266807A}" srcOrd="2" destOrd="0" presId="urn:microsoft.com/office/officeart/2005/8/layout/vList4"/>
    <dgm:cxn modelId="{07B4C144-7101-45D7-885F-EDFDDD90B38C}" type="presParOf" srcId="{6670C427-63DF-47DD-98C7-87D76266807A}" destId="{224F4C7D-9682-486C-9F3A-743645730586}" srcOrd="0" destOrd="0" presId="urn:microsoft.com/office/officeart/2005/8/layout/vList4"/>
    <dgm:cxn modelId="{385FF972-4F83-424A-A6F9-46EABA9A52EF}" type="presParOf" srcId="{6670C427-63DF-47DD-98C7-87D76266807A}" destId="{73F9DA75-3DED-43AD-A2C3-D1413FF8045E}" srcOrd="1" destOrd="0" presId="urn:microsoft.com/office/officeart/2005/8/layout/vList4"/>
    <dgm:cxn modelId="{1B273A7A-D8B5-497A-BF22-7ABAAE675B6B}" type="presParOf" srcId="{6670C427-63DF-47DD-98C7-87D76266807A}" destId="{AC462380-B3C5-4C41-9807-5153E75C5222}" srcOrd="2" destOrd="0" presId="urn:microsoft.com/office/officeart/2005/8/layout/vList4"/>
    <dgm:cxn modelId="{6E5FBAF2-1A62-40F2-B48F-F76F46F20ED8}" type="presParOf" srcId="{83CEF711-00D6-476D-AB30-199E0DD5F36B}" destId="{47AA4634-AF77-4A36-98DD-6E8232B52AD6}" srcOrd="3" destOrd="0" presId="urn:microsoft.com/office/officeart/2005/8/layout/vList4"/>
    <dgm:cxn modelId="{CCFB9724-8B5C-4096-95B5-F3BA4326619F}" type="presParOf" srcId="{83CEF711-00D6-476D-AB30-199E0DD5F36B}" destId="{8E5694EE-CAAC-4612-9504-5D181E022AAB}" srcOrd="4" destOrd="0" presId="urn:microsoft.com/office/officeart/2005/8/layout/vList4"/>
    <dgm:cxn modelId="{BEA92AEF-A23D-46AD-B00C-F278194D3828}" type="presParOf" srcId="{8E5694EE-CAAC-4612-9504-5D181E022AAB}" destId="{0D96D801-CAFB-4BE3-9272-FAB3AC074471}" srcOrd="0" destOrd="0" presId="urn:microsoft.com/office/officeart/2005/8/layout/vList4"/>
    <dgm:cxn modelId="{92C6495B-72E0-4B19-9D6C-2A048332989E}" type="presParOf" srcId="{8E5694EE-CAAC-4612-9504-5D181E022AAB}" destId="{61E941BC-030A-41CF-8322-6102C6F6AC70}" srcOrd="1" destOrd="0" presId="urn:microsoft.com/office/officeart/2005/8/layout/vList4"/>
    <dgm:cxn modelId="{83568583-F366-4B86-AC91-8CE183E00F3D}" type="presParOf" srcId="{8E5694EE-CAAC-4612-9504-5D181E022AAB}" destId="{2B498F35-00E9-4705-BFCA-811B4C80E770}" srcOrd="2" destOrd="0" presId="urn:microsoft.com/office/officeart/2005/8/layout/vList4"/>
    <dgm:cxn modelId="{04405BCA-B4B7-4CD6-AE9E-DE25B34422D3}" type="presParOf" srcId="{83CEF711-00D6-476D-AB30-199E0DD5F36B}" destId="{C4BBF042-AD82-46C5-AB71-680418C7B617}" srcOrd="5" destOrd="0" presId="urn:microsoft.com/office/officeart/2005/8/layout/vList4"/>
    <dgm:cxn modelId="{A7E0F7C4-D864-4041-B5C8-2A45B95DB1B9}" type="presParOf" srcId="{83CEF711-00D6-476D-AB30-199E0DD5F36B}" destId="{214449C6-2C5C-4743-B39C-7C3AF80F61DB}" srcOrd="6" destOrd="0" presId="urn:microsoft.com/office/officeart/2005/8/layout/vList4"/>
    <dgm:cxn modelId="{AC77562D-C828-464D-88D7-D26E659CBF98}" type="presParOf" srcId="{214449C6-2C5C-4743-B39C-7C3AF80F61DB}" destId="{7A22B583-6A7C-494B-B4C5-F18A7D563BFD}" srcOrd="0" destOrd="0" presId="urn:microsoft.com/office/officeart/2005/8/layout/vList4"/>
    <dgm:cxn modelId="{0BF4346B-3141-4066-91E0-F655159630D8}" type="presParOf" srcId="{214449C6-2C5C-4743-B39C-7C3AF80F61DB}" destId="{217F7C5F-9400-4A04-9A8E-965D46F1195C}" srcOrd="1" destOrd="0" presId="urn:microsoft.com/office/officeart/2005/8/layout/vList4"/>
    <dgm:cxn modelId="{1069D81B-46C9-47B2-903D-8A013F81C47D}" type="presParOf" srcId="{214449C6-2C5C-4743-B39C-7C3AF80F61DB}" destId="{B532609C-DB00-4B02-B780-F8E582BA72B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50A008-FB24-4CB6-9D05-E0B792B37800}" type="doc">
      <dgm:prSet loTypeId="urn:microsoft.com/office/officeart/2005/8/layout/vList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037F07-B559-4FEB-BCD0-DA504E964FE5}">
      <dgm:prSet phldrT="[Текст]"/>
      <dgm:spPr/>
      <dgm:t>
        <a:bodyPr/>
        <a:lstStyle/>
        <a:p>
          <a:endParaRPr lang="ru-RU" dirty="0"/>
        </a:p>
      </dgm:t>
    </dgm:pt>
    <dgm:pt modelId="{41CFE5C5-5289-4847-9347-6CBCB493E892}" type="parTrans" cxnId="{197ACAA7-B29F-4E14-99E6-683670E53721}">
      <dgm:prSet/>
      <dgm:spPr/>
      <dgm:t>
        <a:bodyPr/>
        <a:lstStyle/>
        <a:p>
          <a:endParaRPr lang="ru-RU"/>
        </a:p>
      </dgm:t>
    </dgm:pt>
    <dgm:pt modelId="{ECBD3642-8F34-4050-91D9-C58A798FA633}" type="sibTrans" cxnId="{197ACAA7-B29F-4E14-99E6-683670E53721}">
      <dgm:prSet/>
      <dgm:spPr/>
      <dgm:t>
        <a:bodyPr/>
        <a:lstStyle/>
        <a:p>
          <a:endParaRPr lang="ru-RU"/>
        </a:p>
      </dgm:t>
    </dgm:pt>
    <dgm:pt modelId="{02F204C0-0E23-4387-BFEF-DE248212CCEC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b="1" dirty="0"/>
            <a:t>Систематизация межбюджетных отношений</a:t>
          </a:r>
        </a:p>
      </dgm:t>
    </dgm:pt>
    <dgm:pt modelId="{C7430F1A-C128-40AF-8132-7FE1D14DEAF8}" type="parTrans" cxnId="{0007D541-3A9C-4059-822B-2A86235CFB67}">
      <dgm:prSet/>
      <dgm:spPr/>
      <dgm:t>
        <a:bodyPr/>
        <a:lstStyle/>
        <a:p>
          <a:endParaRPr lang="ru-RU"/>
        </a:p>
      </dgm:t>
    </dgm:pt>
    <dgm:pt modelId="{9D939B6F-F8A1-4620-88E3-292F467D3DDF}" type="sibTrans" cxnId="{0007D541-3A9C-4059-822B-2A86235CFB67}">
      <dgm:prSet/>
      <dgm:spPr/>
      <dgm:t>
        <a:bodyPr/>
        <a:lstStyle/>
        <a:p>
          <a:endParaRPr lang="ru-RU"/>
        </a:p>
      </dgm:t>
    </dgm:pt>
    <dgm:pt modelId="{13A73987-EC24-427F-AF84-523205A19A28}">
      <dgm:prSet/>
      <dgm:spPr/>
      <dgm:t>
        <a:bodyPr/>
        <a:lstStyle/>
        <a:p>
          <a:pPr>
            <a:lnSpc>
              <a:spcPct val="90000"/>
            </a:lnSpc>
          </a:pPr>
          <a:endParaRPr lang="ru-RU" sz="1200" dirty="0"/>
        </a:p>
      </dgm:t>
    </dgm:pt>
    <dgm:pt modelId="{BAFB72AA-6F7C-41BD-8BDE-B20AAD43CE1E}" type="parTrans" cxnId="{9970CC0F-64C4-43FC-9306-A86101500EC0}">
      <dgm:prSet/>
      <dgm:spPr/>
      <dgm:t>
        <a:bodyPr/>
        <a:lstStyle/>
        <a:p>
          <a:endParaRPr lang="ru-RU"/>
        </a:p>
      </dgm:t>
    </dgm:pt>
    <dgm:pt modelId="{A8BF974F-1FCC-4E1E-90BA-D0D142C92620}" type="sibTrans" cxnId="{9970CC0F-64C4-43FC-9306-A86101500EC0}">
      <dgm:prSet/>
      <dgm:spPr/>
      <dgm:t>
        <a:bodyPr/>
        <a:lstStyle/>
        <a:p>
          <a:endParaRPr lang="ru-RU"/>
        </a:p>
      </dgm:t>
    </dgm:pt>
    <dgm:pt modelId="{1661713D-AB28-467B-9889-506053EDB1CA}">
      <dgm:prSet/>
      <dgm:spPr/>
      <dgm:t>
        <a:bodyPr/>
        <a:lstStyle/>
        <a:p>
          <a:endParaRPr lang="ru-RU"/>
        </a:p>
      </dgm:t>
    </dgm:pt>
    <dgm:pt modelId="{A3B2255B-A3FB-4845-8E37-E2898C2B1A75}" type="parTrans" cxnId="{02D06502-FF09-42C0-9F9A-F619E7F3F269}">
      <dgm:prSet/>
      <dgm:spPr/>
      <dgm:t>
        <a:bodyPr/>
        <a:lstStyle/>
        <a:p>
          <a:endParaRPr lang="ru-RU"/>
        </a:p>
      </dgm:t>
    </dgm:pt>
    <dgm:pt modelId="{76B8AD83-9BF4-4E29-921A-026F4E770859}" type="sibTrans" cxnId="{02D06502-FF09-42C0-9F9A-F619E7F3F269}">
      <dgm:prSet/>
      <dgm:spPr/>
      <dgm:t>
        <a:bodyPr/>
        <a:lstStyle/>
        <a:p>
          <a:endParaRPr lang="ru-RU"/>
        </a:p>
      </dgm:t>
    </dgm:pt>
    <dgm:pt modelId="{FB403179-B544-4FD1-82A5-F1945AB62DDC}">
      <dgm:prSet/>
      <dgm:spPr/>
      <dgm:t>
        <a:bodyPr/>
        <a:lstStyle/>
        <a:p>
          <a:endParaRPr lang="ru-RU"/>
        </a:p>
      </dgm:t>
    </dgm:pt>
    <dgm:pt modelId="{50A167ED-8C9F-427D-B8A6-D6E21F860633}" type="parTrans" cxnId="{F016D305-7B0D-4D0E-ACC6-67B6B602C548}">
      <dgm:prSet/>
      <dgm:spPr/>
      <dgm:t>
        <a:bodyPr/>
        <a:lstStyle/>
        <a:p>
          <a:endParaRPr lang="ru-RU"/>
        </a:p>
      </dgm:t>
    </dgm:pt>
    <dgm:pt modelId="{437A18A4-8443-495A-87AF-C6F65958549D}" type="sibTrans" cxnId="{F016D305-7B0D-4D0E-ACC6-67B6B602C548}">
      <dgm:prSet/>
      <dgm:spPr/>
      <dgm:t>
        <a:bodyPr/>
        <a:lstStyle/>
        <a:p>
          <a:endParaRPr lang="ru-RU"/>
        </a:p>
      </dgm:t>
    </dgm:pt>
    <dgm:pt modelId="{1FB6984B-2493-4DE7-BA8E-73C5354E6E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/>
            <a:t>Оптимизация бюджетных расходов</a:t>
          </a:r>
        </a:p>
      </dgm:t>
    </dgm:pt>
    <dgm:pt modelId="{FB1552F8-5E7F-4699-B003-FDB81438AC28}" type="parTrans" cxnId="{98377309-59E0-42F7-AA46-176B496A9437}">
      <dgm:prSet/>
      <dgm:spPr/>
      <dgm:t>
        <a:bodyPr/>
        <a:lstStyle/>
        <a:p>
          <a:endParaRPr lang="ru-RU"/>
        </a:p>
      </dgm:t>
    </dgm:pt>
    <dgm:pt modelId="{B2A2E01B-D16C-4133-A118-171AD3FED354}" type="sibTrans" cxnId="{98377309-59E0-42F7-AA46-176B496A9437}">
      <dgm:prSet/>
      <dgm:spPr/>
      <dgm:t>
        <a:bodyPr/>
        <a:lstStyle/>
        <a:p>
          <a:endParaRPr lang="ru-RU"/>
        </a:p>
      </dgm:t>
    </dgm:pt>
    <dgm:pt modelId="{848EFC20-EACF-4DD2-9CF6-55F2A123034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b="1" dirty="0"/>
            <a:t>Требовательный подход к бюджетным обязательствам</a:t>
          </a:r>
        </a:p>
      </dgm:t>
    </dgm:pt>
    <dgm:pt modelId="{78F72FC6-2299-405B-B5E1-79C9E48E8E23}" type="parTrans" cxnId="{BC431B75-939E-4DAF-B9C2-475DE618C0F9}">
      <dgm:prSet/>
      <dgm:spPr/>
      <dgm:t>
        <a:bodyPr/>
        <a:lstStyle/>
        <a:p>
          <a:endParaRPr lang="ru-RU"/>
        </a:p>
      </dgm:t>
    </dgm:pt>
    <dgm:pt modelId="{496346DC-229F-45BC-98D8-8A1A3F7EF928}" type="sibTrans" cxnId="{BC431B75-939E-4DAF-B9C2-475DE618C0F9}">
      <dgm:prSet/>
      <dgm:spPr/>
      <dgm:t>
        <a:bodyPr/>
        <a:lstStyle/>
        <a:p>
          <a:endParaRPr lang="ru-RU"/>
        </a:p>
      </dgm:t>
    </dgm:pt>
    <dgm:pt modelId="{61BDE3FB-3EEF-45B4-936D-59DF9936CDE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b="1" dirty="0"/>
            <a:t>Ежемесячный анализ поступлений доходов в бюджет</a:t>
          </a:r>
        </a:p>
      </dgm:t>
    </dgm:pt>
    <dgm:pt modelId="{9782114C-53BB-4158-80BD-9F369E8B3379}" type="parTrans" cxnId="{A42631CF-7F63-4444-BB51-573AC48B274F}">
      <dgm:prSet/>
      <dgm:spPr/>
      <dgm:t>
        <a:bodyPr/>
        <a:lstStyle/>
        <a:p>
          <a:endParaRPr lang="ru-RU"/>
        </a:p>
      </dgm:t>
    </dgm:pt>
    <dgm:pt modelId="{146474EC-163A-416B-B9C8-588BE9C29B99}" type="sibTrans" cxnId="{A42631CF-7F63-4444-BB51-573AC48B274F}">
      <dgm:prSet/>
      <dgm:spPr/>
      <dgm:t>
        <a:bodyPr/>
        <a:lstStyle/>
        <a:p>
          <a:endParaRPr lang="ru-RU"/>
        </a:p>
      </dgm:t>
    </dgm:pt>
    <dgm:pt modelId="{F7E1BB28-54FC-40FB-AAB8-ABF06C5D87FC}">
      <dgm:prSet phldrT="[Текст]"/>
      <dgm:spPr/>
      <dgm:t>
        <a:bodyPr/>
        <a:lstStyle/>
        <a:p>
          <a:endParaRPr lang="ru-RU" dirty="0"/>
        </a:p>
      </dgm:t>
    </dgm:pt>
    <dgm:pt modelId="{1FA77A63-0614-40C0-BC0A-E8918D47872B}" type="sibTrans" cxnId="{6A38D3C3-2F8E-4760-9525-CACF5494193A}">
      <dgm:prSet/>
      <dgm:spPr/>
      <dgm:t>
        <a:bodyPr/>
        <a:lstStyle/>
        <a:p>
          <a:endParaRPr lang="ru-RU"/>
        </a:p>
      </dgm:t>
    </dgm:pt>
    <dgm:pt modelId="{E8C2A831-A3ED-4B0E-9EFC-443FC144964D}" type="parTrans" cxnId="{6A38D3C3-2F8E-4760-9525-CACF5494193A}">
      <dgm:prSet/>
      <dgm:spPr/>
      <dgm:t>
        <a:bodyPr/>
        <a:lstStyle/>
        <a:p>
          <a:endParaRPr lang="ru-RU"/>
        </a:p>
      </dgm:t>
    </dgm:pt>
    <dgm:pt modelId="{79A54571-03D7-4D36-971D-87C4C564C48D}" type="pres">
      <dgm:prSet presAssocID="{F450A008-FB24-4CB6-9D05-E0B792B37800}" presName="Name0" presStyleCnt="0">
        <dgm:presLayoutVars>
          <dgm:dir/>
          <dgm:animLvl val="lvl"/>
          <dgm:resizeHandles/>
        </dgm:presLayoutVars>
      </dgm:prSet>
      <dgm:spPr/>
    </dgm:pt>
    <dgm:pt modelId="{CEE919B1-8470-4379-9317-CA3EE9C917B4}" type="pres">
      <dgm:prSet presAssocID="{F7E1BB28-54FC-40FB-AAB8-ABF06C5D87FC}" presName="linNode" presStyleCnt="0"/>
      <dgm:spPr/>
    </dgm:pt>
    <dgm:pt modelId="{0FD6EB6E-2304-4D9A-BFC4-7CEFCEF0E9B5}" type="pres">
      <dgm:prSet presAssocID="{F7E1BB28-54FC-40FB-AAB8-ABF06C5D87FC}" presName="parentShp" presStyleLbl="node1" presStyleIdx="0" presStyleCnt="4" custLinFactNeighborY="-7749">
        <dgm:presLayoutVars>
          <dgm:bulletEnabled val="1"/>
        </dgm:presLayoutVars>
      </dgm:prSet>
      <dgm:spPr/>
    </dgm:pt>
    <dgm:pt modelId="{066D9D6E-FD1A-45D2-B7FA-F68F0F205323}" type="pres">
      <dgm:prSet presAssocID="{F7E1BB28-54FC-40FB-AAB8-ABF06C5D87FC}" presName="childShp" presStyleLbl="bgAccFollowNode1" presStyleIdx="0" presStyleCnt="4">
        <dgm:presLayoutVars>
          <dgm:bulletEnabled val="1"/>
        </dgm:presLayoutVars>
      </dgm:prSet>
      <dgm:spPr/>
    </dgm:pt>
    <dgm:pt modelId="{B9CE9FDD-A1E9-4D18-8F60-A5458DF5F9FF}" type="pres">
      <dgm:prSet presAssocID="{1FA77A63-0614-40C0-BC0A-E8918D47872B}" presName="spacing" presStyleCnt="0"/>
      <dgm:spPr/>
    </dgm:pt>
    <dgm:pt modelId="{8D305EC2-BAB5-48CC-A77B-407EC6FB53AB}" type="pres">
      <dgm:prSet presAssocID="{23037F07-B559-4FEB-BCD0-DA504E964FE5}" presName="linNode" presStyleCnt="0"/>
      <dgm:spPr/>
    </dgm:pt>
    <dgm:pt modelId="{B43D015E-F579-4834-AE1F-E82F854AFFA6}" type="pres">
      <dgm:prSet presAssocID="{23037F07-B559-4FEB-BCD0-DA504E964FE5}" presName="parentShp" presStyleLbl="node1" presStyleIdx="1" presStyleCnt="4">
        <dgm:presLayoutVars>
          <dgm:bulletEnabled val="1"/>
        </dgm:presLayoutVars>
      </dgm:prSet>
      <dgm:spPr/>
    </dgm:pt>
    <dgm:pt modelId="{59D5A973-14A0-4A23-938F-AB4FB7A69264}" type="pres">
      <dgm:prSet presAssocID="{23037F07-B559-4FEB-BCD0-DA504E964FE5}" presName="childShp" presStyleLbl="bgAccFollowNode1" presStyleIdx="1" presStyleCnt="4">
        <dgm:presLayoutVars>
          <dgm:bulletEnabled val="1"/>
        </dgm:presLayoutVars>
      </dgm:prSet>
      <dgm:spPr/>
    </dgm:pt>
    <dgm:pt modelId="{7E7BF4FB-9164-48E5-9955-6CB3B4670746}" type="pres">
      <dgm:prSet presAssocID="{ECBD3642-8F34-4050-91D9-C58A798FA633}" presName="spacing" presStyleCnt="0"/>
      <dgm:spPr/>
    </dgm:pt>
    <dgm:pt modelId="{C0294927-1E3B-4F34-B6FB-C71A73B99033}" type="pres">
      <dgm:prSet presAssocID="{1661713D-AB28-467B-9889-506053EDB1CA}" presName="linNode" presStyleCnt="0"/>
      <dgm:spPr/>
    </dgm:pt>
    <dgm:pt modelId="{49F173BD-D155-4F0A-875C-E54F844B9AE0}" type="pres">
      <dgm:prSet presAssocID="{1661713D-AB28-467B-9889-506053EDB1CA}" presName="parentShp" presStyleLbl="node1" presStyleIdx="2" presStyleCnt="4">
        <dgm:presLayoutVars>
          <dgm:bulletEnabled val="1"/>
        </dgm:presLayoutVars>
      </dgm:prSet>
      <dgm:spPr/>
    </dgm:pt>
    <dgm:pt modelId="{77B08773-D08A-4389-A2DB-9058295C14F0}" type="pres">
      <dgm:prSet presAssocID="{1661713D-AB28-467B-9889-506053EDB1CA}" presName="childShp" presStyleLbl="bgAccFollowNode1" presStyleIdx="2" presStyleCnt="4">
        <dgm:presLayoutVars>
          <dgm:bulletEnabled val="1"/>
        </dgm:presLayoutVars>
      </dgm:prSet>
      <dgm:spPr/>
    </dgm:pt>
    <dgm:pt modelId="{CB161D33-BA98-4417-875C-FEC6FC7A9E3D}" type="pres">
      <dgm:prSet presAssocID="{76B8AD83-9BF4-4E29-921A-026F4E770859}" presName="spacing" presStyleCnt="0"/>
      <dgm:spPr/>
    </dgm:pt>
    <dgm:pt modelId="{4BEE1615-F1CC-4A18-B96C-ABBE71D0CCAE}" type="pres">
      <dgm:prSet presAssocID="{FB403179-B544-4FD1-82A5-F1945AB62DDC}" presName="linNode" presStyleCnt="0"/>
      <dgm:spPr/>
    </dgm:pt>
    <dgm:pt modelId="{30F4DFDC-98CB-4B67-AAC6-34B2E83C93D0}" type="pres">
      <dgm:prSet presAssocID="{FB403179-B544-4FD1-82A5-F1945AB62DDC}" presName="parentShp" presStyleLbl="node1" presStyleIdx="3" presStyleCnt="4">
        <dgm:presLayoutVars>
          <dgm:bulletEnabled val="1"/>
        </dgm:presLayoutVars>
      </dgm:prSet>
      <dgm:spPr/>
    </dgm:pt>
    <dgm:pt modelId="{73F90396-DD44-47AD-B3A4-9827EED05946}" type="pres">
      <dgm:prSet presAssocID="{FB403179-B544-4FD1-82A5-F1945AB62DDC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02D06502-FF09-42C0-9F9A-F619E7F3F269}" srcId="{F450A008-FB24-4CB6-9D05-E0B792B37800}" destId="{1661713D-AB28-467B-9889-506053EDB1CA}" srcOrd="2" destOrd="0" parTransId="{A3B2255B-A3FB-4845-8E37-E2898C2B1A75}" sibTransId="{76B8AD83-9BF4-4E29-921A-026F4E770859}"/>
    <dgm:cxn modelId="{F016D305-7B0D-4D0E-ACC6-67B6B602C548}" srcId="{F450A008-FB24-4CB6-9D05-E0B792B37800}" destId="{FB403179-B544-4FD1-82A5-F1945AB62DDC}" srcOrd="3" destOrd="0" parTransId="{50A167ED-8C9F-427D-B8A6-D6E21F860633}" sibTransId="{437A18A4-8443-495A-87AF-C6F65958549D}"/>
    <dgm:cxn modelId="{FAEA5C07-382F-4E5A-B49D-1D4B3DA68EFF}" type="presOf" srcId="{02F204C0-0E23-4387-BFEF-DE248212CCEC}" destId="{59D5A973-14A0-4A23-938F-AB4FB7A69264}" srcOrd="0" destOrd="0" presId="urn:microsoft.com/office/officeart/2005/8/layout/vList6"/>
    <dgm:cxn modelId="{98377309-59E0-42F7-AA46-176B496A9437}" srcId="{F7E1BB28-54FC-40FB-AAB8-ABF06C5D87FC}" destId="{1FB6984B-2493-4DE7-BA8E-73C5354E6E34}" srcOrd="0" destOrd="0" parTransId="{FB1552F8-5E7F-4699-B003-FDB81438AC28}" sibTransId="{B2A2E01B-D16C-4133-A118-171AD3FED354}"/>
    <dgm:cxn modelId="{9970CC0F-64C4-43FC-9306-A86101500EC0}" srcId="{23037F07-B559-4FEB-BCD0-DA504E964FE5}" destId="{13A73987-EC24-427F-AF84-523205A19A28}" srcOrd="1" destOrd="0" parTransId="{BAFB72AA-6F7C-41BD-8BDE-B20AAD43CE1E}" sibTransId="{A8BF974F-1FCC-4E1E-90BA-D0D142C92620}"/>
    <dgm:cxn modelId="{AC73CB2E-B6A0-47D3-A883-4F257E1B8C17}" type="presOf" srcId="{23037F07-B559-4FEB-BCD0-DA504E964FE5}" destId="{B43D015E-F579-4834-AE1F-E82F854AFFA6}" srcOrd="0" destOrd="0" presId="urn:microsoft.com/office/officeart/2005/8/layout/vList6"/>
    <dgm:cxn modelId="{205EA75B-8EB4-4AF4-88B1-3A9D1E8A2BCE}" type="presOf" srcId="{1661713D-AB28-467B-9889-506053EDB1CA}" destId="{49F173BD-D155-4F0A-875C-E54F844B9AE0}" srcOrd="0" destOrd="0" presId="urn:microsoft.com/office/officeart/2005/8/layout/vList6"/>
    <dgm:cxn modelId="{0007D541-3A9C-4059-822B-2A86235CFB67}" srcId="{23037F07-B559-4FEB-BCD0-DA504E964FE5}" destId="{02F204C0-0E23-4387-BFEF-DE248212CCEC}" srcOrd="0" destOrd="0" parTransId="{C7430F1A-C128-40AF-8132-7FE1D14DEAF8}" sibTransId="{9D939B6F-F8A1-4620-88E3-292F467D3DDF}"/>
    <dgm:cxn modelId="{BC431B75-939E-4DAF-B9C2-475DE618C0F9}" srcId="{1661713D-AB28-467B-9889-506053EDB1CA}" destId="{848EFC20-EACF-4DD2-9CF6-55F2A123034E}" srcOrd="0" destOrd="0" parTransId="{78F72FC6-2299-405B-B5E1-79C9E48E8E23}" sibTransId="{496346DC-229F-45BC-98D8-8A1A3F7EF928}"/>
    <dgm:cxn modelId="{6AE2B687-5BE0-4938-9E30-95ABC6D4FCF8}" type="presOf" srcId="{13A73987-EC24-427F-AF84-523205A19A28}" destId="{59D5A973-14A0-4A23-938F-AB4FB7A69264}" srcOrd="0" destOrd="1" presId="urn:microsoft.com/office/officeart/2005/8/layout/vList6"/>
    <dgm:cxn modelId="{197ACAA7-B29F-4E14-99E6-683670E53721}" srcId="{F450A008-FB24-4CB6-9D05-E0B792B37800}" destId="{23037F07-B559-4FEB-BCD0-DA504E964FE5}" srcOrd="1" destOrd="0" parTransId="{41CFE5C5-5289-4847-9347-6CBCB493E892}" sibTransId="{ECBD3642-8F34-4050-91D9-C58A798FA633}"/>
    <dgm:cxn modelId="{2B5CE1BB-690E-41E8-9FE7-5D5F263AFEB5}" type="presOf" srcId="{FB403179-B544-4FD1-82A5-F1945AB62DDC}" destId="{30F4DFDC-98CB-4B67-AAC6-34B2E83C93D0}" srcOrd="0" destOrd="0" presId="urn:microsoft.com/office/officeart/2005/8/layout/vList6"/>
    <dgm:cxn modelId="{6A38D3C3-2F8E-4760-9525-CACF5494193A}" srcId="{F450A008-FB24-4CB6-9D05-E0B792B37800}" destId="{F7E1BB28-54FC-40FB-AAB8-ABF06C5D87FC}" srcOrd="0" destOrd="0" parTransId="{E8C2A831-A3ED-4B0E-9EFC-443FC144964D}" sibTransId="{1FA77A63-0614-40C0-BC0A-E8918D47872B}"/>
    <dgm:cxn modelId="{69D9DFC8-2403-4543-9FE1-3FBF0975AF3A}" type="presOf" srcId="{61BDE3FB-3EEF-45B4-936D-59DF9936CDE0}" destId="{73F90396-DD44-47AD-B3A4-9827EED05946}" srcOrd="0" destOrd="0" presId="urn:microsoft.com/office/officeart/2005/8/layout/vList6"/>
    <dgm:cxn modelId="{A42631CF-7F63-4444-BB51-573AC48B274F}" srcId="{FB403179-B544-4FD1-82A5-F1945AB62DDC}" destId="{61BDE3FB-3EEF-45B4-936D-59DF9936CDE0}" srcOrd="0" destOrd="0" parTransId="{9782114C-53BB-4158-80BD-9F369E8B3379}" sibTransId="{146474EC-163A-416B-B9C8-588BE9C29B99}"/>
    <dgm:cxn modelId="{E547B9DD-D5F4-443B-ABF9-40C4E498AAC8}" type="presOf" srcId="{F450A008-FB24-4CB6-9D05-E0B792B37800}" destId="{79A54571-03D7-4D36-971D-87C4C564C48D}" srcOrd="0" destOrd="0" presId="urn:microsoft.com/office/officeart/2005/8/layout/vList6"/>
    <dgm:cxn modelId="{0BBD6BDE-B518-4AD5-A422-CD1A2B548A02}" type="presOf" srcId="{848EFC20-EACF-4DD2-9CF6-55F2A123034E}" destId="{77B08773-D08A-4389-A2DB-9058295C14F0}" srcOrd="0" destOrd="0" presId="urn:microsoft.com/office/officeart/2005/8/layout/vList6"/>
    <dgm:cxn modelId="{5A2743FD-E058-4AC3-A5E9-2DC2AC47A4E6}" type="presOf" srcId="{1FB6984B-2493-4DE7-BA8E-73C5354E6E34}" destId="{066D9D6E-FD1A-45D2-B7FA-F68F0F205323}" srcOrd="0" destOrd="0" presId="urn:microsoft.com/office/officeart/2005/8/layout/vList6"/>
    <dgm:cxn modelId="{293DD5FF-C28D-4C5E-AA94-E11E0A0330C4}" type="presOf" srcId="{F7E1BB28-54FC-40FB-AAB8-ABF06C5D87FC}" destId="{0FD6EB6E-2304-4D9A-BFC4-7CEFCEF0E9B5}" srcOrd="0" destOrd="0" presId="urn:microsoft.com/office/officeart/2005/8/layout/vList6"/>
    <dgm:cxn modelId="{71BF9F2C-28F0-4378-B0EF-E3A420F49ABF}" type="presParOf" srcId="{79A54571-03D7-4D36-971D-87C4C564C48D}" destId="{CEE919B1-8470-4379-9317-CA3EE9C917B4}" srcOrd="0" destOrd="0" presId="urn:microsoft.com/office/officeart/2005/8/layout/vList6"/>
    <dgm:cxn modelId="{6FA63D30-2C88-415C-A28A-140DAE791A23}" type="presParOf" srcId="{CEE919B1-8470-4379-9317-CA3EE9C917B4}" destId="{0FD6EB6E-2304-4D9A-BFC4-7CEFCEF0E9B5}" srcOrd="0" destOrd="0" presId="urn:microsoft.com/office/officeart/2005/8/layout/vList6"/>
    <dgm:cxn modelId="{65663C3F-B33B-4A66-9E9F-912B5BFCD488}" type="presParOf" srcId="{CEE919B1-8470-4379-9317-CA3EE9C917B4}" destId="{066D9D6E-FD1A-45D2-B7FA-F68F0F205323}" srcOrd="1" destOrd="0" presId="urn:microsoft.com/office/officeart/2005/8/layout/vList6"/>
    <dgm:cxn modelId="{B33985A1-A33C-4B70-B965-0D803114CF6D}" type="presParOf" srcId="{79A54571-03D7-4D36-971D-87C4C564C48D}" destId="{B9CE9FDD-A1E9-4D18-8F60-A5458DF5F9FF}" srcOrd="1" destOrd="0" presId="urn:microsoft.com/office/officeart/2005/8/layout/vList6"/>
    <dgm:cxn modelId="{A2496743-0D5E-40D6-BD8A-3E006CA79399}" type="presParOf" srcId="{79A54571-03D7-4D36-971D-87C4C564C48D}" destId="{8D305EC2-BAB5-48CC-A77B-407EC6FB53AB}" srcOrd="2" destOrd="0" presId="urn:microsoft.com/office/officeart/2005/8/layout/vList6"/>
    <dgm:cxn modelId="{1D779E7B-F803-47B1-A2A6-76A97047F626}" type="presParOf" srcId="{8D305EC2-BAB5-48CC-A77B-407EC6FB53AB}" destId="{B43D015E-F579-4834-AE1F-E82F854AFFA6}" srcOrd="0" destOrd="0" presId="urn:microsoft.com/office/officeart/2005/8/layout/vList6"/>
    <dgm:cxn modelId="{29F2B9A1-FB0A-4B75-8791-5FE4B1C3DBA9}" type="presParOf" srcId="{8D305EC2-BAB5-48CC-A77B-407EC6FB53AB}" destId="{59D5A973-14A0-4A23-938F-AB4FB7A69264}" srcOrd="1" destOrd="0" presId="urn:microsoft.com/office/officeart/2005/8/layout/vList6"/>
    <dgm:cxn modelId="{7664CAF7-6F0F-455B-BC5C-813196CA5547}" type="presParOf" srcId="{79A54571-03D7-4D36-971D-87C4C564C48D}" destId="{7E7BF4FB-9164-48E5-9955-6CB3B4670746}" srcOrd="3" destOrd="0" presId="urn:microsoft.com/office/officeart/2005/8/layout/vList6"/>
    <dgm:cxn modelId="{6331BAEE-00E0-461E-AC4D-73CC366346FB}" type="presParOf" srcId="{79A54571-03D7-4D36-971D-87C4C564C48D}" destId="{C0294927-1E3B-4F34-B6FB-C71A73B99033}" srcOrd="4" destOrd="0" presId="urn:microsoft.com/office/officeart/2005/8/layout/vList6"/>
    <dgm:cxn modelId="{EA9A0905-F176-42A8-BAB4-A20B764536C0}" type="presParOf" srcId="{C0294927-1E3B-4F34-B6FB-C71A73B99033}" destId="{49F173BD-D155-4F0A-875C-E54F844B9AE0}" srcOrd="0" destOrd="0" presId="urn:microsoft.com/office/officeart/2005/8/layout/vList6"/>
    <dgm:cxn modelId="{4EE42FA5-18DE-47C6-97BC-73558F867F7E}" type="presParOf" srcId="{C0294927-1E3B-4F34-B6FB-C71A73B99033}" destId="{77B08773-D08A-4389-A2DB-9058295C14F0}" srcOrd="1" destOrd="0" presId="urn:microsoft.com/office/officeart/2005/8/layout/vList6"/>
    <dgm:cxn modelId="{994F175F-138F-4F4F-8164-D5BA0D201E5E}" type="presParOf" srcId="{79A54571-03D7-4D36-971D-87C4C564C48D}" destId="{CB161D33-BA98-4417-875C-FEC6FC7A9E3D}" srcOrd="5" destOrd="0" presId="urn:microsoft.com/office/officeart/2005/8/layout/vList6"/>
    <dgm:cxn modelId="{D13A07BF-87E0-4260-9C36-9156F2949702}" type="presParOf" srcId="{79A54571-03D7-4D36-971D-87C4C564C48D}" destId="{4BEE1615-F1CC-4A18-B96C-ABBE71D0CCAE}" srcOrd="6" destOrd="0" presId="urn:microsoft.com/office/officeart/2005/8/layout/vList6"/>
    <dgm:cxn modelId="{624EF32C-C091-4CE1-9F4C-8DA662BAF81D}" type="presParOf" srcId="{4BEE1615-F1CC-4A18-B96C-ABBE71D0CCAE}" destId="{30F4DFDC-98CB-4B67-AAC6-34B2E83C93D0}" srcOrd="0" destOrd="0" presId="urn:microsoft.com/office/officeart/2005/8/layout/vList6"/>
    <dgm:cxn modelId="{61941481-D8F3-4869-AFAD-18ACCD4FC9D2}" type="presParOf" srcId="{4BEE1615-F1CC-4A18-B96C-ABBE71D0CCAE}" destId="{73F90396-DD44-47AD-B3A4-9827EED059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FE2231-29F7-4127-9524-AA41304CD6FC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8A3F1F-7157-49CF-BF35-96F88D21B14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pPr rtl="0"/>
          <a:r>
            <a:rPr lang="ru-RU" b="1" dirty="0"/>
            <a:t>Виды налоговых доходов</a:t>
          </a:r>
          <a:endParaRPr lang="ru-RU" dirty="0"/>
        </a:p>
      </dgm:t>
    </dgm:pt>
    <dgm:pt modelId="{04BDF471-E69C-4143-8AC4-08F61E610EC4}" type="parTrans" cxnId="{8E477068-B826-451B-AAE1-C940E3EED0AD}">
      <dgm:prSet/>
      <dgm:spPr/>
      <dgm:t>
        <a:bodyPr/>
        <a:lstStyle/>
        <a:p>
          <a:endParaRPr lang="ru-RU"/>
        </a:p>
      </dgm:t>
    </dgm:pt>
    <dgm:pt modelId="{ABE8ED7A-1D57-47CD-8C86-E4EAB86FF309}" type="sibTrans" cxnId="{8E477068-B826-451B-AAE1-C940E3EED0AD}">
      <dgm:prSet/>
      <dgm:spPr/>
      <dgm:t>
        <a:bodyPr/>
        <a:lstStyle/>
        <a:p>
          <a:endParaRPr lang="ru-RU"/>
        </a:p>
      </dgm:t>
    </dgm:pt>
    <dgm:pt modelId="{8DF84060-997A-4BFB-B333-759D00CF744E}" type="pres">
      <dgm:prSet presAssocID="{10FE2231-29F7-4127-9524-AA41304CD6FC}" presName="linearFlow" presStyleCnt="0">
        <dgm:presLayoutVars>
          <dgm:dir/>
          <dgm:resizeHandles val="exact"/>
        </dgm:presLayoutVars>
      </dgm:prSet>
      <dgm:spPr/>
    </dgm:pt>
    <dgm:pt modelId="{C044CE8F-D997-4000-A021-81AAAD80D2A2}" type="pres">
      <dgm:prSet presAssocID="{2E8A3F1F-7157-49CF-BF35-96F88D21B14B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C5D3EE0-ADC1-484C-80F0-B0824E1AFA19}" type="pres">
      <dgm:prSet presAssocID="{2E8A3F1F-7157-49CF-BF35-96F88D21B14B}" presName="imgShp" presStyleLbl="fgImgPlace1" presStyleIdx="0" presStyleCnt="1" custScaleX="13478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56A5870D-F373-4FE3-B117-206FE3E4E52B}" type="pres">
      <dgm:prSet presAssocID="{2E8A3F1F-7157-49CF-BF35-96F88D21B14B}" presName="txShp" presStyleLbl="node1" presStyleIdx="0" presStyleCnt="1">
        <dgm:presLayoutVars>
          <dgm:bulletEnabled val="1"/>
        </dgm:presLayoutVars>
      </dgm:prSet>
      <dgm:spPr/>
    </dgm:pt>
  </dgm:ptLst>
  <dgm:cxnLst>
    <dgm:cxn modelId="{8E477068-B826-451B-AAE1-C940E3EED0AD}" srcId="{10FE2231-29F7-4127-9524-AA41304CD6FC}" destId="{2E8A3F1F-7157-49CF-BF35-96F88D21B14B}" srcOrd="0" destOrd="0" parTransId="{04BDF471-E69C-4143-8AC4-08F61E610EC4}" sibTransId="{ABE8ED7A-1D57-47CD-8C86-E4EAB86FF309}"/>
    <dgm:cxn modelId="{AE2BA053-EC40-4BFC-92A0-7A868884A7BA}" type="presOf" srcId="{2E8A3F1F-7157-49CF-BF35-96F88D21B14B}" destId="{56A5870D-F373-4FE3-B117-206FE3E4E52B}" srcOrd="0" destOrd="0" presId="urn:microsoft.com/office/officeart/2005/8/layout/vList3"/>
    <dgm:cxn modelId="{CC4D9AEC-9B4E-402D-8533-84DA0378C1C6}" type="presOf" srcId="{10FE2231-29F7-4127-9524-AA41304CD6FC}" destId="{8DF84060-997A-4BFB-B333-759D00CF744E}" srcOrd="0" destOrd="0" presId="urn:microsoft.com/office/officeart/2005/8/layout/vList3"/>
    <dgm:cxn modelId="{1C46CE31-9B29-4024-B1B8-3F841D9B0D68}" type="presParOf" srcId="{8DF84060-997A-4BFB-B333-759D00CF744E}" destId="{C044CE8F-D997-4000-A021-81AAAD80D2A2}" srcOrd="0" destOrd="0" presId="urn:microsoft.com/office/officeart/2005/8/layout/vList3"/>
    <dgm:cxn modelId="{FDC07FF4-2EDB-4F2C-B5D6-9C6ADDB9B83A}" type="presParOf" srcId="{C044CE8F-D997-4000-A021-81AAAD80D2A2}" destId="{DC5D3EE0-ADC1-484C-80F0-B0824E1AFA19}" srcOrd="0" destOrd="0" presId="urn:microsoft.com/office/officeart/2005/8/layout/vList3"/>
    <dgm:cxn modelId="{F5CA1E15-72AD-4EE7-A068-6B7E314503AC}" type="presParOf" srcId="{C044CE8F-D997-4000-A021-81AAAD80D2A2}" destId="{56A5870D-F373-4FE3-B117-206FE3E4E52B}" srcOrd="1" destOrd="0" presId="urn:microsoft.com/office/officeart/2005/8/layout/vList3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624C09-A005-44B9-94A4-E3A4E785A831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253706-3228-43C6-A5F1-3C620A260F1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dirty="0"/>
            <a:t>Виды неналоговых доходов</a:t>
          </a:r>
          <a:endParaRPr lang="ru-RU" dirty="0"/>
        </a:p>
      </dgm:t>
    </dgm:pt>
    <dgm:pt modelId="{CE9B8790-ADC7-41F9-B128-AC1A011D039C}" type="parTrans" cxnId="{43875887-226D-4358-9505-3D12CB33B070}">
      <dgm:prSet/>
      <dgm:spPr/>
      <dgm:t>
        <a:bodyPr/>
        <a:lstStyle/>
        <a:p>
          <a:endParaRPr lang="ru-RU"/>
        </a:p>
      </dgm:t>
    </dgm:pt>
    <dgm:pt modelId="{E3E0F111-39D1-45D1-94D3-DFAA66DC6AF3}" type="sibTrans" cxnId="{43875887-226D-4358-9505-3D12CB33B070}">
      <dgm:prSet/>
      <dgm:spPr/>
      <dgm:t>
        <a:bodyPr/>
        <a:lstStyle/>
        <a:p>
          <a:endParaRPr lang="ru-RU"/>
        </a:p>
      </dgm:t>
    </dgm:pt>
    <dgm:pt modelId="{72C4C05E-76CF-4C58-85C2-424810C14984}" type="pres">
      <dgm:prSet presAssocID="{7A624C09-A005-44B9-94A4-E3A4E785A831}" presName="linearFlow" presStyleCnt="0">
        <dgm:presLayoutVars>
          <dgm:dir/>
          <dgm:resizeHandles val="exact"/>
        </dgm:presLayoutVars>
      </dgm:prSet>
      <dgm:spPr/>
    </dgm:pt>
    <dgm:pt modelId="{992ABD64-9388-41CC-A9D8-7538FD5B0E21}" type="pres">
      <dgm:prSet presAssocID="{25253706-3228-43C6-A5F1-3C620A260F12}" presName="composite" presStyleCnt="0"/>
      <dgm:spPr/>
    </dgm:pt>
    <dgm:pt modelId="{1C8FF7F9-A095-400A-97D3-0C5CC30BBB90}" type="pres">
      <dgm:prSet presAssocID="{25253706-3228-43C6-A5F1-3C620A260F12}" presName="imgShp" presStyleLbl="fgImgPlace1" presStyleIdx="0" presStyleCnt="1" custScaleX="13370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29B7435B-60BC-4454-8CDB-7ECD29492C93}" type="pres">
      <dgm:prSet presAssocID="{25253706-3228-43C6-A5F1-3C620A260F12}" presName="txShp" presStyleLbl="node1" presStyleIdx="0" presStyleCnt="1">
        <dgm:presLayoutVars>
          <dgm:bulletEnabled val="1"/>
        </dgm:presLayoutVars>
      </dgm:prSet>
      <dgm:spPr/>
    </dgm:pt>
  </dgm:ptLst>
  <dgm:cxnLst>
    <dgm:cxn modelId="{03DEED13-8426-4330-80D3-213DA069036E}" type="presOf" srcId="{7A624C09-A005-44B9-94A4-E3A4E785A831}" destId="{72C4C05E-76CF-4C58-85C2-424810C14984}" srcOrd="0" destOrd="0" presId="urn:microsoft.com/office/officeart/2005/8/layout/vList3"/>
    <dgm:cxn modelId="{64103E17-5D03-454A-AA7F-3EAA0928E0B2}" type="presOf" srcId="{25253706-3228-43C6-A5F1-3C620A260F12}" destId="{29B7435B-60BC-4454-8CDB-7ECD29492C93}" srcOrd="0" destOrd="0" presId="urn:microsoft.com/office/officeart/2005/8/layout/vList3"/>
    <dgm:cxn modelId="{43875887-226D-4358-9505-3D12CB33B070}" srcId="{7A624C09-A005-44B9-94A4-E3A4E785A831}" destId="{25253706-3228-43C6-A5F1-3C620A260F12}" srcOrd="0" destOrd="0" parTransId="{CE9B8790-ADC7-41F9-B128-AC1A011D039C}" sibTransId="{E3E0F111-39D1-45D1-94D3-DFAA66DC6AF3}"/>
    <dgm:cxn modelId="{463C22E6-DEE6-41B4-8B30-C08B40566199}" type="presParOf" srcId="{72C4C05E-76CF-4C58-85C2-424810C14984}" destId="{992ABD64-9388-41CC-A9D8-7538FD5B0E21}" srcOrd="0" destOrd="0" presId="urn:microsoft.com/office/officeart/2005/8/layout/vList3"/>
    <dgm:cxn modelId="{9A14CE9F-C0FE-4937-9F48-FA891F586AA9}" type="presParOf" srcId="{992ABD64-9388-41CC-A9D8-7538FD5B0E21}" destId="{1C8FF7F9-A095-400A-97D3-0C5CC30BBB90}" srcOrd="0" destOrd="0" presId="urn:microsoft.com/office/officeart/2005/8/layout/vList3"/>
    <dgm:cxn modelId="{69067633-90CD-4911-A893-03DAD4D5FC67}" type="presParOf" srcId="{992ABD64-9388-41CC-A9D8-7538FD5B0E21}" destId="{29B7435B-60BC-4454-8CDB-7ECD29492C93}" srcOrd="1" destOrd="0" presId="urn:microsoft.com/office/officeart/2005/8/layout/vList3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CBBA82-5525-4416-B7E1-3ADBF5592AD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BC2204-A8F6-4115-A91A-6F627D760D9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sz="1800" b="1" dirty="0"/>
            <a:t>0,25%</a:t>
          </a:r>
        </a:p>
      </dgm:t>
    </dgm:pt>
    <dgm:pt modelId="{FB831307-3895-4D73-8D20-DDCD8B19113F}" type="parTrans" cxnId="{8FC3E597-6186-4489-830B-C54D33543373}">
      <dgm:prSet/>
      <dgm:spPr/>
      <dgm:t>
        <a:bodyPr/>
        <a:lstStyle/>
        <a:p>
          <a:endParaRPr lang="ru-RU"/>
        </a:p>
      </dgm:t>
    </dgm:pt>
    <dgm:pt modelId="{1EC4242F-A22A-4A04-9D5D-25F0C0A49A16}" type="sibTrans" cxnId="{8FC3E597-6186-4489-830B-C54D33543373}">
      <dgm:prSet/>
      <dgm:spPr/>
      <dgm:t>
        <a:bodyPr/>
        <a:lstStyle/>
        <a:p>
          <a:endParaRPr lang="ru-RU"/>
        </a:p>
      </dgm:t>
    </dgm:pt>
    <dgm:pt modelId="{7516EE8B-FABF-484D-B781-3A554BE46CC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ru-RU" sz="1600" dirty="0"/>
            <a:t>Земли не используемые в предпринимательской деятельности и приобретенные физическими лицами для ведения личного подсобного хозяйства, а также земельные участки общего назначения, предусмотренные Федеральным законом от 29.07.2017 № 217-ФЗ.</a:t>
          </a:r>
        </a:p>
      </dgm:t>
    </dgm:pt>
    <dgm:pt modelId="{DB965958-7A33-402A-8788-989771F2B063}" type="parTrans" cxnId="{8042CB45-B0A9-4644-B6BE-80907AB734EE}">
      <dgm:prSet/>
      <dgm:spPr/>
      <dgm:t>
        <a:bodyPr/>
        <a:lstStyle/>
        <a:p>
          <a:endParaRPr lang="ru-RU"/>
        </a:p>
      </dgm:t>
    </dgm:pt>
    <dgm:pt modelId="{667581BE-E702-465F-963C-9AC423975630}" type="sibTrans" cxnId="{8042CB45-B0A9-4644-B6BE-80907AB734EE}">
      <dgm:prSet/>
      <dgm:spPr/>
      <dgm:t>
        <a:bodyPr/>
        <a:lstStyle/>
        <a:p>
          <a:endParaRPr lang="ru-RU"/>
        </a:p>
      </dgm:t>
    </dgm:pt>
    <dgm:pt modelId="{01F7092C-FD88-4982-AE0E-16A74243867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sz="1800" b="1" dirty="0"/>
            <a:t>0,3%</a:t>
          </a:r>
        </a:p>
      </dgm:t>
    </dgm:pt>
    <dgm:pt modelId="{FA2091A4-7C44-491C-94CC-240266E995E8}" type="parTrans" cxnId="{1505D68C-244A-4A05-8050-BE8531FFB6A8}">
      <dgm:prSet/>
      <dgm:spPr/>
      <dgm:t>
        <a:bodyPr/>
        <a:lstStyle/>
        <a:p>
          <a:endParaRPr lang="ru-RU"/>
        </a:p>
      </dgm:t>
    </dgm:pt>
    <dgm:pt modelId="{6A547237-CBC8-41FC-A7D6-234ACF98F63D}" type="sibTrans" cxnId="{1505D68C-244A-4A05-8050-BE8531FFB6A8}">
      <dgm:prSet/>
      <dgm:spPr/>
      <dgm:t>
        <a:bodyPr/>
        <a:lstStyle/>
        <a:p>
          <a:endParaRPr lang="ru-RU"/>
        </a:p>
      </dgm:t>
    </dgm:pt>
    <dgm:pt modelId="{605CFA21-D70F-4094-AFC5-EF269861F4B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ru-RU" sz="1400" dirty="0"/>
            <a:t>Земли занятые жилищным фондом и объектами инженерной инфраструктуры жилищно-коммунального комплекса или приобретенные для жилищного строительства.</a:t>
          </a:r>
        </a:p>
      </dgm:t>
    </dgm:pt>
    <dgm:pt modelId="{3BE28C5B-09E0-4CB2-93F2-B42B37EC4955}" type="parTrans" cxnId="{44FB9569-A57C-41A8-B44B-744BDD83FA82}">
      <dgm:prSet/>
      <dgm:spPr/>
      <dgm:t>
        <a:bodyPr/>
        <a:lstStyle/>
        <a:p>
          <a:endParaRPr lang="ru-RU"/>
        </a:p>
      </dgm:t>
    </dgm:pt>
    <dgm:pt modelId="{18708106-057E-4D08-B859-A3036BFA5B87}" type="sibTrans" cxnId="{44FB9569-A57C-41A8-B44B-744BDD83FA82}">
      <dgm:prSet/>
      <dgm:spPr/>
      <dgm:t>
        <a:bodyPr/>
        <a:lstStyle/>
        <a:p>
          <a:endParaRPr lang="ru-RU"/>
        </a:p>
      </dgm:t>
    </dgm:pt>
    <dgm:pt modelId="{959A32F8-8B22-496A-A08A-2789B148A57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sz="1800" b="1" dirty="0"/>
            <a:t>1,5 %</a:t>
          </a:r>
        </a:p>
      </dgm:t>
    </dgm:pt>
    <dgm:pt modelId="{55C9B4D1-5CA9-4C83-A77D-7880825035C6}" type="parTrans" cxnId="{955378D2-5C07-423A-805B-65355D5FB861}">
      <dgm:prSet/>
      <dgm:spPr/>
      <dgm:t>
        <a:bodyPr/>
        <a:lstStyle/>
        <a:p>
          <a:endParaRPr lang="ru-RU"/>
        </a:p>
      </dgm:t>
    </dgm:pt>
    <dgm:pt modelId="{31B47420-16B2-4136-8B71-AC8CFCDDBFC9}" type="sibTrans" cxnId="{955378D2-5C07-423A-805B-65355D5FB861}">
      <dgm:prSet/>
      <dgm:spPr/>
      <dgm:t>
        <a:bodyPr/>
        <a:lstStyle/>
        <a:p>
          <a:endParaRPr lang="ru-RU"/>
        </a:p>
      </dgm:t>
    </dgm:pt>
    <dgm:pt modelId="{109C9C76-0A75-4151-96BA-2F5897FF045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ru-RU" sz="1600" dirty="0"/>
            <a:t>Прочие земельные участки, в том числе земельные участки, отнесенные к землям сельскохозяйственного назначения или к землям в составе зон сельскохозяйственного использования в населенных пунктах, не используемых по целевому назначению</a:t>
          </a:r>
        </a:p>
      </dgm:t>
    </dgm:pt>
    <dgm:pt modelId="{49FCD245-35F4-4BF5-A9D3-5AFDADD186DD}" type="parTrans" cxnId="{DE531D49-A731-4F5E-B404-26B4182BB8EF}">
      <dgm:prSet/>
      <dgm:spPr/>
      <dgm:t>
        <a:bodyPr/>
        <a:lstStyle/>
        <a:p>
          <a:endParaRPr lang="ru-RU"/>
        </a:p>
      </dgm:t>
    </dgm:pt>
    <dgm:pt modelId="{DBCC14BA-7F99-4244-BC37-8246BCBFAE3A}" type="sibTrans" cxnId="{DE531D49-A731-4F5E-B404-26B4182BB8EF}">
      <dgm:prSet/>
      <dgm:spPr/>
      <dgm:t>
        <a:bodyPr/>
        <a:lstStyle/>
        <a:p>
          <a:endParaRPr lang="ru-RU"/>
        </a:p>
      </dgm:t>
    </dgm:pt>
    <dgm:pt modelId="{2D4087AD-BEEE-4B73-82E6-70840ECA666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ru-RU" sz="1400" dirty="0"/>
            <a:t>Земли сельскохозяйственного назначения и используемых для сельхозпроизводства</a:t>
          </a:r>
        </a:p>
      </dgm:t>
    </dgm:pt>
    <dgm:pt modelId="{ACFB95CF-16AA-44AF-B72F-DBB6A8946C68}" type="parTrans" cxnId="{1391E749-EE86-4203-BCF7-D5A3A19BC5F5}">
      <dgm:prSet/>
      <dgm:spPr/>
      <dgm:t>
        <a:bodyPr/>
        <a:lstStyle/>
        <a:p>
          <a:endParaRPr lang="ru-RU"/>
        </a:p>
      </dgm:t>
    </dgm:pt>
    <dgm:pt modelId="{4B8A6153-EC12-4246-8CBD-ED675D07A23B}" type="sibTrans" cxnId="{1391E749-EE86-4203-BCF7-D5A3A19BC5F5}">
      <dgm:prSet/>
      <dgm:spPr/>
      <dgm:t>
        <a:bodyPr/>
        <a:lstStyle/>
        <a:p>
          <a:endParaRPr lang="ru-RU"/>
        </a:p>
      </dgm:t>
    </dgm:pt>
    <dgm:pt modelId="{D2B119E0-6052-444B-B693-9F915828F0F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ru-RU" sz="1400" dirty="0"/>
            <a:t>Земли ограниченные в обороте  в соответствии с законодательством РФ, предоставленные для обеспечения обороны и таможенных нужд.</a:t>
          </a:r>
        </a:p>
      </dgm:t>
    </dgm:pt>
    <dgm:pt modelId="{1598D340-1346-4C21-89AF-20FF3B32FEF7}" type="parTrans" cxnId="{E5247833-154F-4B2B-92D9-BE99CFB291BB}">
      <dgm:prSet/>
      <dgm:spPr/>
      <dgm:t>
        <a:bodyPr/>
        <a:lstStyle/>
        <a:p>
          <a:endParaRPr lang="ru-RU"/>
        </a:p>
      </dgm:t>
    </dgm:pt>
    <dgm:pt modelId="{6BA58E3F-B191-4485-8CC0-65A0F49DF128}" type="sibTrans" cxnId="{E5247833-154F-4B2B-92D9-BE99CFB291BB}">
      <dgm:prSet/>
      <dgm:spPr/>
      <dgm:t>
        <a:bodyPr/>
        <a:lstStyle/>
        <a:p>
          <a:endParaRPr lang="ru-RU"/>
        </a:p>
      </dgm:t>
    </dgm:pt>
    <dgm:pt modelId="{6759304A-25F7-4074-80CE-E1442B222762}" type="pres">
      <dgm:prSet presAssocID="{08CBBA82-5525-4416-B7E1-3ADBF5592ADB}" presName="Name0" presStyleCnt="0">
        <dgm:presLayoutVars>
          <dgm:dir/>
          <dgm:resizeHandles val="exact"/>
        </dgm:presLayoutVars>
      </dgm:prSet>
      <dgm:spPr/>
    </dgm:pt>
    <dgm:pt modelId="{8661AEE5-E419-4B3D-A94A-C57B00314FB8}" type="pres">
      <dgm:prSet presAssocID="{95BC2204-A8F6-4115-A91A-6F627D760D95}" presName="node" presStyleLbl="node1" presStyleIdx="0" presStyleCnt="3">
        <dgm:presLayoutVars>
          <dgm:bulletEnabled val="1"/>
        </dgm:presLayoutVars>
      </dgm:prSet>
      <dgm:spPr/>
    </dgm:pt>
    <dgm:pt modelId="{7530B6D8-2211-422B-A8D8-DD1790309A96}" type="pres">
      <dgm:prSet presAssocID="{1EC4242F-A22A-4A04-9D5D-25F0C0A49A16}" presName="sibTrans" presStyleCnt="0"/>
      <dgm:spPr/>
    </dgm:pt>
    <dgm:pt modelId="{826D55A2-566D-456C-BD8A-52BAB995F71C}" type="pres">
      <dgm:prSet presAssocID="{01F7092C-FD88-4982-AE0E-16A742438672}" presName="node" presStyleLbl="node1" presStyleIdx="1" presStyleCnt="3" custLinFactNeighborX="5015" custLinFactNeighborY="607">
        <dgm:presLayoutVars>
          <dgm:bulletEnabled val="1"/>
        </dgm:presLayoutVars>
      </dgm:prSet>
      <dgm:spPr/>
    </dgm:pt>
    <dgm:pt modelId="{4D619335-B4BD-46FC-BA9D-69DD72881D8F}" type="pres">
      <dgm:prSet presAssocID="{6A547237-CBC8-41FC-A7D6-234ACF98F63D}" presName="sibTrans" presStyleCnt="0"/>
      <dgm:spPr/>
    </dgm:pt>
    <dgm:pt modelId="{C8991D5C-A825-410D-B6C5-DD78F0E73CB1}" type="pres">
      <dgm:prSet presAssocID="{959A32F8-8B22-496A-A08A-2789B148A570}" presName="node" presStyleLbl="node1" presStyleIdx="2" presStyleCnt="3" custScaleX="107503">
        <dgm:presLayoutVars>
          <dgm:bulletEnabled val="1"/>
        </dgm:presLayoutVars>
      </dgm:prSet>
      <dgm:spPr/>
    </dgm:pt>
  </dgm:ptLst>
  <dgm:cxnLst>
    <dgm:cxn modelId="{C80B2915-12CB-4788-9501-81165DE300D3}" type="presOf" srcId="{605CFA21-D70F-4094-AFC5-EF269861F4B9}" destId="{826D55A2-566D-456C-BD8A-52BAB995F71C}" srcOrd="0" destOrd="1" presId="urn:microsoft.com/office/officeart/2005/8/layout/hList6"/>
    <dgm:cxn modelId="{E5247833-154F-4B2B-92D9-BE99CFB291BB}" srcId="{01F7092C-FD88-4982-AE0E-16A742438672}" destId="{D2B119E0-6052-444B-B693-9F915828F0FB}" srcOrd="2" destOrd="0" parTransId="{1598D340-1346-4C21-89AF-20FF3B32FEF7}" sibTransId="{6BA58E3F-B191-4485-8CC0-65A0F49DF128}"/>
    <dgm:cxn modelId="{8042CB45-B0A9-4644-B6BE-80907AB734EE}" srcId="{95BC2204-A8F6-4115-A91A-6F627D760D95}" destId="{7516EE8B-FABF-484D-B781-3A554BE46CC8}" srcOrd="0" destOrd="0" parTransId="{DB965958-7A33-402A-8788-989771F2B063}" sibTransId="{667581BE-E702-465F-963C-9AC423975630}"/>
    <dgm:cxn modelId="{92B8F265-1E5C-4CB5-BD06-1274F7D3F85F}" type="presOf" srcId="{109C9C76-0A75-4151-96BA-2F5897FF045D}" destId="{C8991D5C-A825-410D-B6C5-DD78F0E73CB1}" srcOrd="0" destOrd="1" presId="urn:microsoft.com/office/officeart/2005/8/layout/hList6"/>
    <dgm:cxn modelId="{DE531D49-A731-4F5E-B404-26B4182BB8EF}" srcId="{959A32F8-8B22-496A-A08A-2789B148A570}" destId="{109C9C76-0A75-4151-96BA-2F5897FF045D}" srcOrd="0" destOrd="0" parTransId="{49FCD245-35F4-4BF5-A9D3-5AFDADD186DD}" sibTransId="{DBCC14BA-7F99-4244-BC37-8246BCBFAE3A}"/>
    <dgm:cxn modelId="{44FB9569-A57C-41A8-B44B-744BDD83FA82}" srcId="{01F7092C-FD88-4982-AE0E-16A742438672}" destId="{605CFA21-D70F-4094-AFC5-EF269861F4B9}" srcOrd="0" destOrd="0" parTransId="{3BE28C5B-09E0-4CB2-93F2-B42B37EC4955}" sibTransId="{18708106-057E-4D08-B859-A3036BFA5B87}"/>
    <dgm:cxn modelId="{1391E749-EE86-4203-BCF7-D5A3A19BC5F5}" srcId="{01F7092C-FD88-4982-AE0E-16A742438672}" destId="{2D4087AD-BEEE-4B73-82E6-70840ECA666D}" srcOrd="1" destOrd="0" parTransId="{ACFB95CF-16AA-44AF-B72F-DBB6A8946C68}" sibTransId="{4B8A6153-EC12-4246-8CBD-ED675D07A23B}"/>
    <dgm:cxn modelId="{EC5CEB4C-236A-4C3F-9760-8E1CBAD3517F}" type="presOf" srcId="{2D4087AD-BEEE-4B73-82E6-70840ECA666D}" destId="{826D55A2-566D-456C-BD8A-52BAB995F71C}" srcOrd="0" destOrd="2" presId="urn:microsoft.com/office/officeart/2005/8/layout/hList6"/>
    <dgm:cxn modelId="{40B98487-0C6A-4E53-8EBB-10C33FF0DC56}" type="presOf" srcId="{959A32F8-8B22-496A-A08A-2789B148A570}" destId="{C8991D5C-A825-410D-B6C5-DD78F0E73CB1}" srcOrd="0" destOrd="0" presId="urn:microsoft.com/office/officeart/2005/8/layout/hList6"/>
    <dgm:cxn modelId="{1505D68C-244A-4A05-8050-BE8531FFB6A8}" srcId="{08CBBA82-5525-4416-B7E1-3ADBF5592ADB}" destId="{01F7092C-FD88-4982-AE0E-16A742438672}" srcOrd="1" destOrd="0" parTransId="{FA2091A4-7C44-491C-94CC-240266E995E8}" sibTransId="{6A547237-CBC8-41FC-A7D6-234ACF98F63D}"/>
    <dgm:cxn modelId="{8FC3E597-6186-4489-830B-C54D33543373}" srcId="{08CBBA82-5525-4416-B7E1-3ADBF5592ADB}" destId="{95BC2204-A8F6-4115-A91A-6F627D760D95}" srcOrd="0" destOrd="0" parTransId="{FB831307-3895-4D73-8D20-DDCD8B19113F}" sibTransId="{1EC4242F-A22A-4A04-9D5D-25F0C0A49A16}"/>
    <dgm:cxn modelId="{2C94AABE-6638-47B1-B634-57FD4DAEE98D}" type="presOf" srcId="{7516EE8B-FABF-484D-B781-3A554BE46CC8}" destId="{8661AEE5-E419-4B3D-A94A-C57B00314FB8}" srcOrd="0" destOrd="1" presId="urn:microsoft.com/office/officeart/2005/8/layout/hList6"/>
    <dgm:cxn modelId="{9C56ECCA-B0F2-468C-80F3-7C3BC6C43014}" type="presOf" srcId="{08CBBA82-5525-4416-B7E1-3ADBF5592ADB}" destId="{6759304A-25F7-4074-80CE-E1442B222762}" srcOrd="0" destOrd="0" presId="urn:microsoft.com/office/officeart/2005/8/layout/hList6"/>
    <dgm:cxn modelId="{955378D2-5C07-423A-805B-65355D5FB861}" srcId="{08CBBA82-5525-4416-B7E1-3ADBF5592ADB}" destId="{959A32F8-8B22-496A-A08A-2789B148A570}" srcOrd="2" destOrd="0" parTransId="{55C9B4D1-5CA9-4C83-A77D-7880825035C6}" sibTransId="{31B47420-16B2-4136-8B71-AC8CFCDDBFC9}"/>
    <dgm:cxn modelId="{8CE2B2D7-6F1F-4A9A-B94D-167B49AE4F32}" type="presOf" srcId="{D2B119E0-6052-444B-B693-9F915828F0FB}" destId="{826D55A2-566D-456C-BD8A-52BAB995F71C}" srcOrd="0" destOrd="3" presId="urn:microsoft.com/office/officeart/2005/8/layout/hList6"/>
    <dgm:cxn modelId="{944EAEF6-3F3A-4565-88F6-20BBCBC3210C}" type="presOf" srcId="{95BC2204-A8F6-4115-A91A-6F627D760D95}" destId="{8661AEE5-E419-4B3D-A94A-C57B00314FB8}" srcOrd="0" destOrd="0" presId="urn:microsoft.com/office/officeart/2005/8/layout/hList6"/>
    <dgm:cxn modelId="{FD1C2FF9-596C-4B66-BB2A-2CA88F14EA7D}" type="presOf" srcId="{01F7092C-FD88-4982-AE0E-16A742438672}" destId="{826D55A2-566D-456C-BD8A-52BAB995F71C}" srcOrd="0" destOrd="0" presId="urn:microsoft.com/office/officeart/2005/8/layout/hList6"/>
    <dgm:cxn modelId="{1130EABE-FBF6-4363-B390-36AA680B3EF2}" type="presParOf" srcId="{6759304A-25F7-4074-80CE-E1442B222762}" destId="{8661AEE5-E419-4B3D-A94A-C57B00314FB8}" srcOrd="0" destOrd="0" presId="urn:microsoft.com/office/officeart/2005/8/layout/hList6"/>
    <dgm:cxn modelId="{F0DD5695-7617-42BC-B631-01B1813963B7}" type="presParOf" srcId="{6759304A-25F7-4074-80CE-E1442B222762}" destId="{7530B6D8-2211-422B-A8D8-DD1790309A96}" srcOrd="1" destOrd="0" presId="urn:microsoft.com/office/officeart/2005/8/layout/hList6"/>
    <dgm:cxn modelId="{DC3252B6-A7AB-417B-873E-888F561149C0}" type="presParOf" srcId="{6759304A-25F7-4074-80CE-E1442B222762}" destId="{826D55A2-566D-456C-BD8A-52BAB995F71C}" srcOrd="2" destOrd="0" presId="urn:microsoft.com/office/officeart/2005/8/layout/hList6"/>
    <dgm:cxn modelId="{BBAB6ECF-6406-4E27-961A-8E82032D3EB7}" type="presParOf" srcId="{6759304A-25F7-4074-80CE-E1442B222762}" destId="{4D619335-B4BD-46FC-BA9D-69DD72881D8F}" srcOrd="3" destOrd="0" presId="urn:microsoft.com/office/officeart/2005/8/layout/hList6"/>
    <dgm:cxn modelId="{FE0B2A4F-8697-4E52-8813-57F6709BEC7F}" type="presParOf" srcId="{6759304A-25F7-4074-80CE-E1442B222762}" destId="{C8991D5C-A825-410D-B6C5-DD78F0E73CB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F3A7-1A57-40AF-AF17-D890D9683D68}">
      <dsp:nvSpPr>
        <dsp:cNvPr id="0" name=""/>
        <dsp:cNvSpPr/>
      </dsp:nvSpPr>
      <dsp:spPr>
        <a:xfrm rot="16200000">
          <a:off x="-448340" y="448340"/>
          <a:ext cx="2676293" cy="1779612"/>
        </a:xfrm>
        <a:prstGeom prst="flowChartManualOperation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 prst="divo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1300" tIns="0" rIns="240109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>
              <a:solidFill>
                <a:schemeClr val="bg1"/>
              </a:solidFill>
            </a:rPr>
            <a:t>Доход</a:t>
          </a:r>
        </a:p>
      </dsp:txBody>
      <dsp:txXfrm rot="5400000">
        <a:off x="1" y="535258"/>
        <a:ext cx="1779612" cy="1605775"/>
      </dsp:txXfrm>
    </dsp:sp>
    <dsp:sp modelId="{3A146C52-AD2B-489C-BF10-3AA4F8CAFD67}">
      <dsp:nvSpPr>
        <dsp:cNvPr id="0" name=""/>
        <dsp:cNvSpPr/>
      </dsp:nvSpPr>
      <dsp:spPr>
        <a:xfrm rot="16200000">
          <a:off x="2335721" y="29714"/>
          <a:ext cx="941733" cy="1779612"/>
        </a:xfrm>
        <a:prstGeom prst="flowChartManualOperation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 prst="divo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Расход</a:t>
          </a:r>
        </a:p>
      </dsp:txBody>
      <dsp:txXfrm rot="5400000">
        <a:off x="1916782" y="637000"/>
        <a:ext cx="1779612" cy="5650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1BEF7-1C27-495E-86B6-1CFA49944A92}">
      <dsp:nvSpPr>
        <dsp:cNvPr id="0" name=""/>
        <dsp:cNvSpPr/>
      </dsp:nvSpPr>
      <dsp:spPr>
        <a:xfrm>
          <a:off x="1117214" y="2631"/>
          <a:ext cx="2148148" cy="12888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50" b="1" kern="1200" dirty="0"/>
            <a:t>Общегосударственные вопросы</a:t>
          </a:r>
        </a:p>
      </dsp:txBody>
      <dsp:txXfrm>
        <a:off x="1117214" y="2631"/>
        <a:ext cx="2148148" cy="1288888"/>
      </dsp:txXfrm>
    </dsp:sp>
    <dsp:sp modelId="{4792A22A-6D0A-457D-9B5F-49EB49D08443}">
      <dsp:nvSpPr>
        <dsp:cNvPr id="0" name=""/>
        <dsp:cNvSpPr/>
      </dsp:nvSpPr>
      <dsp:spPr>
        <a:xfrm>
          <a:off x="3480177" y="2631"/>
          <a:ext cx="2148148" cy="1288888"/>
        </a:xfrm>
        <a:prstGeom prst="rect">
          <a:avLst/>
        </a:prstGeom>
        <a:solidFill>
          <a:schemeClr val="accent4">
            <a:hueOff val="876815"/>
            <a:satOff val="-788"/>
            <a:lumOff val="-125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Национальная оборона</a:t>
          </a:r>
        </a:p>
      </dsp:txBody>
      <dsp:txXfrm>
        <a:off x="3480177" y="2631"/>
        <a:ext cx="2148148" cy="1288888"/>
      </dsp:txXfrm>
    </dsp:sp>
    <dsp:sp modelId="{06371CA4-3EA8-4992-8F70-1D35CD646F4E}">
      <dsp:nvSpPr>
        <dsp:cNvPr id="0" name=""/>
        <dsp:cNvSpPr/>
      </dsp:nvSpPr>
      <dsp:spPr>
        <a:xfrm>
          <a:off x="5843140" y="2631"/>
          <a:ext cx="2148148" cy="1288888"/>
        </a:xfrm>
        <a:prstGeom prst="rect">
          <a:avLst/>
        </a:prstGeom>
        <a:solidFill>
          <a:schemeClr val="accent4">
            <a:hueOff val="1753631"/>
            <a:satOff val="-1576"/>
            <a:lumOff val="-25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kern="1200" dirty="0"/>
            <a:t>Национальная безопасность и правоохранительная деятельность</a:t>
          </a:r>
          <a:endParaRPr lang="ru-RU" sz="1600" b="1" kern="1200" dirty="0"/>
        </a:p>
      </dsp:txBody>
      <dsp:txXfrm>
        <a:off x="5843140" y="2631"/>
        <a:ext cx="2148148" cy="1288888"/>
      </dsp:txXfrm>
    </dsp:sp>
    <dsp:sp modelId="{16C12420-D937-4CC4-AEDF-7449D6C8C39A}">
      <dsp:nvSpPr>
        <dsp:cNvPr id="0" name=""/>
        <dsp:cNvSpPr/>
      </dsp:nvSpPr>
      <dsp:spPr>
        <a:xfrm>
          <a:off x="1117214" y="1506335"/>
          <a:ext cx="2148148" cy="1288888"/>
        </a:xfrm>
        <a:prstGeom prst="rect">
          <a:avLst/>
        </a:prstGeom>
        <a:solidFill>
          <a:schemeClr val="accent4">
            <a:hueOff val="2630446"/>
            <a:satOff val="-2364"/>
            <a:lumOff val="-374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kern="1200" dirty="0"/>
            <a:t>Национальная экономика</a:t>
          </a:r>
          <a:endParaRPr lang="ru-RU" sz="1600" b="1" kern="1200" dirty="0"/>
        </a:p>
      </dsp:txBody>
      <dsp:txXfrm>
        <a:off x="1117214" y="1506335"/>
        <a:ext cx="2148148" cy="1288888"/>
      </dsp:txXfrm>
    </dsp:sp>
    <dsp:sp modelId="{F643D7E3-EE82-4CAB-BC63-F8B38A1D851C}">
      <dsp:nvSpPr>
        <dsp:cNvPr id="0" name=""/>
        <dsp:cNvSpPr/>
      </dsp:nvSpPr>
      <dsp:spPr>
        <a:xfrm>
          <a:off x="3480177" y="1506335"/>
          <a:ext cx="2148148" cy="1288888"/>
        </a:xfrm>
        <a:prstGeom prst="rect">
          <a:avLst/>
        </a:prstGeom>
        <a:solidFill>
          <a:schemeClr val="accent4">
            <a:hueOff val="3507261"/>
            <a:satOff val="-3152"/>
            <a:lumOff val="-499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Жилищно-коммунальное хозяйство</a:t>
          </a:r>
          <a:endParaRPr lang="ru-RU" sz="1600" b="1" kern="1200" dirty="0"/>
        </a:p>
      </dsp:txBody>
      <dsp:txXfrm>
        <a:off x="3480177" y="1506335"/>
        <a:ext cx="2148148" cy="1288888"/>
      </dsp:txXfrm>
    </dsp:sp>
    <dsp:sp modelId="{9F439E99-FDAD-4AA4-99E4-7001C41393F6}">
      <dsp:nvSpPr>
        <dsp:cNvPr id="0" name=""/>
        <dsp:cNvSpPr/>
      </dsp:nvSpPr>
      <dsp:spPr>
        <a:xfrm>
          <a:off x="5843140" y="1506335"/>
          <a:ext cx="2148148" cy="1288888"/>
        </a:xfrm>
        <a:prstGeom prst="rect">
          <a:avLst/>
        </a:prstGeom>
        <a:solidFill>
          <a:schemeClr val="accent4">
            <a:hueOff val="4384077"/>
            <a:satOff val="-3940"/>
            <a:lumOff val="-624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Охрана окружающей среды</a:t>
          </a:r>
          <a:endParaRPr lang="ru-RU" sz="1600" b="1" kern="1200" dirty="0"/>
        </a:p>
      </dsp:txBody>
      <dsp:txXfrm>
        <a:off x="5843140" y="1506335"/>
        <a:ext cx="2148148" cy="1288888"/>
      </dsp:txXfrm>
    </dsp:sp>
    <dsp:sp modelId="{EAD828D4-A2A4-4E70-BFDD-CBCCEAD55DD7}">
      <dsp:nvSpPr>
        <dsp:cNvPr id="0" name=""/>
        <dsp:cNvSpPr/>
      </dsp:nvSpPr>
      <dsp:spPr>
        <a:xfrm>
          <a:off x="1117214" y="3010039"/>
          <a:ext cx="2148148" cy="1288888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Образование</a:t>
          </a:r>
          <a:endParaRPr lang="ru-RU" sz="1600" b="1" kern="1200" dirty="0"/>
        </a:p>
      </dsp:txBody>
      <dsp:txXfrm>
        <a:off x="1117214" y="3010039"/>
        <a:ext cx="2148148" cy="1288888"/>
      </dsp:txXfrm>
    </dsp:sp>
    <dsp:sp modelId="{5EE7B5D0-D1E0-4BE0-BA07-7ADC26CFADE7}">
      <dsp:nvSpPr>
        <dsp:cNvPr id="0" name=""/>
        <dsp:cNvSpPr/>
      </dsp:nvSpPr>
      <dsp:spPr>
        <a:xfrm>
          <a:off x="3480177" y="3010039"/>
          <a:ext cx="2148148" cy="1288888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Культура, кинематография</a:t>
          </a:r>
        </a:p>
      </dsp:txBody>
      <dsp:txXfrm>
        <a:off x="3480177" y="3010039"/>
        <a:ext cx="2148148" cy="1288888"/>
      </dsp:txXfrm>
    </dsp:sp>
    <dsp:sp modelId="{1C7971C0-D186-4228-A59F-5175D14EFDD8}">
      <dsp:nvSpPr>
        <dsp:cNvPr id="0" name=""/>
        <dsp:cNvSpPr/>
      </dsp:nvSpPr>
      <dsp:spPr>
        <a:xfrm>
          <a:off x="5843140" y="3010039"/>
          <a:ext cx="2148148" cy="1288888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Здравоохранение</a:t>
          </a:r>
        </a:p>
      </dsp:txBody>
      <dsp:txXfrm>
        <a:off x="5843140" y="3010039"/>
        <a:ext cx="2148148" cy="1288888"/>
      </dsp:txXfrm>
    </dsp:sp>
    <dsp:sp modelId="{BDC33F69-4D7C-411E-BA0D-E95CF65D1DC7}">
      <dsp:nvSpPr>
        <dsp:cNvPr id="0" name=""/>
        <dsp:cNvSpPr/>
      </dsp:nvSpPr>
      <dsp:spPr>
        <a:xfrm>
          <a:off x="1117214" y="4513743"/>
          <a:ext cx="2148148" cy="1288888"/>
        </a:xfrm>
        <a:prstGeom prst="rect">
          <a:avLst/>
        </a:prstGeom>
        <a:solidFill>
          <a:srgbClr val="CCFFFF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kern="1200" dirty="0"/>
            <a:t>Социальная политика</a:t>
          </a:r>
          <a:endParaRPr lang="ru-RU" sz="1600" b="1" kern="1200" dirty="0"/>
        </a:p>
      </dsp:txBody>
      <dsp:txXfrm>
        <a:off x="1117214" y="4513743"/>
        <a:ext cx="2148148" cy="1288888"/>
      </dsp:txXfrm>
    </dsp:sp>
    <dsp:sp modelId="{A503DF59-7828-4175-9D2E-F5B49605A465}">
      <dsp:nvSpPr>
        <dsp:cNvPr id="0" name=""/>
        <dsp:cNvSpPr/>
      </dsp:nvSpPr>
      <dsp:spPr>
        <a:xfrm>
          <a:off x="3480177" y="4513743"/>
          <a:ext cx="2148148" cy="1288888"/>
        </a:xfrm>
        <a:prstGeom prst="rect">
          <a:avLst/>
        </a:prstGeom>
        <a:solidFill>
          <a:srgbClr val="CCFFFF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kern="1200" dirty="0"/>
            <a:t>Физическая культура и спорт</a:t>
          </a:r>
          <a:endParaRPr lang="ru-RU" sz="1600" b="1" kern="1200" dirty="0"/>
        </a:p>
      </dsp:txBody>
      <dsp:txXfrm>
        <a:off x="3480177" y="4513743"/>
        <a:ext cx="2148148" cy="1288888"/>
      </dsp:txXfrm>
    </dsp:sp>
    <dsp:sp modelId="{79965497-93E7-4E09-8620-5A2E2C5FB810}">
      <dsp:nvSpPr>
        <dsp:cNvPr id="0" name=""/>
        <dsp:cNvSpPr/>
      </dsp:nvSpPr>
      <dsp:spPr>
        <a:xfrm>
          <a:off x="5843140" y="4513743"/>
          <a:ext cx="2148148" cy="1288888"/>
        </a:xfrm>
        <a:prstGeom prst="rect">
          <a:avLst/>
        </a:prstGeom>
        <a:solidFill>
          <a:srgbClr val="CCFFFF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kern="1200" dirty="0"/>
            <a:t>Средства массовой информации</a:t>
          </a:r>
          <a:endParaRPr lang="ru-RU" sz="1600" b="1" kern="1200" dirty="0"/>
        </a:p>
      </dsp:txBody>
      <dsp:txXfrm>
        <a:off x="5843140" y="4513743"/>
        <a:ext cx="2148148" cy="1288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F3A7-1A57-40AF-AF17-D890D9683D68}">
      <dsp:nvSpPr>
        <dsp:cNvPr id="0" name=""/>
        <dsp:cNvSpPr/>
      </dsp:nvSpPr>
      <dsp:spPr>
        <a:xfrm rot="16200000" flipH="1" flipV="1">
          <a:off x="1726212" y="190570"/>
          <a:ext cx="2160753" cy="1779612"/>
        </a:xfrm>
        <a:prstGeom prst="flowChartManualOperation">
          <a:avLst/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0" tIns="0" rIns="229691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bg1"/>
              </a:solidFill>
            </a:rPr>
            <a:t>Расход</a:t>
          </a:r>
        </a:p>
      </dsp:txBody>
      <dsp:txXfrm rot="5400000">
        <a:off x="1916783" y="432150"/>
        <a:ext cx="1779612" cy="1296451"/>
      </dsp:txXfrm>
    </dsp:sp>
    <dsp:sp modelId="{3A146C52-AD2B-489C-BF10-3AA4F8CAFD67}">
      <dsp:nvSpPr>
        <dsp:cNvPr id="0" name=""/>
        <dsp:cNvSpPr/>
      </dsp:nvSpPr>
      <dsp:spPr>
        <a:xfrm rot="16200000" flipH="1" flipV="1">
          <a:off x="433563" y="214230"/>
          <a:ext cx="912485" cy="1779612"/>
        </a:xfrm>
        <a:prstGeom prst="flowChartManualOperation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0" tIns="0" rIns="229691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bg1"/>
              </a:solidFill>
            </a:rPr>
            <a:t>Доход</a:t>
          </a:r>
        </a:p>
      </dsp:txBody>
      <dsp:txXfrm rot="5400000">
        <a:off x="0" y="830290"/>
        <a:ext cx="1779612" cy="547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460B6-A018-48F9-80FA-D5A7F85E18BB}">
      <dsp:nvSpPr>
        <dsp:cNvPr id="0" name=""/>
        <dsp:cNvSpPr/>
      </dsp:nvSpPr>
      <dsp:spPr>
        <a:xfrm>
          <a:off x="1942823" y="-85353"/>
          <a:ext cx="3296897" cy="3628137"/>
        </a:xfrm>
        <a:prstGeom prst="ellipse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CC"/>
              </a:solidFill>
            </a:rPr>
            <a:t>НАЛОГОВЫЕ ДОХОДЫ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Установленные законом платежи, которые граждане и организации обязаны вносить в бюджет</a:t>
          </a:r>
        </a:p>
      </dsp:txBody>
      <dsp:txXfrm>
        <a:off x="2382410" y="549570"/>
        <a:ext cx="2417725" cy="1632661"/>
      </dsp:txXfrm>
    </dsp:sp>
    <dsp:sp modelId="{442676C9-DA6E-4933-A7FD-B3F9A0783CA3}">
      <dsp:nvSpPr>
        <dsp:cNvPr id="0" name=""/>
        <dsp:cNvSpPr/>
      </dsp:nvSpPr>
      <dsp:spPr>
        <a:xfrm>
          <a:off x="3410069" y="1817038"/>
          <a:ext cx="3743001" cy="3944474"/>
        </a:xfrm>
        <a:prstGeom prst="ellipse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CC"/>
              </a:solidFill>
            </a:rPr>
            <a:t>БЕЗВОЗМЕЗДНЫЕ ПОСТУПЛЕНИЯ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Поступления в бюджет на безвозмездной и безвозвратной основе из федерального либо из областного бюджета (дотации, субсидии, субвенции), а также перечисления от других физических и юридических лиц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bg1"/>
            </a:solidFill>
          </a:endParaRPr>
        </a:p>
      </dsp:txBody>
      <dsp:txXfrm>
        <a:off x="4554804" y="2836027"/>
        <a:ext cx="2245800" cy="2169460"/>
      </dsp:txXfrm>
    </dsp:sp>
    <dsp:sp modelId="{A472D127-C6CD-4E15-888A-C31FF7002ABD}">
      <dsp:nvSpPr>
        <dsp:cNvPr id="0" name=""/>
        <dsp:cNvSpPr/>
      </dsp:nvSpPr>
      <dsp:spPr>
        <a:xfrm>
          <a:off x="420816" y="1944216"/>
          <a:ext cx="3760013" cy="3655369"/>
        </a:xfrm>
        <a:prstGeom prst="ellipse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CC"/>
              </a:solidFill>
            </a:rPr>
            <a:t>НЕНАЛОГОВЫЕ ДОХОДЫ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Платежи за пользование государственным (муниципальным) имуществом, а также штрафы, санкции за нарушение законодательства</a:t>
          </a:r>
        </a:p>
      </dsp:txBody>
      <dsp:txXfrm>
        <a:off x="774884" y="2888520"/>
        <a:ext cx="2256007" cy="20104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BE160-38B9-4DF5-AEE5-BCC9B0A0219F}">
      <dsp:nvSpPr>
        <dsp:cNvPr id="0" name=""/>
        <dsp:cNvSpPr/>
      </dsp:nvSpPr>
      <dsp:spPr>
        <a:xfrm rot="5400000">
          <a:off x="-162513" y="163860"/>
          <a:ext cx="1083420" cy="7583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 rot="-5400000">
        <a:off x="0" y="380544"/>
        <a:ext cx="758394" cy="325026"/>
      </dsp:txXfrm>
    </dsp:sp>
    <dsp:sp modelId="{D998329D-9DE2-4508-959E-1BA4329E070D}">
      <dsp:nvSpPr>
        <dsp:cNvPr id="0" name=""/>
        <dsp:cNvSpPr/>
      </dsp:nvSpPr>
      <dsp:spPr>
        <a:xfrm rot="5400000">
          <a:off x="4545333" y="-3786939"/>
          <a:ext cx="704223" cy="8278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/>
            <a:t>СОСТАВЛЕНИЕ</a:t>
          </a:r>
          <a:r>
            <a:rPr lang="ru-RU" sz="1900" kern="1200" dirty="0"/>
            <a:t> проекта бюджета на очередной год и плановый период</a:t>
          </a:r>
        </a:p>
      </dsp:txBody>
      <dsp:txXfrm rot="-5400000">
        <a:off x="758395" y="34376"/>
        <a:ext cx="8243724" cy="635469"/>
      </dsp:txXfrm>
    </dsp:sp>
    <dsp:sp modelId="{2CBF026E-1FC4-4F7C-95E7-88910CCADCD0}">
      <dsp:nvSpPr>
        <dsp:cNvPr id="0" name=""/>
        <dsp:cNvSpPr/>
      </dsp:nvSpPr>
      <dsp:spPr>
        <a:xfrm rot="5400000">
          <a:off x="-162513" y="1150895"/>
          <a:ext cx="1083420" cy="758394"/>
        </a:xfrm>
        <a:prstGeom prst="chevron">
          <a:avLst/>
        </a:prstGeom>
        <a:solidFill>
          <a:schemeClr val="accent5">
            <a:hueOff val="-2803860"/>
            <a:satOff val="4123"/>
            <a:lumOff val="352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 rot="-5400000">
        <a:off x="0" y="1367579"/>
        <a:ext cx="758394" cy="325026"/>
      </dsp:txXfrm>
    </dsp:sp>
    <dsp:sp modelId="{8FAAD0FD-1F72-4CD4-B068-1FE137167503}">
      <dsp:nvSpPr>
        <dsp:cNvPr id="0" name=""/>
        <dsp:cNvSpPr/>
      </dsp:nvSpPr>
      <dsp:spPr>
        <a:xfrm rot="5400000">
          <a:off x="4545333" y="-2798557"/>
          <a:ext cx="704223" cy="8278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/>
            <a:t>РАССМОТРЕНИЕ</a:t>
          </a:r>
          <a:r>
            <a:rPr lang="ru-RU" sz="1900" kern="1200" dirty="0"/>
            <a:t> проекта бюджета на очередной год и плановый период</a:t>
          </a:r>
        </a:p>
      </dsp:txBody>
      <dsp:txXfrm rot="-5400000">
        <a:off x="758395" y="1022758"/>
        <a:ext cx="8243724" cy="635469"/>
      </dsp:txXfrm>
    </dsp:sp>
    <dsp:sp modelId="{24AF43CD-89A5-417A-9077-CC0FD4A612DE}">
      <dsp:nvSpPr>
        <dsp:cNvPr id="0" name=""/>
        <dsp:cNvSpPr/>
      </dsp:nvSpPr>
      <dsp:spPr>
        <a:xfrm rot="5400000">
          <a:off x="-162513" y="2137929"/>
          <a:ext cx="1083420" cy="758394"/>
        </a:xfrm>
        <a:prstGeom prst="chevron">
          <a:avLst/>
        </a:prstGeom>
        <a:solidFill>
          <a:schemeClr val="accent5">
            <a:hueOff val="-5607719"/>
            <a:satOff val="8245"/>
            <a:lumOff val="705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 rot="-5400000">
        <a:off x="0" y="2354613"/>
        <a:ext cx="758394" cy="325026"/>
      </dsp:txXfrm>
    </dsp:sp>
    <dsp:sp modelId="{B5C46C30-6314-4FD2-96DC-094EE8C776B8}">
      <dsp:nvSpPr>
        <dsp:cNvPr id="0" name=""/>
        <dsp:cNvSpPr/>
      </dsp:nvSpPr>
      <dsp:spPr>
        <a:xfrm rot="5400000">
          <a:off x="4545333" y="-1811522"/>
          <a:ext cx="704223" cy="8278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/>
            <a:t>УТВЕРЖДЕНИЕ</a:t>
          </a:r>
          <a:r>
            <a:rPr lang="ru-RU" sz="1900" kern="1200" dirty="0"/>
            <a:t> проекта бюджета на очередной год и плановый период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/>
        </a:p>
      </dsp:txBody>
      <dsp:txXfrm rot="-5400000">
        <a:off x="758395" y="2009793"/>
        <a:ext cx="8243724" cy="635469"/>
      </dsp:txXfrm>
    </dsp:sp>
    <dsp:sp modelId="{9351D5ED-4878-4CB2-8FA1-DAF5108716D4}">
      <dsp:nvSpPr>
        <dsp:cNvPr id="0" name=""/>
        <dsp:cNvSpPr/>
      </dsp:nvSpPr>
      <dsp:spPr>
        <a:xfrm rot="5400000">
          <a:off x="-162513" y="3124964"/>
          <a:ext cx="1083420" cy="758394"/>
        </a:xfrm>
        <a:prstGeom prst="chevron">
          <a:avLst/>
        </a:prstGeom>
        <a:solidFill>
          <a:schemeClr val="accent5">
            <a:hueOff val="-8411580"/>
            <a:satOff val="12368"/>
            <a:lumOff val="10588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0" y="3341648"/>
        <a:ext cx="758394" cy="325026"/>
      </dsp:txXfrm>
    </dsp:sp>
    <dsp:sp modelId="{A344898A-9C55-431A-8E8D-40634C4E8D35}">
      <dsp:nvSpPr>
        <dsp:cNvPr id="0" name=""/>
        <dsp:cNvSpPr/>
      </dsp:nvSpPr>
      <dsp:spPr>
        <a:xfrm rot="5400000">
          <a:off x="4545333" y="-824488"/>
          <a:ext cx="704223" cy="8278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/>
            <a:t>ИСПОЛНЕНИЕ</a:t>
          </a:r>
          <a:r>
            <a:rPr lang="ru-RU" sz="1900" kern="1200" dirty="0"/>
            <a:t> бюджета в текущем году</a:t>
          </a:r>
        </a:p>
      </dsp:txBody>
      <dsp:txXfrm rot="-5400000">
        <a:off x="758395" y="2996827"/>
        <a:ext cx="8243724" cy="635469"/>
      </dsp:txXfrm>
    </dsp:sp>
    <dsp:sp modelId="{5EB29289-2A38-4142-8D24-B78E197AFE8F}">
      <dsp:nvSpPr>
        <dsp:cNvPr id="0" name=""/>
        <dsp:cNvSpPr/>
      </dsp:nvSpPr>
      <dsp:spPr>
        <a:xfrm rot="5400000">
          <a:off x="-162513" y="4111998"/>
          <a:ext cx="1083420" cy="758394"/>
        </a:xfrm>
        <a:prstGeom prst="chevron">
          <a:avLst/>
        </a:prstGeom>
        <a:solidFill>
          <a:schemeClr val="accent5">
            <a:hueOff val="-11215439"/>
            <a:satOff val="16490"/>
            <a:lumOff val="14118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0" y="4328682"/>
        <a:ext cx="758394" cy="325026"/>
      </dsp:txXfrm>
    </dsp:sp>
    <dsp:sp modelId="{7DE7D0FE-1D8A-436E-9ABB-E319D09D3F93}">
      <dsp:nvSpPr>
        <dsp:cNvPr id="0" name=""/>
        <dsp:cNvSpPr/>
      </dsp:nvSpPr>
      <dsp:spPr>
        <a:xfrm rot="5400000">
          <a:off x="4545333" y="162546"/>
          <a:ext cx="704223" cy="8278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/>
            <a:t>ФОРМИРОВАНИЕ</a:t>
          </a:r>
          <a:r>
            <a:rPr lang="ru-RU" sz="1900" kern="1200" dirty="0"/>
            <a:t> отчета об исполнении бюджета  за год</a:t>
          </a:r>
        </a:p>
      </dsp:txBody>
      <dsp:txXfrm rot="-5400000">
        <a:off x="758395" y="3983862"/>
        <a:ext cx="8243724" cy="635469"/>
      </dsp:txXfrm>
    </dsp:sp>
    <dsp:sp modelId="{0BEB8B56-7247-4473-A396-665D6AF6818A}">
      <dsp:nvSpPr>
        <dsp:cNvPr id="0" name=""/>
        <dsp:cNvSpPr/>
      </dsp:nvSpPr>
      <dsp:spPr>
        <a:xfrm rot="5400000">
          <a:off x="-162513" y="5099033"/>
          <a:ext cx="1083420" cy="758394"/>
        </a:xfrm>
        <a:prstGeom prst="chevron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0" y="5315717"/>
        <a:ext cx="758394" cy="325026"/>
      </dsp:txXfrm>
    </dsp:sp>
    <dsp:sp modelId="{986CF459-A8C3-4AA0-88C9-57197827FE63}">
      <dsp:nvSpPr>
        <dsp:cNvPr id="0" name=""/>
        <dsp:cNvSpPr/>
      </dsp:nvSpPr>
      <dsp:spPr>
        <a:xfrm rot="5400000">
          <a:off x="4545333" y="1149580"/>
          <a:ext cx="704223" cy="8278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/>
            <a:t>УТВЕРЖДЕНИЕ</a:t>
          </a:r>
          <a:r>
            <a:rPr lang="ru-RU" sz="1900" kern="1200" dirty="0"/>
            <a:t> отчета об исполнении бюджета за год</a:t>
          </a:r>
        </a:p>
      </dsp:txBody>
      <dsp:txXfrm rot="-5400000">
        <a:off x="758395" y="4970896"/>
        <a:ext cx="8243724" cy="635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B7711-A6FD-41BB-9803-F1370FC1960D}">
      <dsp:nvSpPr>
        <dsp:cNvPr id="0" name=""/>
        <dsp:cNvSpPr/>
      </dsp:nvSpPr>
      <dsp:spPr>
        <a:xfrm>
          <a:off x="0" y="0"/>
          <a:ext cx="9144000" cy="13660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Cambria" pitchFamily="18" charset="0"/>
            </a:rPr>
            <a:t>Обеспечение взаимосвязи бюджетных ассигнований с результатами их использования на всех этапах бюджетного процесса</a:t>
          </a:r>
        </a:p>
      </dsp:txBody>
      <dsp:txXfrm>
        <a:off x="1965400" y="0"/>
        <a:ext cx="7178599" cy="1366006"/>
      </dsp:txXfrm>
    </dsp:sp>
    <dsp:sp modelId="{8F30B782-A9BC-43A5-96EA-A2ED52EEEE11}">
      <dsp:nvSpPr>
        <dsp:cNvPr id="0" name=""/>
        <dsp:cNvSpPr/>
      </dsp:nvSpPr>
      <dsp:spPr>
        <a:xfrm>
          <a:off x="136600" y="136600"/>
          <a:ext cx="1828800" cy="10928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4F4C7D-9682-486C-9F3A-743645730586}">
      <dsp:nvSpPr>
        <dsp:cNvPr id="0" name=""/>
        <dsp:cNvSpPr/>
      </dsp:nvSpPr>
      <dsp:spPr>
        <a:xfrm>
          <a:off x="0" y="1502607"/>
          <a:ext cx="9144000" cy="1366006"/>
        </a:xfrm>
        <a:prstGeom prst="roundRect">
          <a:avLst>
            <a:gd name="adj" fmla="val 10000"/>
          </a:avLst>
        </a:prstGeom>
        <a:solidFill>
          <a:schemeClr val="accent3">
            <a:hueOff val="-1860324"/>
            <a:satOff val="-10190"/>
            <a:lumOff val="3137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Cambria" pitchFamily="18" charset="0"/>
            </a:rPr>
            <a:t>Формирование конкурентной модели оказания муниципальных услуг, обеспечивающей повышение их качества</a:t>
          </a:r>
        </a:p>
      </dsp:txBody>
      <dsp:txXfrm>
        <a:off x="1965400" y="1502607"/>
        <a:ext cx="7178599" cy="1366006"/>
      </dsp:txXfrm>
    </dsp:sp>
    <dsp:sp modelId="{73F9DA75-3DED-43AD-A2C3-D1413FF8045E}">
      <dsp:nvSpPr>
        <dsp:cNvPr id="0" name=""/>
        <dsp:cNvSpPr/>
      </dsp:nvSpPr>
      <dsp:spPr>
        <a:xfrm>
          <a:off x="136600" y="1639207"/>
          <a:ext cx="1828800" cy="10928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96D801-CAFB-4BE3-9272-FAB3AC074471}">
      <dsp:nvSpPr>
        <dsp:cNvPr id="0" name=""/>
        <dsp:cNvSpPr/>
      </dsp:nvSpPr>
      <dsp:spPr>
        <a:xfrm>
          <a:off x="0" y="3005214"/>
          <a:ext cx="9144000" cy="1366006"/>
        </a:xfrm>
        <a:prstGeom prst="roundRect">
          <a:avLst>
            <a:gd name="adj" fmla="val 10000"/>
          </a:avLst>
        </a:prstGeom>
        <a:solidFill>
          <a:schemeClr val="accent3">
            <a:hueOff val="-3720648"/>
            <a:satOff val="-20381"/>
            <a:lumOff val="6275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latin typeface="Cambria" pitchFamily="18" charset="0"/>
            </a:rPr>
            <a:t>Повышение эффективности расходования бюджетных средств</a:t>
          </a:r>
          <a:endParaRPr lang="ru-RU" sz="2300" kern="1200" dirty="0">
            <a:latin typeface="Cambria" pitchFamily="18" charset="0"/>
          </a:endParaRPr>
        </a:p>
      </dsp:txBody>
      <dsp:txXfrm>
        <a:off x="1965400" y="3005214"/>
        <a:ext cx="7178599" cy="1366006"/>
      </dsp:txXfrm>
    </dsp:sp>
    <dsp:sp modelId="{61E941BC-030A-41CF-8322-6102C6F6AC70}">
      <dsp:nvSpPr>
        <dsp:cNvPr id="0" name=""/>
        <dsp:cNvSpPr/>
      </dsp:nvSpPr>
      <dsp:spPr>
        <a:xfrm>
          <a:off x="136600" y="3141815"/>
          <a:ext cx="1828800" cy="10928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22B583-6A7C-494B-B4C5-F18A7D563BFD}">
      <dsp:nvSpPr>
        <dsp:cNvPr id="0" name=""/>
        <dsp:cNvSpPr/>
      </dsp:nvSpPr>
      <dsp:spPr>
        <a:xfrm>
          <a:off x="0" y="4507821"/>
          <a:ext cx="9144000" cy="1366006"/>
        </a:xfrm>
        <a:prstGeom prst="roundRect">
          <a:avLst>
            <a:gd name="adj" fmla="val 10000"/>
          </a:avLst>
        </a:prstGeom>
        <a:solidFill>
          <a:schemeClr val="accent3">
            <a:hueOff val="-5580972"/>
            <a:satOff val="-30571"/>
            <a:lumOff val="9412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latin typeface="Cambria" pitchFamily="18" charset="0"/>
            </a:rPr>
            <a:t>Повышение системности и оперативности исполнения бюджета</a:t>
          </a:r>
          <a:endParaRPr lang="ru-RU" sz="2300" kern="1200" dirty="0">
            <a:latin typeface="Cambria" pitchFamily="18" charset="0"/>
          </a:endParaRPr>
        </a:p>
      </dsp:txBody>
      <dsp:txXfrm>
        <a:off x="1965400" y="4507821"/>
        <a:ext cx="7178599" cy="1366006"/>
      </dsp:txXfrm>
    </dsp:sp>
    <dsp:sp modelId="{217F7C5F-9400-4A04-9A8E-965D46F1195C}">
      <dsp:nvSpPr>
        <dsp:cNvPr id="0" name=""/>
        <dsp:cNvSpPr/>
      </dsp:nvSpPr>
      <dsp:spPr>
        <a:xfrm>
          <a:off x="136600" y="4644422"/>
          <a:ext cx="1828800" cy="10928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D9D6E-FD1A-45D2-B7FA-F68F0F205323}">
      <dsp:nvSpPr>
        <dsp:cNvPr id="0" name=""/>
        <dsp:cNvSpPr/>
      </dsp:nvSpPr>
      <dsp:spPr>
        <a:xfrm>
          <a:off x="2438400" y="1190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Оптимизация бюджетных расходов</a:t>
          </a:r>
        </a:p>
      </dsp:txBody>
      <dsp:txXfrm>
        <a:off x="2438400" y="119260"/>
        <a:ext cx="3303389" cy="708422"/>
      </dsp:txXfrm>
    </dsp:sp>
    <dsp:sp modelId="{0FD6EB6E-2304-4D9A-BFC4-7CEFCEF0E9B5}">
      <dsp:nvSpPr>
        <dsp:cNvPr id="0" name=""/>
        <dsp:cNvSpPr/>
      </dsp:nvSpPr>
      <dsp:spPr>
        <a:xfrm>
          <a:off x="0" y="0"/>
          <a:ext cx="2438400" cy="9445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0" kern="1200" dirty="0"/>
        </a:p>
      </dsp:txBody>
      <dsp:txXfrm>
        <a:off x="46110" y="46110"/>
        <a:ext cx="2346180" cy="852342"/>
      </dsp:txXfrm>
    </dsp:sp>
    <dsp:sp modelId="{59D5A973-14A0-4A23-938F-AB4FB7A69264}">
      <dsp:nvSpPr>
        <dsp:cNvPr id="0" name=""/>
        <dsp:cNvSpPr/>
      </dsp:nvSpPr>
      <dsp:spPr>
        <a:xfrm>
          <a:off x="2438400" y="1040209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Систематизация межбюджетных отношений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2438400" y="1158279"/>
        <a:ext cx="3303389" cy="708422"/>
      </dsp:txXfrm>
    </dsp:sp>
    <dsp:sp modelId="{B43D015E-F579-4834-AE1F-E82F854AFFA6}">
      <dsp:nvSpPr>
        <dsp:cNvPr id="0" name=""/>
        <dsp:cNvSpPr/>
      </dsp:nvSpPr>
      <dsp:spPr>
        <a:xfrm>
          <a:off x="0" y="1040209"/>
          <a:ext cx="2438400" cy="9445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0" kern="1200" dirty="0"/>
        </a:p>
      </dsp:txBody>
      <dsp:txXfrm>
        <a:off x="46110" y="1086319"/>
        <a:ext cx="2346180" cy="852342"/>
      </dsp:txXfrm>
    </dsp:sp>
    <dsp:sp modelId="{77B08773-D08A-4389-A2DB-9058295C14F0}">
      <dsp:nvSpPr>
        <dsp:cNvPr id="0" name=""/>
        <dsp:cNvSpPr/>
      </dsp:nvSpPr>
      <dsp:spPr>
        <a:xfrm>
          <a:off x="2438400" y="2079228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Требовательный подход к бюджетным обязательствам</a:t>
          </a:r>
        </a:p>
      </dsp:txBody>
      <dsp:txXfrm>
        <a:off x="2438400" y="2197298"/>
        <a:ext cx="3303389" cy="708422"/>
      </dsp:txXfrm>
    </dsp:sp>
    <dsp:sp modelId="{49F173BD-D155-4F0A-875C-E54F844B9AE0}">
      <dsp:nvSpPr>
        <dsp:cNvPr id="0" name=""/>
        <dsp:cNvSpPr/>
      </dsp:nvSpPr>
      <dsp:spPr>
        <a:xfrm>
          <a:off x="0" y="2079228"/>
          <a:ext cx="2438400" cy="9445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0" kern="1200"/>
        </a:p>
      </dsp:txBody>
      <dsp:txXfrm>
        <a:off x="46110" y="2125338"/>
        <a:ext cx="2346180" cy="852342"/>
      </dsp:txXfrm>
    </dsp:sp>
    <dsp:sp modelId="{73F90396-DD44-47AD-B3A4-9827EED05946}">
      <dsp:nvSpPr>
        <dsp:cNvPr id="0" name=""/>
        <dsp:cNvSpPr/>
      </dsp:nvSpPr>
      <dsp:spPr>
        <a:xfrm>
          <a:off x="2438400" y="3118246"/>
          <a:ext cx="365760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Ежемесячный анализ поступлений доходов в бюджет</a:t>
          </a:r>
        </a:p>
      </dsp:txBody>
      <dsp:txXfrm>
        <a:off x="2438400" y="3236316"/>
        <a:ext cx="3303389" cy="708422"/>
      </dsp:txXfrm>
    </dsp:sp>
    <dsp:sp modelId="{30F4DFDC-98CB-4B67-AAC6-34B2E83C93D0}">
      <dsp:nvSpPr>
        <dsp:cNvPr id="0" name=""/>
        <dsp:cNvSpPr/>
      </dsp:nvSpPr>
      <dsp:spPr>
        <a:xfrm>
          <a:off x="0" y="3118246"/>
          <a:ext cx="2438400" cy="9445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0" kern="1200"/>
        </a:p>
      </dsp:txBody>
      <dsp:txXfrm>
        <a:off x="46110" y="3164356"/>
        <a:ext cx="2346180" cy="8523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5870D-F373-4FE3-B117-206FE3E4E52B}">
      <dsp:nvSpPr>
        <dsp:cNvPr id="0" name=""/>
        <dsp:cNvSpPr/>
      </dsp:nvSpPr>
      <dsp:spPr>
        <a:xfrm rot="10800000">
          <a:off x="762897" y="0"/>
          <a:ext cx="1919468" cy="829233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5669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Виды налоговых доходов</a:t>
          </a:r>
          <a:endParaRPr lang="ru-RU" sz="1700" kern="1200" dirty="0"/>
        </a:p>
      </dsp:txBody>
      <dsp:txXfrm rot="10800000">
        <a:off x="970205" y="0"/>
        <a:ext cx="1712160" cy="829233"/>
      </dsp:txXfrm>
    </dsp:sp>
    <dsp:sp modelId="{DC5D3EE0-ADC1-484C-80F0-B0824E1AFA19}">
      <dsp:nvSpPr>
        <dsp:cNvPr id="0" name=""/>
        <dsp:cNvSpPr/>
      </dsp:nvSpPr>
      <dsp:spPr>
        <a:xfrm>
          <a:off x="204052" y="0"/>
          <a:ext cx="1117689" cy="8292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7435B-60BC-4454-8CDB-7ECD29492C93}">
      <dsp:nvSpPr>
        <dsp:cNvPr id="0" name=""/>
        <dsp:cNvSpPr/>
      </dsp:nvSpPr>
      <dsp:spPr>
        <a:xfrm rot="10800000">
          <a:off x="792492" y="0"/>
          <a:ext cx="2045853" cy="829233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65669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Виды неналоговых доходов</a:t>
          </a:r>
          <a:endParaRPr lang="ru-RU" sz="1700" kern="1200" dirty="0"/>
        </a:p>
      </dsp:txBody>
      <dsp:txXfrm rot="10800000">
        <a:off x="999800" y="0"/>
        <a:ext cx="1838545" cy="829233"/>
      </dsp:txXfrm>
    </dsp:sp>
    <dsp:sp modelId="{1C8FF7F9-A095-400A-97D3-0C5CC30BBB90}">
      <dsp:nvSpPr>
        <dsp:cNvPr id="0" name=""/>
        <dsp:cNvSpPr/>
      </dsp:nvSpPr>
      <dsp:spPr>
        <a:xfrm>
          <a:off x="238125" y="0"/>
          <a:ext cx="1108734" cy="8292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1AEE5-E419-4B3D-A94A-C57B00314FB8}">
      <dsp:nvSpPr>
        <dsp:cNvPr id="0" name=""/>
        <dsp:cNvSpPr/>
      </dsp:nvSpPr>
      <dsp:spPr>
        <a:xfrm rot="16200000">
          <a:off x="-1135433" y="1135651"/>
          <a:ext cx="4878089" cy="2606786"/>
        </a:xfrm>
        <a:prstGeom prst="flowChartManualOperation">
          <a:avLst/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0,25%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Земли не используемые в предпринимательской деятельности и приобретенные физическими лицами для ведения личного подсобного хозяйства, а также земельные участки общего назначения, предусмотренные Федеральным законом от 29.07.2017 № 217-ФЗ.</a:t>
          </a:r>
        </a:p>
      </dsp:txBody>
      <dsp:txXfrm rot="5400000">
        <a:off x="218" y="975618"/>
        <a:ext cx="2606786" cy="2926853"/>
      </dsp:txXfrm>
    </dsp:sp>
    <dsp:sp modelId="{826D55A2-566D-456C-BD8A-52BAB995F71C}">
      <dsp:nvSpPr>
        <dsp:cNvPr id="0" name=""/>
        <dsp:cNvSpPr/>
      </dsp:nvSpPr>
      <dsp:spPr>
        <a:xfrm rot="16200000">
          <a:off x="1676666" y="1135651"/>
          <a:ext cx="4878089" cy="2606786"/>
        </a:xfrm>
        <a:prstGeom prst="flowChartManualOperation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0,3%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Земли занятые жилищным фондом и объектами инженерной инфраструктуры жилищно-коммунального комплекса или приобретенные для жилищного строительства.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Земли сельскохозяйственного назначения и используемых для сельхозпроизводства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Земли ограниченные в обороте  в соответствии с законодательством РФ, предоставленные для обеспечения обороны и таможенных нужд.</a:t>
          </a:r>
        </a:p>
      </dsp:txBody>
      <dsp:txXfrm rot="5400000">
        <a:off x="2812317" y="975618"/>
        <a:ext cx="2606786" cy="2926853"/>
      </dsp:txXfrm>
    </dsp:sp>
    <dsp:sp modelId="{C8991D5C-A825-410D-B6C5-DD78F0E73CB1}">
      <dsp:nvSpPr>
        <dsp:cNvPr id="0" name=""/>
        <dsp:cNvSpPr/>
      </dsp:nvSpPr>
      <dsp:spPr>
        <a:xfrm rot="16200000">
          <a:off x="4566951" y="1037857"/>
          <a:ext cx="4878089" cy="2802373"/>
        </a:xfrm>
        <a:prstGeom prst="flowChartManualOperation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1,5 %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Прочие земельные участки, в том числе земельные участки, отнесенные к землям сельскохозяйственного назначения или к землям в составе зон сельскохозяйственного использования в населенных пунктах, не используемых по целевому назначению</a:t>
          </a:r>
        </a:p>
      </dsp:txBody>
      <dsp:txXfrm rot="5400000">
        <a:off x="5604809" y="975617"/>
        <a:ext cx="2802373" cy="2926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51" cy="4933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0"/>
            <a:ext cx="2946351" cy="4933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25982-90D3-493F-A9DF-23A4EF9B0AD1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0" y="4689636"/>
            <a:ext cx="5437821" cy="44421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693"/>
            <a:ext cx="2946351" cy="493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377693"/>
            <a:ext cx="2946351" cy="493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BA7C1-B8E3-4786-A338-F1ED0EB15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8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0462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6454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0462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90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765D-8766-4872-9B99-41E23A7EDE42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94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765D-8766-4872-9B99-41E23A7EDE4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09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765D-8766-4872-9B99-41E23A7EDE4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583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765D-8766-4872-9B99-41E23A7EDE4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08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99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7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1765D-8766-4872-9B99-41E23A7EDE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99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81"/>
            <a:ext cx="762000" cy="365125"/>
          </a:xfrm>
        </p:spPr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8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6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362206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6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8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6B9050-3690-47DE-BEC2-9B35EC80E874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81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81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6.jpg"/><Relationship Id="rId4" Type="http://schemas.openxmlformats.org/officeDocument/2006/relationships/diagramLayout" Target="../diagrams/layout6.xml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3.jpg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mailto:fuashr@mail.ru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399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rgbClr val="0000CC"/>
                </a:solidFill>
              </a:rPr>
              <a:t>«Бюджет для граждан» подготовлен по проекту решения Совета депутатов городского округа Щёлково «Об  исполнении бюджета городского округа Щёлково Московской области за 2021 год»</a:t>
            </a:r>
            <a:endParaRPr lang="ru-RU" sz="1900" dirty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052736"/>
            <a:ext cx="8928992" cy="5688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2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8382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профицит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0970" y="2869492"/>
            <a:ext cx="217163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НЕДОСТАКЕ СРЕДСТВ -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БЕРУТ  КРЕДИТ (ДОЛГ)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945" y="2924945"/>
            <a:ext cx="2491185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ИЗЛИШКИ СРЕДСТВ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ОСТАЮТСЯ НА СЧЁТЕ (НАКОПЛЕНИЯ)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910246" y="2393024"/>
            <a:ext cx="330653" cy="43270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932886" y="2308646"/>
            <a:ext cx="330653" cy="43270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2485" y="1046410"/>
            <a:ext cx="260860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случае, если доходов 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меньше, чем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расходов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возникает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ДЕФИЦИТ бюджета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9223" y="1046111"/>
            <a:ext cx="260860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случае, если доходов 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больше, чем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расходов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возникает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</a:p>
        </p:txBody>
      </p:sp>
      <p:sp>
        <p:nvSpPr>
          <p:cNvPr id="15" name="AutoShape 2" descr="https://www.syl.ru/misc/i/ai/177805/7066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1" name="Схема 30"/>
          <p:cNvGraphicFramePr/>
          <p:nvPr>
            <p:extLst/>
          </p:nvPr>
        </p:nvGraphicFramePr>
        <p:xfrm>
          <a:off x="-108519" y="4171401"/>
          <a:ext cx="3696395" cy="2676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>
            <p:extLst/>
          </p:nvPr>
        </p:nvGraphicFramePr>
        <p:xfrm>
          <a:off x="5447608" y="4402275"/>
          <a:ext cx="3696395" cy="2160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9" name="Скругленный прямоугольник 38"/>
          <p:cNvSpPr/>
          <p:nvPr/>
        </p:nvSpPr>
        <p:spPr>
          <a:xfrm>
            <a:off x="5991860" y="6093296"/>
            <a:ext cx="1882047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828" y="1646574"/>
            <a:ext cx="2454658" cy="45513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рест 3"/>
          <p:cNvSpPr/>
          <p:nvPr/>
        </p:nvSpPr>
        <p:spPr>
          <a:xfrm>
            <a:off x="1619675" y="5537770"/>
            <a:ext cx="1594873" cy="1320230"/>
          </a:xfrm>
          <a:prstGeom prst="plus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3938417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9688"/>
            <a:ext cx="233975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 каких поступлений формируются доходы бюджета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1990931" y="1124746"/>
          <a:ext cx="7153071" cy="5676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Стрелка вправо с вырезом 5"/>
          <p:cNvSpPr/>
          <p:nvPr/>
        </p:nvSpPr>
        <p:spPr>
          <a:xfrm rot="1217145">
            <a:off x="-157023" y="225777"/>
            <a:ext cx="4722354" cy="4373206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ДОХОДЫ БЮДЖЕТА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Объем денежных средств, которые поступают в казну на безвозмездной и безвозвратной основе (налоги юридических и физических лиц, административные платежи и сборы, безвозмездные поступления)</a:t>
            </a:r>
          </a:p>
        </p:txBody>
      </p:sp>
    </p:spTree>
    <p:extLst>
      <p:ext uri="{BB962C8B-B14F-4D97-AF65-F5344CB8AC3E}">
        <p14:creationId xmlns:p14="http://schemas.microsoft.com/office/powerpoint/2010/main" val="3548548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000" y1="23377" x2="48000" y2="23377"/>
                        <a14:foregroundMark x1="64000" y1="34416" x2="67000" y2="31818"/>
                        <a14:foregroundMark x1="67500" y1="31818" x2="67500" y2="40260"/>
                        <a14:foregroundMark x1="68000" y1="42857" x2="64000" y2="42857"/>
                        <a14:foregroundMark x1="65500" y1="43506" x2="69000" y2="43506"/>
                        <a14:foregroundMark x1="69500" y1="43506" x2="67000" y2="42857"/>
                        <a14:foregroundMark x1="69500" y1="42857" x2="63500" y2="44156"/>
                        <a14:foregroundMark x1="67500" y1="44156" x2="70000" y2="44156"/>
                        <a14:foregroundMark x1="67000" y1="39610" x2="64500" y2="35714"/>
                        <a14:foregroundMark x1="66000" y1="37013" x2="66000" y2="41558"/>
                        <a14:foregroundMark x1="73500" y1="32468" x2="79000" y2="32468"/>
                        <a14:foregroundMark x1="79000" y1="33766" x2="79000" y2="38961"/>
                        <a14:foregroundMark x1="83500" y1="34416" x2="83500" y2="37662"/>
                        <a14:foregroundMark x1="90000" y1="37013" x2="90000" y2="37013"/>
                        <a14:foregroundMark x1="93000" y1="38961" x2="93000" y2="38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67" y="799550"/>
            <a:ext cx="2411761" cy="1889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78" y="4599733"/>
            <a:ext cx="2442227" cy="2156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00" y="1988841"/>
            <a:ext cx="2635984" cy="1739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37" y="4993394"/>
            <a:ext cx="2939325" cy="1964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579970" y="1694330"/>
            <a:ext cx="2375846" cy="2011382"/>
          </a:xfrm>
          <a:prstGeom prst="wedgeEllipseCallout">
            <a:avLst>
              <a:gd name="adj1" fmla="val 54050"/>
              <a:gd name="adj2" fmla="val 49931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доходы физических лиц 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1691680" y="4472271"/>
            <a:ext cx="2409444" cy="1912477"/>
          </a:xfrm>
          <a:prstGeom prst="wedgeEllipseCallout">
            <a:avLst>
              <a:gd name="adj1" fmla="val 55396"/>
              <a:gd name="adj2" fmla="val -45559"/>
            </a:avLst>
          </a:prstGeom>
          <a:solidFill>
            <a:schemeClr val="accent5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имущество физических лиц 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5076057" y="1040492"/>
            <a:ext cx="2736304" cy="2054175"/>
          </a:xfrm>
          <a:prstGeom prst="wedgeEllipseCallout">
            <a:avLst>
              <a:gd name="adj1" fmla="val -58677"/>
              <a:gd name="adj2" fmla="val 42514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Транспортный налог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203703" y="4112749"/>
            <a:ext cx="439869" cy="316389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ьная выноска 7"/>
          <p:cNvSpPr/>
          <p:nvPr/>
        </p:nvSpPr>
        <p:spPr>
          <a:xfrm>
            <a:off x="6012162" y="3614021"/>
            <a:ext cx="2586538" cy="1914798"/>
          </a:xfrm>
          <a:prstGeom prst="wedgeEllipseCallout">
            <a:avLst>
              <a:gd name="adj1" fmla="val -70128"/>
              <a:gd name="adj2" fmla="val -44153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Земельный налог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налоги платили жители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 Щёлково Московской области в 2021 году 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3214681" y="2985296"/>
            <a:ext cx="2365433" cy="1486969"/>
          </a:xfrm>
          <a:prstGeom prst="wedgeEllipseCallout">
            <a:avLst>
              <a:gd name="adj1" fmla="val 4482"/>
              <a:gd name="adj2" fmla="val -3045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863" y="2929235"/>
            <a:ext cx="2403862" cy="15990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74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/>
          <p:cNvSpPr/>
          <p:nvPr/>
        </p:nvSpPr>
        <p:spPr>
          <a:xfrm>
            <a:off x="2575127" y="2366418"/>
            <a:ext cx="923298" cy="574666"/>
          </a:xfrm>
          <a:prstGeom prst="rightArrow">
            <a:avLst/>
          </a:prstGeom>
          <a:solidFill>
            <a:srgbClr val="0000CC"/>
          </a:solidFill>
          <a:ln/>
          <a:scene3d>
            <a:camera prst="isometricOffAxis1Right"/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CC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856208" y="5564652"/>
            <a:ext cx="955399" cy="576064"/>
          </a:xfrm>
          <a:prstGeom prst="rightArrow">
            <a:avLst/>
          </a:prstGeom>
          <a:solidFill>
            <a:srgbClr val="0000CC"/>
          </a:solidFill>
          <a:ln/>
          <a:scene3d>
            <a:camera prst="isometricOffAxis1Right"/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771803" y="4005070"/>
            <a:ext cx="882719" cy="577025"/>
          </a:xfrm>
          <a:prstGeom prst="rightArrow">
            <a:avLst/>
          </a:prstGeom>
          <a:solidFill>
            <a:srgbClr val="0000CC"/>
          </a:solidFill>
          <a:ln/>
          <a:scene3d>
            <a:camera prst="isometricOffAxis1Right"/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7" y="2060854"/>
            <a:ext cx="2376263" cy="130606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Предоставляются на безвозмездной и безвозвратной основе без определения конкретной цели их использования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02664" y="3724509"/>
            <a:ext cx="2261891" cy="136538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Предоставляются бюджетам в целях финансового обеспечения расходных обязательств публично-правовым образованиям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28420" y="5337212"/>
            <a:ext cx="2351495" cy="129614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Предоставляются бюджету в целях софинансирования необходимых расходов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6372201" y="2029301"/>
            <a:ext cx="2532418" cy="1248900"/>
          </a:xfrm>
          <a:prstGeom prst="wedgeEllipseCallout">
            <a:avLst>
              <a:gd name="adj1" fmla="val -67085"/>
              <a:gd name="adj2" fmla="val 403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Выдаете своему ребенку «карманные деньги»</a:t>
            </a:r>
          </a:p>
        </p:txBody>
      </p:sp>
      <p:sp>
        <p:nvSpPr>
          <p:cNvPr id="18" name="Овальная выноска 17"/>
          <p:cNvSpPr/>
          <p:nvPr/>
        </p:nvSpPr>
        <p:spPr>
          <a:xfrm>
            <a:off x="6372200" y="3324697"/>
            <a:ext cx="2625837" cy="1728192"/>
          </a:xfrm>
          <a:prstGeom prst="wedgeEllipseCallout">
            <a:avLst>
              <a:gd name="adj1" fmla="val -72513"/>
              <a:gd name="adj2" fmla="val 112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Выдаете своему ребенку деньги и посылаете его в магазин купить продукты (по списку)</a:t>
            </a:r>
          </a:p>
        </p:txBody>
      </p:sp>
      <p:sp>
        <p:nvSpPr>
          <p:cNvPr id="19" name="Овальная выноска 18"/>
          <p:cNvSpPr/>
          <p:nvPr/>
        </p:nvSpPr>
        <p:spPr>
          <a:xfrm>
            <a:off x="6372203" y="5089890"/>
            <a:ext cx="2771801" cy="1554882"/>
          </a:xfrm>
          <a:prstGeom prst="wedgeEllipseCallout">
            <a:avLst>
              <a:gd name="adj1" fmla="val -66959"/>
              <a:gd name="adj2" fmla="val -1639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 «добавляете» денег для того, чтобы ваш ребенок купил себе новый телефон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 остальные он накопил сам)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9924"/>
            <a:ext cx="9144000" cy="854749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 чего складываются межбюджетные трансферты </a:t>
            </a:r>
          </a:p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(безвозмездные поступления)</a:t>
            </a: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6572879" y="838406"/>
            <a:ext cx="2131062" cy="1164628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850718" y="838412"/>
            <a:ext cx="1800200" cy="1130202"/>
          </a:xfrm>
          <a:prstGeom prst="downArrow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534115" y="692696"/>
            <a:ext cx="1939380" cy="1513021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 межбюджетных трансфертов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539554" y="2205717"/>
            <a:ext cx="2232248" cy="1223289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&lt;Dotatio&gt;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дар,пожертвование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539552" y="3793507"/>
            <a:ext cx="2414889" cy="122739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Субвенции(от лат.&lt;Subvenire&gt; - приходить на помощь)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552912" y="5373216"/>
            <a:ext cx="2483867" cy="122413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Субсидии(от лат.&lt;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Subsidium&gt;-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поддержка)</a:t>
            </a:r>
          </a:p>
        </p:txBody>
      </p:sp>
    </p:spTree>
    <p:extLst>
      <p:ext uri="{BB962C8B-B14F-4D97-AF65-F5344CB8AC3E}">
        <p14:creationId xmlns:p14="http://schemas.microsoft.com/office/powerpoint/2010/main" val="2322579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4401" y="0"/>
            <a:ext cx="9158401" cy="8367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0000CC"/>
                </a:solidFill>
              </a:rPr>
              <a:t>БЮДЖЕТНЫЙ ПРОЦЕСС</a:t>
            </a:r>
            <a:r>
              <a:rPr lang="ru-RU" dirty="0">
                <a:solidFill>
                  <a:srgbClr val="0000CC"/>
                </a:solidFill>
              </a:rPr>
              <a:t>:</a:t>
            </a:r>
            <a:r>
              <a:rPr lang="en-US" dirty="0">
                <a:solidFill>
                  <a:srgbClr val="0000CC"/>
                </a:solidFill>
              </a:rPr>
              <a:t> </a:t>
            </a:r>
            <a:endParaRPr lang="ru-RU" dirty="0">
              <a:solidFill>
                <a:srgbClr val="0000CC"/>
              </a:solidFill>
            </a:endParaRPr>
          </a:p>
          <a:p>
            <a:r>
              <a:rPr lang="ru-RU" dirty="0">
                <a:solidFill>
                  <a:srgbClr val="0000CC"/>
                </a:solidFill>
              </a:rPr>
              <a:t>этапы формирования</a:t>
            </a:r>
            <a:r>
              <a:rPr lang="en-US" dirty="0">
                <a:solidFill>
                  <a:srgbClr val="0000CC"/>
                </a:solidFill>
              </a:rPr>
              <a:t> и </a:t>
            </a:r>
            <a:r>
              <a:rPr lang="ru-RU" dirty="0">
                <a:solidFill>
                  <a:srgbClr val="0000CC"/>
                </a:solidFill>
              </a:rPr>
              <a:t>исполнения бюджета</a:t>
            </a: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539552" y="476672"/>
          <a:ext cx="9036496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5839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b="1" dirty="0">
                <a:solidFill>
                  <a:srgbClr val="0000CC"/>
                </a:solidFill>
                <a:effectLst/>
                <a:latin typeface="Cambria" pitchFamily="18" charset="0"/>
              </a:rPr>
              <a:t>Основные задачи и приоритеты бюджетной политики, выполняемые в 2021 году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-180528" y="725552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8076" y="15376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I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parajit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660" y="27809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II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parajit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660" y="4031486"/>
            <a:ext cx="49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III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parajit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427" y="5183614"/>
            <a:ext cx="54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VI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4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1043608" y="20689"/>
            <a:ext cx="6696744" cy="1200329"/>
          </a:xfrm>
          <a:prstGeom prst="rect">
            <a:avLst/>
          </a:prstGeom>
          <a:noFill/>
          <a:ln w="57150">
            <a:noFill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0000CC"/>
                </a:solidFill>
                <a:latin typeface="Cambria" pitchFamily="18" charset="0"/>
              </a:rPr>
              <a:t>Бюджетная политика в 2021году</a:t>
            </a: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17951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5" y="2010884"/>
            <a:ext cx="2343974" cy="880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5" y="3068959"/>
            <a:ext cx="2343974" cy="864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5" y="4110716"/>
            <a:ext cx="2343974" cy="868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5" y="5157192"/>
            <a:ext cx="2343975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Загнутый угол 14"/>
          <p:cNvSpPr/>
          <p:nvPr/>
        </p:nvSpPr>
        <p:spPr>
          <a:xfrm>
            <a:off x="6156176" y="2010885"/>
            <a:ext cx="2699792" cy="4032448"/>
          </a:xfrm>
          <a:prstGeom prst="foldedCorner">
            <a:avLst/>
          </a:prstGeom>
          <a:solidFill>
            <a:srgbClr val="CCFFFF"/>
          </a:solidFill>
          <a:ln>
            <a:solidFill>
              <a:srgbClr val="0000CC"/>
            </a:solidFill>
          </a:ln>
          <a:scene3d>
            <a:camera prst="perspectiveHeroicExtremeLeftFacing"/>
            <a:lightRig rig="balanced" dir="tr"/>
          </a:scene3d>
          <a:sp3d contourW="14605" prstMaterial="plastic">
            <a:bevelT w="50800"/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Стабилизация макроэкономических показателей и увеличение доходной части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466522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84132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205681"/>
              </p:ext>
            </p:extLst>
          </p:nvPr>
        </p:nvGraphicFramePr>
        <p:xfrm>
          <a:off x="0" y="764704"/>
          <a:ext cx="9144000" cy="609328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057703">
                  <a:extLst>
                    <a:ext uri="{9D8B030D-6E8A-4147-A177-3AD203B41FA5}">
                      <a16:colId xmlns:a16="http://schemas.microsoft.com/office/drawing/2014/main" val="4188437994"/>
                    </a:ext>
                  </a:extLst>
                </a:gridCol>
                <a:gridCol w="1102821">
                  <a:extLst>
                    <a:ext uri="{9D8B030D-6E8A-4147-A177-3AD203B41FA5}">
                      <a16:colId xmlns:a16="http://schemas.microsoft.com/office/drawing/2014/main" val="3821738453"/>
                    </a:ext>
                  </a:extLst>
                </a:gridCol>
                <a:gridCol w="745869">
                  <a:extLst>
                    <a:ext uri="{9D8B030D-6E8A-4147-A177-3AD203B41FA5}">
                      <a16:colId xmlns:a16="http://schemas.microsoft.com/office/drawing/2014/main" val="282761757"/>
                    </a:ext>
                  </a:extLst>
                </a:gridCol>
                <a:gridCol w="745869">
                  <a:extLst>
                    <a:ext uri="{9D8B030D-6E8A-4147-A177-3AD203B41FA5}">
                      <a16:colId xmlns:a16="http://schemas.microsoft.com/office/drawing/2014/main" val="2635489554"/>
                    </a:ext>
                  </a:extLst>
                </a:gridCol>
                <a:gridCol w="745869">
                  <a:extLst>
                    <a:ext uri="{9D8B030D-6E8A-4147-A177-3AD203B41FA5}">
                      <a16:colId xmlns:a16="http://schemas.microsoft.com/office/drawing/2014/main" val="3597327144"/>
                    </a:ext>
                  </a:extLst>
                </a:gridCol>
                <a:gridCol w="745869">
                  <a:extLst>
                    <a:ext uri="{9D8B030D-6E8A-4147-A177-3AD203B41FA5}">
                      <a16:colId xmlns:a16="http://schemas.microsoft.com/office/drawing/2014/main" val="650200780"/>
                    </a:ext>
                  </a:extLst>
                </a:gridCol>
              </a:tblGrid>
              <a:tr h="1579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Отчет  2019</a:t>
                      </a:r>
                      <a:endParaRPr lang="ru-RU" sz="10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Отчет 2020</a:t>
                      </a:r>
                      <a:endParaRPr lang="ru-RU" sz="10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2021</a:t>
                      </a:r>
                      <a:endParaRPr lang="ru-RU" sz="10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339844"/>
                  </a:ext>
                </a:extLst>
              </a:tr>
              <a:tr h="311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</a:t>
                      </a:r>
                      <a:endParaRPr lang="ru-RU" sz="10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Ожидаемое исполнение</a:t>
                      </a:r>
                      <a:endParaRPr lang="ru-RU" sz="10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3012916254"/>
                  </a:ext>
                </a:extLst>
              </a:tr>
              <a:tr h="15796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ДЕМОГРАФИЧЕСКИЕ ПОКАЗАТЕЛИ</a:t>
                      </a:r>
                      <a:endParaRPr lang="ru-RU" sz="10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488352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Численность постоянного населения          (на конец года)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189 546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190 409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191 525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191 384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776709545"/>
                  </a:ext>
                </a:extLst>
              </a:tr>
              <a:tr h="15796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ПРОМЫШЛЕННОЕ ПРОИЗВОДСТВО</a:t>
                      </a:r>
                      <a:endParaRPr lang="ru-RU" sz="10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361085"/>
                  </a:ext>
                </a:extLst>
              </a:tr>
              <a:tr h="311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млн. рублей 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90 944,7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109 344,4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90 036,0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120 842,7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449158823"/>
                  </a:ext>
                </a:extLst>
              </a:tr>
              <a:tr h="15796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ТРАНСПОРТ</a:t>
                      </a:r>
                      <a:endParaRPr lang="ru-RU" sz="10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700910"/>
                  </a:ext>
                </a:extLst>
              </a:tr>
              <a:tr h="311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Протяженность автомобильных дорог общего пользования с твердым типом покрытия местного значения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километр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334,0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358,0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384,0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396,0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1833075465"/>
                  </a:ext>
                </a:extLst>
              </a:tr>
              <a:tr h="15796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МАЛОЕ И СРЕДНЕЕ ПРЕДПРИНИМАТЕЛЬСТВО</a:t>
                      </a:r>
                      <a:endParaRPr lang="ru-RU" sz="10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515454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Число малых и средних предприятий, включая микропредприятия (на конец года)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3 450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3 327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3 315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3 300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1043187832"/>
                  </a:ext>
                </a:extLst>
              </a:tr>
              <a:tr h="15796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ИНВЕСТИЦИИ</a:t>
                      </a:r>
                      <a:endParaRPr lang="ru-RU" sz="10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147419"/>
                  </a:ext>
                </a:extLst>
              </a:tr>
              <a:tr h="464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Инвестиции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 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млн. рублей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29 664,26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13 375,45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11 315,32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13 766,58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48973494"/>
                  </a:ext>
                </a:extLst>
              </a:tr>
              <a:tr h="15796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СТРОИТЕЛЬСТВО </a:t>
                      </a:r>
                      <a:endParaRPr lang="ru-RU" sz="10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200146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Объем работ, выполненных по виду экономической деятельности «Строительство» 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млн.рублей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6 358,94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5 859,20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7 100,00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6 600,00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648703419"/>
                  </a:ext>
                </a:extLst>
              </a:tr>
              <a:tr h="311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Объем жилищного строительства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тыс. кв. м общей площади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174,34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232,95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172,98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241,84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3865650271"/>
                  </a:ext>
                </a:extLst>
              </a:tr>
              <a:tr h="15796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ТРУД И ЗАРАБОТНАЯ ПЛАТА</a:t>
                      </a:r>
                      <a:endParaRPr lang="ru-RU" sz="10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229342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созданных рабочих мест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392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380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1638008035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Численность официально зарегистрированных безработных, на конец года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3 461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1 000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880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2029161270"/>
                  </a:ext>
                </a:extLst>
              </a:tr>
              <a:tr h="157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Фонд начисленной заработной платы всех работников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млн. рублей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33 847,7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34 765,0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37 164,3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36 912,6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1847770761"/>
                  </a:ext>
                </a:extLst>
              </a:tr>
              <a:tr h="311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рублей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52 211,9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54 391,0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55 711,9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56 766,3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2686090033"/>
                  </a:ext>
                </a:extLst>
              </a:tr>
              <a:tr h="46426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Среднемесячная заработная плата отдельных категорий работников социальной сферы и науки и отношение средней заработной платы отдельных категорий работников социальной сферы и науки                                                                                                                            к средней заработной плате в целом по Московской области и к среднемесячному доходу от трудовой деятельности по Московской области</a:t>
                      </a:r>
                      <a:endParaRPr lang="ru-RU" sz="10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981933"/>
                  </a:ext>
                </a:extLst>
              </a:tr>
              <a:tr h="311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</a:rPr>
                        <a:t>Справочно</a:t>
                      </a:r>
                      <a:r>
                        <a:rPr lang="ru-RU" sz="1000" u="none" strike="noStrike" dirty="0">
                          <a:effectLst/>
                        </a:rPr>
                        <a:t>: Среднемесячная номинальная начисленная заработная плата работников (по полному кругу организаций) по Московской области</a:t>
                      </a:r>
                      <a:endParaRPr lang="ru-RU" sz="10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рублей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55 555,3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58 066,1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58 717,4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62 305,3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3290076289"/>
                  </a:ext>
                </a:extLst>
              </a:tr>
              <a:tr h="464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</a:rPr>
                        <a:t>Справочно</a:t>
                      </a:r>
                      <a:r>
                        <a:rPr lang="ru-RU" sz="1000" u="none" strike="noStrike" dirty="0">
                          <a:effectLst/>
                        </a:rPr>
                        <a:t>: Среднемесячная начисленная заработная плата наёмных работников в организациях, у индивидуальных предпринимателей и физических лиц (среднемесячный доход от трудовой деятельности)</a:t>
                      </a:r>
                      <a:endParaRPr lang="ru-RU" sz="10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рублей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46 417,0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47 677,0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49 087,7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49 960,2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1309605562"/>
                  </a:ext>
                </a:extLst>
              </a:tr>
              <a:tr h="311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</a:rPr>
                        <a:t>Справочно</a:t>
                      </a:r>
                      <a:r>
                        <a:rPr lang="ru-RU" sz="1000" u="none" strike="noStrike" dirty="0">
                          <a:effectLst/>
                        </a:rPr>
                        <a:t>: Среднемесячная номинальная начисленная заработная плата работников в общеобразовательных организациях в Московской области</a:t>
                      </a:r>
                      <a:endParaRPr lang="ru-RU" sz="10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рублей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51 910,0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52 820,0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54 155,8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54 499,6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1401095256"/>
                  </a:ext>
                </a:extLst>
              </a:tr>
              <a:tr h="311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</a:rPr>
                        <a:t>Справочно</a:t>
                      </a:r>
                      <a:r>
                        <a:rPr lang="ru-RU" sz="1000" u="none" strike="noStrike" dirty="0">
                          <a:effectLst/>
                        </a:rPr>
                        <a:t>: Среднемесячная номинальная начисленная заработная плата учителей в Московской области</a:t>
                      </a:r>
                      <a:endParaRPr lang="ru-RU" sz="10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рублей</a:t>
                      </a:r>
                      <a:endParaRPr lang="ru-RU" sz="10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58 091,4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58 675,4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61 934,9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61 237,7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4035336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415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60180"/>
              </p:ext>
            </p:extLst>
          </p:nvPr>
        </p:nvGraphicFramePr>
        <p:xfrm>
          <a:off x="7083" y="0"/>
          <a:ext cx="9136917" cy="528231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053786">
                  <a:extLst>
                    <a:ext uri="{9D8B030D-6E8A-4147-A177-3AD203B41FA5}">
                      <a16:colId xmlns:a16="http://schemas.microsoft.com/office/drawing/2014/main" val="3979635319"/>
                    </a:ext>
                  </a:extLst>
                </a:gridCol>
                <a:gridCol w="1101967">
                  <a:extLst>
                    <a:ext uri="{9D8B030D-6E8A-4147-A177-3AD203B41FA5}">
                      <a16:colId xmlns:a16="http://schemas.microsoft.com/office/drawing/2014/main" val="1360417526"/>
                    </a:ext>
                  </a:extLst>
                </a:gridCol>
                <a:gridCol w="745291">
                  <a:extLst>
                    <a:ext uri="{9D8B030D-6E8A-4147-A177-3AD203B41FA5}">
                      <a16:colId xmlns:a16="http://schemas.microsoft.com/office/drawing/2014/main" val="3437053232"/>
                    </a:ext>
                  </a:extLst>
                </a:gridCol>
                <a:gridCol w="745291">
                  <a:extLst>
                    <a:ext uri="{9D8B030D-6E8A-4147-A177-3AD203B41FA5}">
                      <a16:colId xmlns:a16="http://schemas.microsoft.com/office/drawing/2014/main" val="2174448904"/>
                    </a:ext>
                  </a:extLst>
                </a:gridCol>
                <a:gridCol w="745291">
                  <a:extLst>
                    <a:ext uri="{9D8B030D-6E8A-4147-A177-3AD203B41FA5}">
                      <a16:colId xmlns:a16="http://schemas.microsoft.com/office/drawing/2014/main" val="4012543388"/>
                    </a:ext>
                  </a:extLst>
                </a:gridCol>
                <a:gridCol w="745291">
                  <a:extLst>
                    <a:ext uri="{9D8B030D-6E8A-4147-A177-3AD203B41FA5}">
                      <a16:colId xmlns:a16="http://schemas.microsoft.com/office/drawing/2014/main" val="3672885275"/>
                    </a:ext>
                  </a:extLst>
                </a:gridCol>
              </a:tblGrid>
              <a:tr h="100712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     Образование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394602"/>
                  </a:ext>
                </a:extLst>
              </a:tr>
              <a:tr h="10071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Среднемесячная номинальная начисленная заработная плата: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099" marR="4796" marT="4796" marB="0" anchor="ctr"/>
                </a:tc>
                <a:tc gridSpan="5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 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91442"/>
                  </a:ext>
                </a:extLst>
              </a:tr>
              <a:tr h="10071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педагогических работников общеобразовательных организаций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0199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рублей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59 479,5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59 065,6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57 052,3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54 956,2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1678806953"/>
                  </a:ext>
                </a:extLst>
              </a:tr>
              <a:tr h="10071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педагогических работников дошкольных образовательных организаций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0199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рублей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55 013,3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54 813,3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55 013,3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54 813,3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1154649144"/>
                  </a:ext>
                </a:extLst>
              </a:tr>
              <a:tr h="10071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педагогических работников организаций дополнительного образования детей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0199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рублей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60 844,1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60 740,9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61 934,9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61 237,7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3145241210"/>
                  </a:ext>
                </a:extLst>
              </a:tr>
              <a:tr h="30213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Отношение средней заработной платы педагогических работников общеобразовательных организаций к среднемесячной начисленной заработной плате наёмных работников в организациях, у индивидуальных предпринимателей и физических лиц (среднемесячному доходу от трудовой деятельности)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процент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128,1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123,9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116,2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110,0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2691958402"/>
                  </a:ext>
                </a:extLst>
              </a:tr>
              <a:tr h="20142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Отношение среднемесячной заработной платы педагогических работников дошкольных образовательных организаций к среднемесячной заработной плате в общеобразовательных организациях в Московской области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процент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106,0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103,8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101,6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100,6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997069870"/>
                  </a:ext>
                </a:extLst>
              </a:tr>
              <a:tr h="20142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Отношение среднемесячной заработной платы педагогических работников организаций дополнительного образования детей к среднемесячной заработной плате учителей в Московской области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процент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104,7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103,5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100,0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100,0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1988351185"/>
                  </a:ext>
                </a:extLst>
              </a:tr>
              <a:tr h="100712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     Культура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438355"/>
                  </a:ext>
                </a:extLst>
              </a:tr>
              <a:tr h="10071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Среднемесячная номинальная начисленная заработная плата работников муниципальных учреждений культуры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рублей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51 819,5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50 653,9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52 000,0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52 458,2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3445911811"/>
                  </a:ext>
                </a:extLst>
              </a:tr>
              <a:tr h="30213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Отношение средней заработной платы работников учреждений культуры к среднемесячной начисленной заработной плате наёмных работников в организациях, у индивидуальных предпринимателей и физических лиц (среднемесячному доходу от трудовой деятельности)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процент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111,6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106,2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105,9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105,0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2083344966"/>
                  </a:ext>
                </a:extLst>
              </a:tr>
              <a:tr h="100712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 ТОРГОВЛЯ 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538914"/>
                  </a:ext>
                </a:extLst>
              </a:tr>
              <a:tr h="10071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Площадь торговых объектов предприятий розничной торговли (на конец года)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тыс. кв. м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281,3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286,8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289,4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294,8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2376404573"/>
                  </a:ext>
                </a:extLst>
              </a:tr>
              <a:tr h="10071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Оборот розничной торговли: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млн. рублей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42 236,0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33 553,7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46 101,0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37 640,0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2400194414"/>
                  </a:ext>
                </a:extLst>
              </a:tr>
              <a:tr h="100712"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ОБРАЗОВАНИЕ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810312"/>
                  </a:ext>
                </a:extLst>
              </a:tr>
              <a:tr h="10071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Дошкольное образование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 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 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 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 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 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3044360493"/>
                  </a:ext>
                </a:extLst>
              </a:tr>
              <a:tr h="20142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Количество дошкольных образовательных муниципальных организаций, реализующих образовательные программы дошкольного образования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0199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единица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43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43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43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43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3643516500"/>
                  </a:ext>
                </a:extLst>
              </a:tr>
              <a:tr h="10071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Число мест в дошкольных муниципальных образовательных организациях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0199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единица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10 755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8 300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8 280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8 280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1666745995"/>
                  </a:ext>
                </a:extLst>
              </a:tr>
              <a:tr h="10071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Общее образование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099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 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 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 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 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 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14730912"/>
                  </a:ext>
                </a:extLst>
              </a:tr>
              <a:tr h="10071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Количество общеобразовательных муниципальных организаций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0199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единица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27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26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26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25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3264224388"/>
                  </a:ext>
                </a:extLst>
              </a:tr>
              <a:tr h="10071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Общая численность обучающихся в государственных (муниципальных) общеобразовательных организациях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5298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тыс. человек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23,6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24,5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>
                          <a:effectLst/>
                        </a:rPr>
                        <a:t>24,5</a:t>
                      </a:r>
                      <a:endParaRPr kumimoji="0" lang="ru-RU" sz="10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u="none" strike="noStrike" kern="1200" dirty="0">
                          <a:effectLst/>
                        </a:rPr>
                        <a:t>25,0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val="1411762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797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67"/>
            <a:ext cx="9144000" cy="830997"/>
          </a:xfr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>
                <a:ln w="12700">
                  <a:noFill/>
                  <a:prstDash val="solid"/>
                </a:ln>
                <a:solidFill>
                  <a:srgbClr val="0000CC"/>
                </a:solidFill>
                <a:effectLst/>
              </a:rPr>
              <a:t>Информация о выполнении основных характеристик бюджета городского округа Щёлково Московской области за 2021 год (млн. рублей)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1" y="908720"/>
          <a:ext cx="9143999" cy="594928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71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показателя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Уточненный</a:t>
                      </a:r>
                      <a:r>
                        <a:rPr lang="ru-RU" sz="160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60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Фактическое исполнение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 исполнения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Общий объем доходов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10 403,0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10 797,3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Налоговые и неналоговые доходы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5 230,2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6 010,7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Безвозмездные поступления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5 172,8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4 786,6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Общий объем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10 918,6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10 014,8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91,7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2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Дефицит бюджета(-), профицит бюджета (+)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-515,6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782,5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Муниципальный долг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71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</a:rPr>
              <a:t>Оглавления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04407"/>
              </p:ext>
            </p:extLst>
          </p:nvPr>
        </p:nvGraphicFramePr>
        <p:xfrm>
          <a:off x="0" y="683483"/>
          <a:ext cx="9144000" cy="617451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460432">
                  <a:extLst>
                    <a:ext uri="{9D8B030D-6E8A-4147-A177-3AD203B41FA5}">
                      <a16:colId xmlns:a16="http://schemas.microsoft.com/office/drawing/2014/main" val="2749621515"/>
                    </a:ext>
                  </a:extLst>
                </a:gridCol>
                <a:gridCol w="683568">
                  <a:extLst>
                    <a:ext uri="{9D8B030D-6E8A-4147-A177-3AD203B41FA5}">
                      <a16:colId xmlns:a16="http://schemas.microsoft.com/office/drawing/2014/main" val="535031168"/>
                    </a:ext>
                  </a:extLst>
                </a:gridCol>
              </a:tblGrid>
              <a:tr h="319059">
                <a:tc>
                  <a:txBody>
                    <a:bodyPr/>
                    <a:lstStyle/>
                    <a:p>
                      <a:r>
                        <a:rPr kumimoji="0" lang="ru-RU" sz="16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Административно-территориальное</a:t>
                      </a:r>
                      <a:r>
                        <a:rPr lang="ru-RU" sz="16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расположение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324602"/>
                  </a:ext>
                </a:extLst>
              </a:tr>
              <a:tr h="319059">
                <a:tc>
                  <a:txBody>
                    <a:bodyPr/>
                    <a:lstStyle/>
                    <a:p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Глоссарий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39171"/>
                  </a:ext>
                </a:extLst>
              </a:tr>
              <a:tr h="319059">
                <a:tc>
                  <a:txBody>
                    <a:bodyPr/>
                    <a:lstStyle/>
                    <a:p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Основные понятия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218761"/>
                  </a:ext>
                </a:extLst>
              </a:tr>
              <a:tr h="319059">
                <a:tc>
                  <a:txBody>
                    <a:bodyPr/>
                    <a:lstStyle/>
                    <a:p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Бюджетный процесс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657006"/>
                  </a:ext>
                </a:extLst>
              </a:tr>
              <a:tr h="319059">
                <a:tc>
                  <a:txBody>
                    <a:bodyPr/>
                    <a:lstStyle/>
                    <a:p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Основные задачи и приоритеты бюджетной</a:t>
                      </a:r>
                      <a:r>
                        <a:rPr lang="ru-RU" sz="1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политики в 2021 году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353185"/>
                  </a:ext>
                </a:extLst>
              </a:tr>
              <a:tr h="319059">
                <a:tc>
                  <a:txBody>
                    <a:bodyPr/>
                    <a:lstStyle/>
                    <a:p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Бюджетная политика в</a:t>
                      </a:r>
                      <a:r>
                        <a:rPr lang="ru-RU" sz="1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2021 году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423072"/>
                  </a:ext>
                </a:extLst>
              </a:tr>
              <a:tr h="551102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Информация о выполнении </a:t>
                      </a:r>
                      <a:r>
                        <a:rPr lang="ru-RU" sz="1600" dirty="0">
                          <a:ln w="127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показателей социально-экономического развития бюджета городского округа Щёлково Московской области за 2021 год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83503"/>
                  </a:ext>
                </a:extLst>
              </a:tr>
              <a:tr h="551102">
                <a:tc>
                  <a:txBody>
                    <a:bodyPr/>
                    <a:lstStyle/>
                    <a:p>
                      <a:r>
                        <a:rPr lang="ru-RU" sz="1600" dirty="0">
                          <a:ln w="127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Информация о выполнении основных характеристик бюджета городского округа Щёлково Московской области за 2021 год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15197"/>
                  </a:ext>
                </a:extLst>
              </a:tr>
              <a:tr h="319059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Информация об объёме и структуре налоговых доходов 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8611"/>
                  </a:ext>
                </a:extLst>
              </a:tr>
              <a:tr h="319059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Информация об объёме и структуре неналоговых доходов 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22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724559"/>
                  </a:ext>
                </a:extLst>
              </a:tr>
              <a:tr h="551102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межбюджетных трансфертах, поступивших в бюджет городского округа Щёлково Московской области в 2021 году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23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186553"/>
                  </a:ext>
                </a:extLst>
              </a:tr>
              <a:tr h="551102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Удельный объем налоговых и неналоговых доходов на душу населения в сравнении с другими муниципальными образованиями </a:t>
                      </a:r>
                      <a:endParaRPr kumimoji="0" lang="ru-RU" sz="16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24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910405"/>
                  </a:ext>
                </a:extLst>
              </a:tr>
              <a:tr h="551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Динамика поступлений и структура налоговых и неналоговых  доходов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городского округа Щёлково Московской области в 2020-2024 годах </a:t>
                      </a:r>
                      <a:endParaRPr kumimoji="0" lang="ru-RU" sz="160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6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25</a:t>
                      </a:r>
                      <a:endParaRPr kumimoji="0" lang="ru-RU" sz="16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300764"/>
                  </a:ext>
                </a:extLst>
              </a:tr>
              <a:tr h="59667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b="0" kern="1200" dirty="0">
                          <a:solidFill>
                            <a:schemeClr val="bg1"/>
                          </a:solidFill>
                          <a:effectLst/>
                        </a:rPr>
                        <a:t>Местные налоги </a:t>
                      </a:r>
                      <a:endParaRPr kumimoji="0" lang="ru-RU" sz="17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kern="120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kumimoji="0" lang="ru-RU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933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871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855801"/>
              </p:ext>
            </p:extLst>
          </p:nvPr>
        </p:nvGraphicFramePr>
        <p:xfrm>
          <a:off x="0" y="908718"/>
          <a:ext cx="9144000" cy="594928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558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2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116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600" b="0" u="none" strike="noStrike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год, исполнено</a:t>
                      </a:r>
                    </a:p>
                  </a:txBody>
                  <a:tcPr marL="8077" marR="8077" marT="1076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600" b="0" u="none" strike="noStrike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год, утверждено </a:t>
                      </a:r>
                    </a:p>
                  </a:txBody>
                  <a:tcPr marL="8077" marR="8077" marT="1076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600" b="0" u="none" strike="noStrike" kern="120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</a:t>
                      </a:r>
                      <a:r>
                        <a:rPr kumimoji="0" lang="ru-RU" sz="1600" b="0" u="none" strike="noStrike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год, исполнено</a:t>
                      </a:r>
                    </a:p>
                  </a:txBody>
                  <a:tcPr marL="8077" marR="8077" marT="1076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78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ctr"/>
                      <a:r>
                        <a:rPr lang="ru-RU" sz="16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Получение кредитов от кредитных организаций в валюте Российской Федерации</a:t>
                      </a:r>
                      <a:endParaRPr lang="ru-RU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7" marR="8077" marT="1076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400" u="none" strike="noStrike" kern="1200" dirty="0">
                          <a:ln>
                            <a:noFill/>
                          </a:ln>
                          <a:effectLst/>
                          <a:latin typeface="+mn-lt"/>
                        </a:rPr>
                        <a:t>0,0</a:t>
                      </a:r>
                      <a:endParaRPr kumimoji="0" lang="ru-RU" sz="1400" u="none" strike="noStrike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7" marR="8077" marT="1076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400" u="none" strike="noStrike" kern="1200" dirty="0">
                          <a:ln>
                            <a:noFill/>
                          </a:ln>
                          <a:effectLst/>
                          <a:latin typeface="+mn-lt"/>
                        </a:rPr>
                        <a:t>0,0</a:t>
                      </a:r>
                      <a:endParaRPr kumimoji="0" lang="ru-RU" sz="1400" u="none" strike="noStrike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7" marR="8077" marT="1076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400" u="none" strike="noStrike" kern="1200" dirty="0">
                          <a:ln>
                            <a:noFill/>
                          </a:ln>
                          <a:effectLst/>
                          <a:latin typeface="+mn-lt"/>
                        </a:rPr>
                        <a:t>0,0</a:t>
                      </a:r>
                      <a:endParaRPr kumimoji="0" lang="ru-RU" sz="1400" u="none" strike="noStrike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7" marR="8077" marT="1076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27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Погашение кредитов, предоставленных кредитными организациями в валюте Российской Федерации</a:t>
                      </a:r>
                      <a:endParaRPr kumimoji="0" lang="ru-RU" sz="1600" u="none" strike="noStrike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7" marR="8077" marT="1076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400" u="none" strike="noStrike" kern="1200" dirty="0">
                          <a:ln>
                            <a:noFill/>
                          </a:ln>
                          <a:effectLst/>
                          <a:latin typeface="+mn-lt"/>
                        </a:rPr>
                        <a:t>0,0</a:t>
                      </a:r>
                      <a:endParaRPr kumimoji="0" lang="ru-RU" sz="1400" u="none" strike="noStrike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7" marR="8077" marT="1076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400" u="none" strike="noStrike" kern="1200" dirty="0">
                          <a:ln>
                            <a:noFill/>
                          </a:ln>
                          <a:effectLst/>
                          <a:latin typeface="+mn-lt"/>
                        </a:rPr>
                        <a:t>0,0</a:t>
                      </a:r>
                      <a:endParaRPr kumimoji="0" lang="ru-RU" sz="1400" u="none" strike="noStrike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7" marR="8077" marT="1076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400" u="none" strike="noStrike" kern="1200" dirty="0">
                          <a:ln>
                            <a:noFill/>
                          </a:ln>
                          <a:effectLst/>
                          <a:latin typeface="+mn-lt"/>
                        </a:rPr>
                        <a:t>0,0</a:t>
                      </a:r>
                      <a:endParaRPr kumimoji="0" lang="ru-RU" sz="1400" u="none" strike="noStrike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7" marR="8077" marT="1076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527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Средства от продажи акций и иных форм участия в капитале, находящихся в собственности муниципальных районов</a:t>
                      </a:r>
                      <a:endParaRPr kumimoji="0" lang="ru-RU" sz="1600" u="none" strike="noStrike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7" marR="8077" marT="1076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400" u="none" strike="noStrike" kern="1200" dirty="0">
                          <a:ln>
                            <a:noFill/>
                          </a:ln>
                          <a:effectLst/>
                          <a:latin typeface="+mn-lt"/>
                        </a:rPr>
                        <a:t>0,0</a:t>
                      </a:r>
                      <a:endParaRPr kumimoji="0" lang="ru-RU" sz="1400" u="none" strike="noStrike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7" marR="8077" marT="1076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400" u="none" strike="noStrike" kern="1200" dirty="0">
                          <a:ln>
                            <a:noFill/>
                          </a:ln>
                          <a:effectLst/>
                          <a:latin typeface="+mn-lt"/>
                        </a:rPr>
                        <a:t>0,0</a:t>
                      </a:r>
                      <a:endParaRPr kumimoji="0" lang="ru-RU" sz="1400" u="none" strike="noStrike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7" marR="8077" marT="1076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400" u="none" strike="noStrike" kern="1200" dirty="0">
                          <a:ln>
                            <a:noFill/>
                          </a:ln>
                          <a:effectLst/>
                          <a:latin typeface="+mn-lt"/>
                        </a:rPr>
                        <a:t>0,0</a:t>
                      </a:r>
                      <a:endParaRPr kumimoji="0" lang="ru-RU" sz="1400" u="none" strike="noStrike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7" marR="8077" marT="1076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78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l" fontAlgn="ctr"/>
                      <a:r>
                        <a:rPr lang="ru-RU" sz="160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Изменение остатков средств на счетах по учету средств бюджетов (увеличение +;</a:t>
                      </a:r>
                      <a:r>
                        <a:rPr lang="ru-RU" sz="1600" u="none" strike="noStrike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уменьшение -)</a:t>
                      </a:r>
                      <a:endParaRPr lang="ru-RU" sz="16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77" marR="8077" marT="1076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400" u="none" strike="noStrike" kern="1200" dirty="0">
                          <a:ln>
                            <a:noFill/>
                          </a:ln>
                          <a:effectLst/>
                          <a:latin typeface="+mn-lt"/>
                        </a:rPr>
                        <a:t>+402,6</a:t>
                      </a:r>
                      <a:endParaRPr kumimoji="0" lang="ru-RU" sz="1400" u="none" strike="noStrike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7" marR="8077" marT="1076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400" u="none" strike="noStrike" kern="1200" dirty="0">
                          <a:ln>
                            <a:noFill/>
                          </a:ln>
                          <a:effectLst/>
                          <a:latin typeface="+mn-lt"/>
                        </a:rPr>
                        <a:t>-733,7</a:t>
                      </a:r>
                      <a:endParaRPr kumimoji="0" lang="ru-RU" sz="1400" u="none" strike="noStrike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7" marR="8077" marT="10769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400" u="none" strike="noStrike" kern="1200" dirty="0">
                          <a:ln>
                            <a:noFill/>
                          </a:ln>
                          <a:effectLst/>
                          <a:latin typeface="+mn-lt"/>
                        </a:rPr>
                        <a:t>+782,5</a:t>
                      </a:r>
                      <a:endParaRPr kumimoji="0" lang="ru-RU" sz="1400" u="none" strike="noStrike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7" marR="8077" marT="1076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21297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Информация об источниках финансирования дефицита бюджета городского округа Щёлково Московской </a:t>
            </a: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области 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млн.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2434086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97" y="217662"/>
            <a:ext cx="914400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000CC"/>
                </a:solidFill>
                <a:effectLst/>
              </a:rPr>
              <a:t>Объём и структура налоговых доходов </a:t>
            </a:r>
            <a:br>
              <a:rPr lang="ru-RU" sz="2800" dirty="0">
                <a:solidFill>
                  <a:srgbClr val="0000CC"/>
                </a:solidFill>
                <a:effectLst/>
              </a:rPr>
            </a:br>
            <a:r>
              <a:rPr lang="ru-RU" sz="2800" dirty="0">
                <a:solidFill>
                  <a:srgbClr val="0000CC"/>
                </a:solidFill>
                <a:effectLst/>
              </a:rPr>
              <a:t>городского округа Щёлково </a:t>
            </a:r>
            <a:br>
              <a:rPr lang="ru-RU" sz="2800" dirty="0">
                <a:solidFill>
                  <a:srgbClr val="0000CC"/>
                </a:solidFill>
                <a:effectLst/>
              </a:rPr>
            </a:br>
            <a:r>
              <a:rPr lang="ru-RU" sz="2800" dirty="0">
                <a:solidFill>
                  <a:srgbClr val="0000CC"/>
                </a:solidFill>
                <a:effectLst/>
              </a:rPr>
              <a:t>Московской области за 2021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14018"/>
            <a:ext cx="3182240" cy="4543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налог на доходы физических лиц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акцизы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налог на прибыль организаций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налог на имущество организаций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налог на имущество физических лиц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земельный налог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упрощенная система налогообложения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единый налог на вмененный доход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единый сельскохозяйственный налог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налог, взимаемый в связи с применением патентной системы налогообложения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государственная пошлина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8344" y="764704"/>
            <a:ext cx="1368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(млн. руб.)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491881" y="1222622"/>
          <a:ext cx="5652120" cy="563537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66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70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№ п/п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показателей</a:t>
                      </a:r>
                      <a:endParaRPr lang="ru-RU" sz="13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Утверждено в бюджете  на 2021 год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Исполнено за 2021</a:t>
                      </a:r>
                      <a:r>
                        <a:rPr lang="ru-RU" sz="1200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 плана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 на доходы физических лиц           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3 304,0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3 653,6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110,6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уплаты акцизов на нефтепродукты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59,9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61,1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101,9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endParaRPr lang="ru-RU" sz="1200" b="0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Налог, взимаемый</a:t>
                      </a:r>
                      <a:r>
                        <a:rPr lang="ru-RU" sz="1200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 связи с применением у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прощённой системы налогообложения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544,5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640,5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117,6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</a:t>
                      </a:r>
                      <a:endParaRPr lang="ru-RU" sz="1200" b="0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Единый налог на вменённый доход для отдельных видов деятельности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16,6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14,5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87,0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</a:t>
                      </a:r>
                      <a:endParaRPr lang="ru-RU" sz="1200" b="0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Единый сельскохозяйственный налог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-0,3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</a:t>
                      </a:r>
                      <a:endParaRPr lang="ru-RU" sz="1200" b="0" i="0" u="none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Налог, взимаемый в связи с применением патентной системы налогообложения 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74,3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93,9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126,4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7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Земельный налог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661,6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728,2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110,1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8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Налог на имущество физических лиц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145,9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148,1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101,5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Государственная пошлина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41,9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44,4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106,1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3842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Итого налоговые доходы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4 848,7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5 384,0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111,0</a:t>
                      </a:r>
                    </a:p>
                  </a:txBody>
                  <a:tcPr marL="2938" marR="2938" marT="3917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Схема 7"/>
          <p:cNvGraphicFramePr/>
          <p:nvPr>
            <p:extLst/>
          </p:nvPr>
        </p:nvGraphicFramePr>
        <p:xfrm>
          <a:off x="395536" y="1484784"/>
          <a:ext cx="2886419" cy="82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07204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>
                <a:solidFill>
                  <a:srgbClr val="0000CC"/>
                </a:solidFill>
                <a:effectLst/>
              </a:rPr>
              <a:t>Объём и структура неналоговых доходов</a:t>
            </a:r>
            <a:br>
              <a:rPr lang="ru-RU" sz="2500" dirty="0">
                <a:solidFill>
                  <a:srgbClr val="0000CC"/>
                </a:solidFill>
                <a:effectLst/>
              </a:rPr>
            </a:br>
            <a:r>
              <a:rPr lang="ru-RU" sz="2500" dirty="0">
                <a:solidFill>
                  <a:srgbClr val="0000CC"/>
                </a:solidFill>
                <a:effectLst/>
              </a:rPr>
              <a:t>городского округа Щёлково Московской </a:t>
            </a:r>
            <a:br>
              <a:rPr lang="ru-RU" sz="2500" dirty="0">
                <a:solidFill>
                  <a:srgbClr val="0000CC"/>
                </a:solidFill>
                <a:effectLst/>
              </a:rPr>
            </a:br>
            <a:r>
              <a:rPr lang="ru-RU" sz="2500" dirty="0">
                <a:solidFill>
                  <a:srgbClr val="0000CC"/>
                </a:solidFill>
                <a:effectLst/>
              </a:rPr>
              <a:t>области за 2021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36912"/>
            <a:ext cx="2884206" cy="37444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доходы от использования  государственного и муниципального имущества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плата за негативное воздействие на окружающую среду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доходы от оказания платных услуг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доходы от продажи материальных и нематериальных активов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штрафы за нарушения законодательства о налогах и сборах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иные неналоговые доходы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3419873" y="1556793"/>
          <a:ext cx="5616624" cy="51845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24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18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показателей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Утверждено  на 2021 год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Исполнено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 2021 год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2938" marR="2938" marT="391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 плана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использования муниципального имущества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323,8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461,1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142,4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Плата за негативное воздействие на окружающую среду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1,7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2,5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151,1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8,3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32,7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394,3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37,3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80,0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214,8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Штрафы, санкции, возмещение ущерба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4,5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24,5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544,0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Прочие неналоговые доходы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6,0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25,9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431,9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267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Итого неналоговые доходы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381,6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626,7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164,2</a:t>
                      </a:r>
                    </a:p>
                  </a:txBody>
                  <a:tcPr marL="3320" marR="3320" marT="4427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20272" y="1196752"/>
            <a:ext cx="179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(тыс.руб.)</a:t>
            </a: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395536" y="1628800"/>
          <a:ext cx="3076471" cy="82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45383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04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</a:rPr>
              <a:t>Информация о межбюджетных трансфертах, поступивших в бюджет городского округа Щёлково Московской области в 2021 году (млн. руб.)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0" y="1124744"/>
          <a:ext cx="9143999" cy="573325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16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8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показателей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Утверждено 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на 2021 год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Исполнено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 2021</a:t>
                      </a:r>
                      <a:r>
                        <a:rPr lang="ru-RU" sz="1200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год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 плана 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8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Дотации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86,5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294,6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340,4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Субвенции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3 077,2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3 032,3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98,5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Субсидии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2 008,0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1 471,2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73,3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Иные межбюджетные трансферты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0,8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78,7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бюджета от возврата организациями остатков</a:t>
                      </a:r>
                      <a:r>
                        <a:rPr lang="ru-RU" sz="1400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субсидий прошлых лет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14,9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8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Возврат остатков субсидий, субвенций и иных межбюджетных трансфертов прошлых лет из бюджета</a:t>
                      </a:r>
                      <a:endParaRPr lang="ru-RU" sz="14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-27,3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3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2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ИТОГО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5 172,8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4 786,6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92,5</a:t>
                      </a:r>
                    </a:p>
                  </a:txBody>
                  <a:tcPr marL="4322" marR="4322" marT="5763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695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752" y="134889"/>
            <a:ext cx="9144000" cy="1143000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Удельный объём налоговых и неналоговых доходов на душу населения в сравнении с другими муниципальными образованиями</a:t>
            </a:r>
            <a:b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79511" y="1412776"/>
          <a:ext cx="8856985" cy="525658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8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7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33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Муниципальное образование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>
                          <a:solidFill>
                            <a:schemeClr val="bg1"/>
                          </a:solidFill>
                        </a:rPr>
                        <a:t>Доход на 1 человека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bg1"/>
                          </a:solidFill>
                        </a:rPr>
                        <a:t>за 2020 год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bg1"/>
                          </a:solidFill>
                        </a:rPr>
                        <a:t> (тыс. руб./чел)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Численность населения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на 01.01.2021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(тыс. чел.)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Доходы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за 2021год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 (млн. руб.)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Доход на 1 человека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за</a:t>
                      </a:r>
                      <a:r>
                        <a:rPr lang="ru-RU" sz="1600" baseline="0" dirty="0">
                          <a:solidFill>
                            <a:schemeClr val="bg1"/>
                          </a:solidFill>
                        </a:rPr>
                        <a:t> 2021 год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bg1"/>
                          </a:solidFill>
                        </a:rPr>
                        <a:t>(тыс. руб./чел)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17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Городской округ Щёлково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28,5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190,4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6 010,7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31,6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3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Городской округ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Сергеево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-Посадский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23,0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209,9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5 429,4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25,9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17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Городской округ Королёв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16,7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225,3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4 107,0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18,2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8304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Городской округ Пушкино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20,7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179,3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4 040,7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22,5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3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Городской округ Воскресенск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21,9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152,9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3 366,8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22,0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AE59A8-EBFA-436E-8B76-63FF277E5ACE}"/>
              </a:ext>
            </a:extLst>
          </p:cNvPr>
          <p:cNvSpPr txBox="1"/>
          <p:nvPr/>
        </p:nvSpPr>
        <p:spPr>
          <a:xfrm>
            <a:off x="233263" y="1024081"/>
            <a:ext cx="885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(источник информации: Открытый бюджет Московской области https://budget.mosreg.ru/dokumenty/byudzhetnaya-politika/pokazateli-ispolneniya-byudzhetov-municipalnyx-obrazovanij-moskovskoj-oblasti/)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122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0" y="980725"/>
          <a:ext cx="9143999" cy="58772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96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4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3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6266">
                <a:tc rowSpan="2"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за</a:t>
                      </a:r>
                      <a:r>
                        <a:rPr lang="ru-RU" sz="11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2020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Отчёт за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2021 год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План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на 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Плановый период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2024 год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9486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Налог на доходы физических лиц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3 207,3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3 304,0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3 653,6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365,2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2 606,7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2 100,4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486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Доходы от уплаты акцизов на нефтепродукты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61,1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60,0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63,4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729"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Налог, взимаемый в связи с применением упрощенной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</a:rPr>
                        <a:t> системы налогообложения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544,5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640,5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741,4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898,2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1 106,4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729"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93,9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114,6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124,9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730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Единый налог на вмененный доход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14,5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677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Единый сельскохозяйственный налог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-0,3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0943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Налог на имущество физических лиц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139,7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148,1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168,8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177,4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186,5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213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Земельный налог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842,0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661,6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728,2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782,4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805,8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830,0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511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Государственная пошлина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44,8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47,6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49,5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51,5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4000" cy="952921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>Динамика поступлений и структура налоговых и неналоговых  доходов</a:t>
            </a:r>
          </a:p>
          <a:p>
            <a:pPr algn="ctr"/>
            <a:r>
              <a:rPr lang="ru-RU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>городского округа Щёлково Московской области</a:t>
            </a:r>
          </a:p>
          <a:p>
            <a:pPr algn="ctr"/>
            <a:r>
              <a:rPr lang="ru-RU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> в 2020 - 2024 годах  (млн. руб.)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876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340768"/>
          <a:ext cx="9036496" cy="5112569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5574">
                <a:tc rowSpan="2"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за</a:t>
                      </a:r>
                      <a:r>
                        <a:rPr lang="ru-RU" sz="11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2020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Отчёт за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2021 год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План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на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Плановый период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2024 год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066"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Доходы от сдачи в аренду имущества и прочие поступления от использования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имущества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65,6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066"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Доходы от сдачи в аренду и от продажи земельных участков и плата за увеличение площади при перераспределении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376,9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389,8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395,6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477">
                <a:tc>
                  <a:txBody>
                    <a:bodyPr/>
                    <a:lstStyle/>
                    <a:p>
                      <a:pPr lvl="0"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Плата за негативное воздействие на окружающую среду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2,5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228763"/>
                  </a:ext>
                </a:extLst>
              </a:tr>
              <a:tr h="486477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Доходы от реализации имущества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617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Доходы от оказания  платных услуг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</a:rPr>
                        <a:t> и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компенсации затрат государства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32,7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477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Штрафы , санкции , возмещение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</a:rPr>
                        <a:t> ущерба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477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Прочие неналоговые доходы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16969" y="260648"/>
            <a:ext cx="9144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0000CC"/>
                </a:solidFill>
                <a:cs typeface="Times New Roman" panose="02020603050405020304" pitchFamily="18" charset="0"/>
              </a:rPr>
              <a:t>Динамика поступлений и структура налоговых и неналоговых  доходов</a:t>
            </a:r>
          </a:p>
          <a:p>
            <a:pPr algn="ctr"/>
            <a:r>
              <a:rPr lang="ru-RU" sz="1700" b="1" dirty="0">
                <a:solidFill>
                  <a:srgbClr val="0000CC"/>
                </a:solidFill>
                <a:cs typeface="Times New Roman" panose="02020603050405020304" pitchFamily="18" charset="0"/>
              </a:rPr>
              <a:t>городского округа Щёлково Московской области </a:t>
            </a:r>
          </a:p>
          <a:p>
            <a:pPr algn="ctr"/>
            <a:r>
              <a:rPr lang="ru-RU" sz="1700" b="1" dirty="0">
                <a:solidFill>
                  <a:srgbClr val="0000CC"/>
                </a:solidFill>
                <a:cs typeface="Times New Roman" panose="02020603050405020304" pitchFamily="18" charset="0"/>
              </a:rPr>
              <a:t>в 2020-2024 годах  (млн. руб.)</a:t>
            </a:r>
            <a:endParaRPr lang="ru-RU" sz="17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082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683568" y="3140968"/>
            <a:ext cx="409498" cy="848182"/>
          </a:xfrm>
          <a:prstGeom prst="downArrow">
            <a:avLst>
              <a:gd name="adj1" fmla="val 50000"/>
              <a:gd name="adj2" fmla="val 43726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357718" cy="5500726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28670"/>
            <a:ext cx="4429156" cy="564360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pPr marL="0" indent="0">
              <a:buNone/>
            </a:pPr>
            <a:endParaRPr lang="ru-RU" sz="1400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Rounded Rectangle 4"/>
          <p:cNvSpPr/>
          <p:nvPr/>
        </p:nvSpPr>
        <p:spPr>
          <a:xfrm>
            <a:off x="35496" y="2636912"/>
            <a:ext cx="4144544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Налог на имущество физических лиц</a:t>
            </a:r>
          </a:p>
        </p:txBody>
      </p:sp>
      <p:sp>
        <p:nvSpPr>
          <p:cNvPr id="8" name="Down Arrow 7"/>
          <p:cNvSpPr/>
          <p:nvPr/>
        </p:nvSpPr>
        <p:spPr>
          <a:xfrm>
            <a:off x="8028385" y="3140968"/>
            <a:ext cx="432048" cy="864096"/>
          </a:xfrm>
          <a:prstGeom prst="downArrow">
            <a:avLst>
              <a:gd name="adj1" fmla="val 50000"/>
              <a:gd name="adj2" fmla="val 43726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ed Rectangle 8"/>
          <p:cNvSpPr/>
          <p:nvPr/>
        </p:nvSpPr>
        <p:spPr>
          <a:xfrm>
            <a:off x="179512" y="4005064"/>
            <a:ext cx="4000528" cy="7642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CC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Глава 32 Налогового кодекса Российской Федерации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04048" y="4005064"/>
            <a:ext cx="3923455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CC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Глава 31 Налогового кодекса Российской Федерации </a:t>
            </a:r>
          </a:p>
        </p:txBody>
      </p:sp>
      <p:sp>
        <p:nvSpPr>
          <p:cNvPr id="12" name="Багетная рамка 11"/>
          <p:cNvSpPr/>
          <p:nvPr/>
        </p:nvSpPr>
        <p:spPr>
          <a:xfrm>
            <a:off x="2627784" y="548680"/>
            <a:ext cx="3816423" cy="1217375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Местные налоги</a:t>
            </a:r>
          </a:p>
        </p:txBody>
      </p:sp>
      <p:sp>
        <p:nvSpPr>
          <p:cNvPr id="15" name="Down Arrow 6"/>
          <p:cNvSpPr/>
          <p:nvPr/>
        </p:nvSpPr>
        <p:spPr>
          <a:xfrm>
            <a:off x="2987824" y="1772816"/>
            <a:ext cx="409498" cy="848182"/>
          </a:xfrm>
          <a:prstGeom prst="downArrow">
            <a:avLst>
              <a:gd name="adj1" fmla="val 50000"/>
              <a:gd name="adj2" fmla="val 43726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own Arrow 7"/>
          <p:cNvSpPr/>
          <p:nvPr/>
        </p:nvSpPr>
        <p:spPr>
          <a:xfrm>
            <a:off x="5652121" y="1772816"/>
            <a:ext cx="432048" cy="864096"/>
          </a:xfrm>
          <a:prstGeom prst="downArrow">
            <a:avLst>
              <a:gd name="adj1" fmla="val 50000"/>
              <a:gd name="adj2" fmla="val 43726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4932040" y="2636912"/>
            <a:ext cx="4000528" cy="5157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Земельный налог</a:t>
            </a:r>
          </a:p>
        </p:txBody>
      </p:sp>
    </p:spTree>
    <p:extLst>
      <p:ext uri="{BB962C8B-B14F-4D97-AF65-F5344CB8AC3E}">
        <p14:creationId xmlns:p14="http://schemas.microsoft.com/office/powerpoint/2010/main" val="1314192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27" y="4248758"/>
            <a:ext cx="9252520" cy="259228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96376"/>
              </p:ext>
            </p:extLst>
          </p:nvPr>
        </p:nvGraphicFramePr>
        <p:xfrm>
          <a:off x="0" y="0"/>
          <a:ext cx="9144000" cy="5020566"/>
        </p:xfrm>
        <a:graphic>
          <a:graphicData uri="http://schemas.openxmlformats.org/drawingml/2006/table">
            <a:tbl>
              <a:tblPr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reflection blurRad="6350" stA="50000" endA="300" endPos="55500" dist="50800" dir="5400000" sy="-100000" algn="bl" rotWithShape="0"/>
                </a:effectLst>
                <a:tableStyleId>{69C7853C-536D-4A76-A0AE-DD22124D55A5}</a:tableStyleId>
              </a:tblPr>
              <a:tblGrid>
                <a:gridCol w="457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4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280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</a:rPr>
                        <a:t>Нормативно-правовые  акты  об установлении налога на имущество физических лиц и земельного налога на территории городского</a:t>
                      </a:r>
                      <a:r>
                        <a:rPr lang="ru-RU" sz="2000" b="1" baseline="0" dirty="0">
                          <a:solidFill>
                            <a:srgbClr val="0000CC"/>
                          </a:solidFill>
                          <a:effectLst/>
                        </a:rPr>
                        <a:t> округа Щёлково Московской области</a:t>
                      </a:r>
                      <a:endParaRPr lang="ru-RU" sz="2000" b="1" i="1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894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Налог на имущество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Земельный налог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865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dirty="0">
                          <a:effectLst/>
                        </a:rPr>
                        <a:t>-Решение Совета депутатов городского округа  Щёлково от</a:t>
                      </a:r>
                      <a:r>
                        <a:rPr lang="ru-RU" sz="1800" u="none" baseline="0" dirty="0">
                          <a:effectLst/>
                        </a:rPr>
                        <a:t> 14.10.2019</a:t>
                      </a:r>
                      <a:r>
                        <a:rPr lang="ru-RU" sz="1800" u="none" dirty="0">
                          <a:effectLst/>
                        </a:rPr>
                        <a:t> г. N 28/3-7-НПА «О налоге на имущество физических лиц на территории городского округа Щёлково Московской области»</a:t>
                      </a:r>
                    </a:p>
                  </a:txBody>
                  <a:tcPr marL="54374" marR="54374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dirty="0">
                          <a:effectLst/>
                        </a:rPr>
                        <a:t>-Решение Совета депутатов городского округа Щёлково от 14.10.2019 г. </a:t>
                      </a:r>
                      <a:r>
                        <a:rPr lang="en-US" sz="1800" u="none" dirty="0">
                          <a:effectLst/>
                        </a:rPr>
                        <a:t>N </a:t>
                      </a:r>
                      <a:r>
                        <a:rPr lang="ru-RU" sz="1800" u="none" dirty="0">
                          <a:effectLst/>
                        </a:rPr>
                        <a:t>29/3-8-НПА «О земельном налоге на территории городского округа Щёлково Московской области»</a:t>
                      </a:r>
                    </a:p>
                  </a:txBody>
                  <a:tcPr marL="54374" marR="54374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850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18" y="-146613"/>
            <a:ext cx="3923928" cy="3118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925" y="0"/>
            <a:ext cx="4982953" cy="85010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CC"/>
                </a:solidFill>
                <a:effectLst/>
              </a:rPr>
              <a:t>Ставки по уплате</a:t>
            </a:r>
            <a:br>
              <a:rPr lang="ru-RU" sz="2800" b="1" dirty="0">
                <a:solidFill>
                  <a:srgbClr val="0000CC"/>
                </a:solidFill>
                <a:effectLst/>
              </a:rPr>
            </a:br>
            <a:r>
              <a:rPr lang="ru-RU" sz="2800" b="1" dirty="0">
                <a:solidFill>
                  <a:srgbClr val="0000CC"/>
                </a:solidFill>
                <a:effectLst/>
              </a:rPr>
              <a:t>земельного налога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719262"/>
          <a:ext cx="8407400" cy="4878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692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089243"/>
              </p:ext>
            </p:extLst>
          </p:nvPr>
        </p:nvGraphicFramePr>
        <p:xfrm>
          <a:off x="0" y="0"/>
          <a:ext cx="9108504" cy="572116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572086">
                  <a:extLst>
                    <a:ext uri="{9D8B030D-6E8A-4147-A177-3AD203B41FA5}">
                      <a16:colId xmlns:a16="http://schemas.microsoft.com/office/drawing/2014/main" val="3633381416"/>
                    </a:ext>
                  </a:extLst>
                </a:gridCol>
                <a:gridCol w="536418">
                  <a:extLst>
                    <a:ext uri="{9D8B030D-6E8A-4147-A177-3AD203B41FA5}">
                      <a16:colId xmlns:a16="http://schemas.microsoft.com/office/drawing/2014/main" val="1637143492"/>
                    </a:ext>
                  </a:extLst>
                </a:gridCol>
              </a:tblGrid>
              <a:tr h="78311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Нормативно-правовые  акты  об установлении налога на имущество физических лиц и земельного налога на территории городского округа Щёлково Московской области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28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539105"/>
                  </a:ext>
                </a:extLst>
              </a:tr>
              <a:tr h="58985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Ставки и налоговые льготы по уплате налога на имущество физических лиц и земельного налога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571237"/>
                  </a:ext>
                </a:extLst>
              </a:tr>
              <a:tr h="36380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Объём выпадающих доходов в 2021 году в связи с предоставлением льгот</a:t>
                      </a:r>
                      <a:endParaRPr kumimoji="0" lang="ru-RU" sz="170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32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52393"/>
                  </a:ext>
                </a:extLst>
              </a:tr>
              <a:tr h="35360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Структура расходов бюджета городского округа Щёлково Московской области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33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385840"/>
                  </a:ext>
                </a:extLst>
              </a:tr>
              <a:tr h="58985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Информация о расходах бюджета городского округа Щёлково Московской области в разрезе муниципальных программ</a:t>
                      </a:r>
                      <a:r>
                        <a:rPr kumimoji="0" lang="ru-RU" sz="1700" kern="12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за 2021 год</a:t>
                      </a:r>
                      <a:endParaRPr kumimoji="0" lang="ru-RU" sz="170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34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049220"/>
                  </a:ext>
                </a:extLst>
              </a:tr>
              <a:tr h="58985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Целевые показатели муниципальных программ городского округа Щёлково Московской</a:t>
                      </a:r>
                      <a:r>
                        <a:rPr kumimoji="0" lang="ru-RU" sz="1700" kern="12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области </a:t>
                      </a:r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за 2021 год 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36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303693"/>
                  </a:ext>
                </a:extLst>
              </a:tr>
              <a:tr h="58985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Расходы бюджета городского округа Щёлково Московской области с учётом интересов целевых групп пользователей ​ за 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78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216386"/>
                  </a:ext>
                </a:extLst>
              </a:tr>
              <a:tr h="58985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Расходы бюджета городского округа Щёлково Московской области за 2021 год по разделам и подразделам КБК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195234"/>
                  </a:ext>
                </a:extLst>
              </a:tr>
              <a:tr h="58985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Информация об общественно значимых проектах, реализуемых на территории городского округа Щёлково Московской области в 2021 году 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81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627339"/>
                  </a:ext>
                </a:extLst>
              </a:tr>
              <a:tr h="54955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Контактная информация для граждан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484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5293095" cy="76003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CC"/>
                </a:solidFill>
                <a:effectLst/>
                <a:latin typeface="+mn-lt"/>
              </a:rPr>
              <a:t>Льготы по уплате </a:t>
            </a:r>
            <a:br>
              <a:rPr lang="ru-RU" sz="2800" b="1" dirty="0">
                <a:solidFill>
                  <a:srgbClr val="0000CC"/>
                </a:solidFill>
                <a:effectLst/>
                <a:latin typeface="+mn-lt"/>
              </a:rPr>
            </a:br>
            <a:r>
              <a:rPr lang="ru-RU" sz="2800" b="1" dirty="0">
                <a:solidFill>
                  <a:srgbClr val="0000CC"/>
                </a:solidFill>
                <a:effectLst/>
                <a:latin typeface="+mn-lt"/>
              </a:rPr>
              <a:t>земельного налога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476672"/>
            <a:ext cx="4104456" cy="307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Вертикальный свиток 7"/>
          <p:cNvSpPr/>
          <p:nvPr/>
        </p:nvSpPr>
        <p:spPr>
          <a:xfrm>
            <a:off x="35204" y="1124744"/>
            <a:ext cx="4536796" cy="5202736"/>
          </a:xfrm>
          <a:prstGeom prst="verticalScroll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В соответствии с пунктом 5 статьи 391 НК РФ налоговая база уменьшается на величину кадастровой стоимости </a:t>
            </a:r>
            <a:r>
              <a:rPr lang="ru-RU" sz="1400" b="1" u="sng" dirty="0"/>
              <a:t>600 м</a:t>
            </a:r>
            <a:r>
              <a:rPr lang="ru-RU" sz="1400" b="1" u="sng" baseline="50000" dirty="0"/>
              <a:t> 2</a:t>
            </a:r>
            <a:r>
              <a:rPr lang="ru-RU" sz="1400" dirty="0"/>
              <a:t> площади земельного участка: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Героям СССР, РФ, полным кавалерам ордена Славы и их вдовам;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Инвалидам 1 и 2 групп, инвалидам с детства, детям-инвалидам;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Ветеранам и инвалидам ВОВ, ветеранам боевых действий и их вдовам;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Физическим лицам, имеющим право на получение социальной поддержки в соответствии с Законодательством Российской Федерации;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Физическим лицам, принимавшим участие в составе подразделений особого риска;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Пенсионерам;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Физическим лицам, имеющих трех и более несовершеннолетних детей.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635895" y="3140968"/>
            <a:ext cx="4464497" cy="3531317"/>
          </a:xfrm>
          <a:prstGeom prst="verticalScroll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/>
              <a:t>Освобождены от налогообложения:</a:t>
            </a:r>
          </a:p>
          <a:p>
            <a:r>
              <a:rPr lang="ru-RU" sz="1500" dirty="0"/>
              <a:t>-органы местного самоуправления городского округа Щёлково, муниципальные учреждения городского округа Щёлково в отношении земельных участков, предоставленных и используемых ими для непосредственного выполнения возложенных на них функций;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3657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344816" cy="60675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effectLst/>
              </a:rPr>
              <a:t>Ставки и льготы по уплате налога на имущество физических лиц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0" y="620688"/>
            <a:ext cx="3540157" cy="5112568"/>
          </a:xfrm>
          <a:prstGeom prst="foldedCorner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Объекты налогообложения, кадастровая </a:t>
            </a:r>
            <a:r>
              <a:rPr lang="ru-RU" b="1" u="sng" dirty="0"/>
              <a:t>стоимость каждого </a:t>
            </a:r>
            <a:r>
              <a:rPr lang="ru-RU" dirty="0"/>
              <a:t>из которых </a:t>
            </a:r>
            <a:r>
              <a:rPr lang="ru-RU" b="1" u="sng" dirty="0"/>
              <a:t>не превышает 300 млн. рублей</a:t>
            </a:r>
            <a:r>
              <a:rPr lang="ru-RU" dirty="0"/>
              <a:t>:</a:t>
            </a:r>
          </a:p>
          <a:p>
            <a:r>
              <a:rPr lang="ru-RU" sz="1400" dirty="0"/>
              <a:t>0,1 % в отношении квартир, частей квартир, комнат;</a:t>
            </a:r>
          </a:p>
          <a:p>
            <a:r>
              <a:rPr lang="ru-RU" sz="1400" dirty="0"/>
              <a:t>0,3 % в отношении жилых домов, частей жилых домов;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объектов незавершенного строительства;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 единых недвижимых комплексов, в состав которых входят хотя бы один жилой дом;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гаражей и </a:t>
            </a:r>
            <a:r>
              <a:rPr lang="ru-RU" sz="1400" dirty="0" err="1"/>
              <a:t>машино</a:t>
            </a:r>
            <a:r>
              <a:rPr lang="ru-RU" sz="1400" dirty="0"/>
              <a:t>-мест;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ИЖС;</a:t>
            </a:r>
          </a:p>
          <a:p>
            <a:pPr marL="285750" indent="-285750" algn="ctr">
              <a:buFontTx/>
              <a:buChar char="-"/>
            </a:pPr>
            <a:endParaRPr lang="ru-RU" sz="1400" dirty="0"/>
          </a:p>
          <a:p>
            <a:pPr marL="285750" indent="-285750" algn="ctr">
              <a:buFontTx/>
              <a:buChar char="-"/>
            </a:pPr>
            <a:endParaRPr lang="ru-RU" sz="1400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6732240" y="764704"/>
            <a:ext cx="2376264" cy="2232248"/>
          </a:xfrm>
          <a:prstGeom prst="foldedCorner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Объекты налогообложения, кадастровая </a:t>
            </a:r>
            <a:r>
              <a:rPr lang="ru-RU" sz="1600" b="1" u="sng" dirty="0"/>
              <a:t>стоимость каждого </a:t>
            </a:r>
            <a:r>
              <a:rPr lang="ru-RU" sz="1600" b="1" dirty="0"/>
              <a:t>из которых </a:t>
            </a:r>
            <a:r>
              <a:rPr lang="ru-RU" sz="1600" b="1" u="sng" dirty="0"/>
              <a:t>превышает 300 млн</a:t>
            </a:r>
            <a:r>
              <a:rPr lang="ru-RU" sz="1600" dirty="0"/>
              <a:t>. рублей  -  </a:t>
            </a:r>
            <a:r>
              <a:rPr lang="ru-RU" sz="1600" b="1" dirty="0"/>
              <a:t>2,0%</a:t>
            </a:r>
          </a:p>
          <a:p>
            <a:pPr algn="ctr"/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3441472" y="695230"/>
            <a:ext cx="3312368" cy="4374485"/>
          </a:xfrm>
          <a:prstGeom prst="foldedCorner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Объекты налогообложения, включенные в перечень, определяемый в соответствии с пунктом 7 статьи 378.2  Налогового кодекса РФ, в отношении объектов налогообложения, предусмотренных абзацем вторым пункта 10 статьи 378.2 Налогового кодекса РФ, в 2020 году - 1,7%, </a:t>
            </a:r>
          </a:p>
          <a:p>
            <a:pPr algn="ctr"/>
            <a:r>
              <a:rPr lang="ru-RU" sz="1400" dirty="0"/>
              <a:t>2021 году - 1,8% , в</a:t>
            </a:r>
          </a:p>
          <a:p>
            <a:pPr algn="ctr"/>
            <a:r>
              <a:rPr lang="ru-RU" sz="1400" dirty="0"/>
              <a:t> 2022 году - 1,9%, в 2023 году и последующие годы – 2,0%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1028" y="5587973"/>
            <a:ext cx="5472608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Льготы, установленные статьей 407 Налогового кодекса РФ, действуют в полном объеме. Для случаев, когда налогоплательщик относится к нескольким категориям, льготу предоставлять по одному из оснований.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6661920" y="3547306"/>
            <a:ext cx="2158552" cy="1681894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0,5 %</a:t>
            </a:r>
            <a:r>
              <a:rPr lang="ru-RU" dirty="0"/>
              <a:t> в отношении прочих объектов налогообложения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63202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381"/>
            <a:ext cx="9144000" cy="1008112"/>
          </a:xfrm>
        </p:spPr>
        <p:txBody>
          <a:bodyPr>
            <a:noAutofit/>
          </a:bodyPr>
          <a:lstStyle/>
          <a:p>
            <a:br>
              <a:rPr lang="ru-RU" sz="2000" dirty="0">
                <a:solidFill>
                  <a:srgbClr val="0000CC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0000CC"/>
                </a:solidFill>
                <a:effectLst/>
                <a:latin typeface="+mn-lt"/>
              </a:rPr>
              <a:t>Объём выпадающих доходов в 2021 году в связи с предоставлением льгот, установленных представительным органом  городского округа Щёлково</a:t>
            </a:r>
            <a:br>
              <a:rPr lang="ru-RU" sz="2000" dirty="0">
                <a:solidFill>
                  <a:srgbClr val="0000CC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0000CC"/>
                </a:solidFill>
                <a:effectLst/>
                <a:latin typeface="+mn-lt"/>
              </a:rPr>
              <a:t>( тыс. руб.)</a:t>
            </a:r>
            <a:br>
              <a:rPr lang="ru-RU" sz="2000" dirty="0">
                <a:solidFill>
                  <a:srgbClr val="0000CC"/>
                </a:solidFill>
                <a:effectLst/>
                <a:latin typeface="+mn-lt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621080"/>
              </p:ext>
            </p:extLst>
          </p:nvPr>
        </p:nvGraphicFramePr>
        <p:xfrm>
          <a:off x="755577" y="1772816"/>
          <a:ext cx="7529586" cy="3269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862">
                  <a:extLst>
                    <a:ext uri="{9D8B030D-6E8A-4147-A177-3AD203B41FA5}">
                      <a16:colId xmlns:a16="http://schemas.microsoft.com/office/drawing/2014/main" val="3112892977"/>
                    </a:ext>
                  </a:extLst>
                </a:gridCol>
                <a:gridCol w="2509862">
                  <a:extLst>
                    <a:ext uri="{9D8B030D-6E8A-4147-A177-3AD203B41FA5}">
                      <a16:colId xmlns:a16="http://schemas.microsoft.com/office/drawing/2014/main" val="1602276602"/>
                    </a:ext>
                  </a:extLst>
                </a:gridCol>
                <a:gridCol w="2509862">
                  <a:extLst>
                    <a:ext uri="{9D8B030D-6E8A-4147-A177-3AD203B41FA5}">
                      <a16:colId xmlns:a16="http://schemas.microsoft.com/office/drawing/2014/main" val="3249162461"/>
                    </a:ext>
                  </a:extLst>
                </a:gridCol>
              </a:tblGrid>
              <a:tr h="138163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Категории налогоплательщиков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, имеющих льготы по уплате налогов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Земельный налог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Решение Совета депутатов городского округа Щёлково от 14.10.2019 г.             N 29/3-8-НПА «О земельном налоге на территории городского округа Щёлково Московской области»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Налог на имущество физических лиц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Решение Совета депутатов городского округа  Щёлково от 14.10.2019 г.            N 28/3-7-НПА «О налоге на имущество физических лиц на территории городского округа Щёлково Московской области»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56747512"/>
                  </a:ext>
                </a:extLst>
              </a:tr>
              <a:tr h="171470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Муниципальные</a:t>
                      </a:r>
                      <a:r>
                        <a:rPr lang="ru-RU" baseline="0" dirty="0"/>
                        <a:t> учреждения городского округа Щёлково</a:t>
                      </a:r>
                      <a:endParaRPr lang="ru-RU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ru-RU" dirty="0"/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dirty="0"/>
                        <a:t>69 044,0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ru-RU" dirty="0"/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dirty="0"/>
                        <a:t>0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421260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463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9F55C-0C77-4FC7-AC74-D797C3C7A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31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00CC"/>
                </a:solidFill>
                <a:effectLst/>
              </a:rPr>
              <a:t>Структура расходов бюджета городского округа Щёлково Московской области</a:t>
            </a:r>
            <a:endParaRPr lang="ru-RU" sz="28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925D068-942A-47CA-B9B3-EF37EC3F6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189451"/>
              </p:ext>
            </p:extLst>
          </p:nvPr>
        </p:nvGraphicFramePr>
        <p:xfrm>
          <a:off x="35496" y="1052736"/>
          <a:ext cx="91085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8531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</a:rPr>
              <a:t>Информация о расходах бюджета городского округа Щёлково Московской области в разрезе муниципальных программ за 2021 год 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35260"/>
              </p:ext>
            </p:extLst>
          </p:nvPr>
        </p:nvGraphicFramePr>
        <p:xfrm>
          <a:off x="0" y="764704"/>
          <a:ext cx="9144002" cy="5770075"/>
        </p:xfrm>
        <a:graphic>
          <a:graphicData uri="http://schemas.openxmlformats.org/drawingml/2006/table">
            <a:tbl>
              <a:tblPr/>
              <a:tblGrid>
                <a:gridCol w="859076">
                  <a:extLst>
                    <a:ext uri="{9D8B030D-6E8A-4147-A177-3AD203B41FA5}">
                      <a16:colId xmlns:a16="http://schemas.microsoft.com/office/drawing/2014/main" val="513130459"/>
                    </a:ext>
                  </a:extLst>
                </a:gridCol>
                <a:gridCol w="2446555">
                  <a:extLst>
                    <a:ext uri="{9D8B030D-6E8A-4147-A177-3AD203B41FA5}">
                      <a16:colId xmlns:a16="http://schemas.microsoft.com/office/drawing/2014/main" val="3481639873"/>
                    </a:ext>
                  </a:extLst>
                </a:gridCol>
                <a:gridCol w="945259">
                  <a:extLst>
                    <a:ext uri="{9D8B030D-6E8A-4147-A177-3AD203B41FA5}">
                      <a16:colId xmlns:a16="http://schemas.microsoft.com/office/drawing/2014/main" val="426880039"/>
                    </a:ext>
                  </a:extLst>
                </a:gridCol>
                <a:gridCol w="923020">
                  <a:extLst>
                    <a:ext uri="{9D8B030D-6E8A-4147-A177-3AD203B41FA5}">
                      <a16:colId xmlns:a16="http://schemas.microsoft.com/office/drawing/2014/main" val="1948338426"/>
                    </a:ext>
                  </a:extLst>
                </a:gridCol>
                <a:gridCol w="778450">
                  <a:extLst>
                    <a:ext uri="{9D8B030D-6E8A-4147-A177-3AD203B41FA5}">
                      <a16:colId xmlns:a16="http://schemas.microsoft.com/office/drawing/2014/main" val="3291268638"/>
                    </a:ext>
                  </a:extLst>
                </a:gridCol>
                <a:gridCol w="900778">
                  <a:extLst>
                    <a:ext uri="{9D8B030D-6E8A-4147-A177-3AD203B41FA5}">
                      <a16:colId xmlns:a16="http://schemas.microsoft.com/office/drawing/2014/main" val="2859782731"/>
                    </a:ext>
                  </a:extLst>
                </a:gridCol>
                <a:gridCol w="711725">
                  <a:extLst>
                    <a:ext uri="{9D8B030D-6E8A-4147-A177-3AD203B41FA5}">
                      <a16:colId xmlns:a16="http://schemas.microsoft.com/office/drawing/2014/main" val="3873899707"/>
                    </a:ext>
                  </a:extLst>
                </a:gridCol>
                <a:gridCol w="1579139">
                  <a:extLst>
                    <a:ext uri="{9D8B030D-6E8A-4147-A177-3AD203B41FA5}">
                      <a16:colId xmlns:a16="http://schemas.microsoft.com/office/drawing/2014/main" val="103451053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ЦСР</a:t>
                      </a:r>
                    </a:p>
                  </a:txBody>
                  <a:tcPr marL="5290" marR="5290" marT="5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</a:txBody>
                  <a:tcPr marL="5290" marR="5290" marT="5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Годовые бюджетные назначения в соответствии с Решением Совета депутатов от 23.12.2020 № 202/23-48-НПА на 2021 год, тыс. руб.</a:t>
                      </a:r>
                    </a:p>
                  </a:txBody>
                  <a:tcPr marL="5290" marR="5290" marT="5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Годовые бюджетные назначения в соответствии с отчетом об исполнении бюджета городского округа Щёлково на 2021 год , тыс. руб.</a:t>
                      </a:r>
                    </a:p>
                  </a:txBody>
                  <a:tcPr marL="5290" marR="5290" marT="5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Фактически исполнено по состоянию на 01.01.2022, тыс. руб.</a:t>
                      </a:r>
                    </a:p>
                  </a:txBody>
                  <a:tcPr marL="5290" marR="5290" marT="5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исполнения годовых бюджетных назначений в соответствии с Решением Совета депутатов от 23.12.2020 № 202/23-48-НПА на  2021 год</a:t>
                      </a:r>
                    </a:p>
                  </a:txBody>
                  <a:tcPr marL="5290" marR="5290" marT="5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исполнения годовых бюджетных назначений в соответствии с отчетом об исполнении бюджета городского округа Щёлково на  2021 год</a:t>
                      </a:r>
                    </a:p>
                  </a:txBody>
                  <a:tcPr marL="5290" marR="5290" marT="5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Пояснения отклонений от плановых значений</a:t>
                      </a:r>
                    </a:p>
                  </a:txBody>
                  <a:tcPr marL="5290" marR="5290" marT="5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535167"/>
                  </a:ext>
                </a:extLst>
              </a:tr>
              <a:tr h="199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"Здравоохранение"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14 738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577769"/>
                  </a:ext>
                </a:extLst>
              </a:tr>
              <a:tr h="232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"Культура"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574 592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637 266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598 464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225779"/>
                  </a:ext>
                </a:extLst>
              </a:tr>
              <a:tr h="202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"Образование"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4 689 101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4 693 261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4 592 278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574889"/>
                  </a:ext>
                </a:extLst>
              </a:tr>
              <a:tr h="261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"Социальная защита населения"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99 038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96 725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209416"/>
                  </a:ext>
                </a:extLst>
              </a:tr>
              <a:tr h="220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"Спорт"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356 765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457 937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455 384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127,64%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631674"/>
                  </a:ext>
                </a:extLst>
              </a:tr>
              <a:tr h="358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сельского хозяйства"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144,10%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358432"/>
                  </a:ext>
                </a:extLst>
              </a:tr>
              <a:tr h="339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11 421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18 815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164,74%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8959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160 795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242 268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206 473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128,41%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362511"/>
                  </a:ext>
                </a:extLst>
              </a:tr>
              <a:tr h="177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"Жилище"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59 739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837066"/>
                  </a:ext>
                </a:extLst>
              </a:tr>
              <a:tr h="261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инженерной инфраструктуры и энергоэффективности"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681 374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550 157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319 653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994303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"Предпринимательство"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экономия, сложившаяся по результатам выполнения работ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149361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1 182 695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1 194 463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1 144 791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605949"/>
                  </a:ext>
                </a:extLst>
              </a:tr>
              <a:tr h="133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46 061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89 813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523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908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348970"/>
              </p:ext>
            </p:extLst>
          </p:nvPr>
        </p:nvGraphicFramePr>
        <p:xfrm>
          <a:off x="0" y="0"/>
          <a:ext cx="9144000" cy="4276334"/>
        </p:xfrm>
        <a:graphic>
          <a:graphicData uri="http://schemas.openxmlformats.org/drawingml/2006/table">
            <a:tbl>
              <a:tblPr/>
              <a:tblGrid>
                <a:gridCol w="859075">
                  <a:extLst>
                    <a:ext uri="{9D8B030D-6E8A-4147-A177-3AD203B41FA5}">
                      <a16:colId xmlns:a16="http://schemas.microsoft.com/office/drawing/2014/main" val="21570192"/>
                    </a:ext>
                  </a:extLst>
                </a:gridCol>
                <a:gridCol w="2446554">
                  <a:extLst>
                    <a:ext uri="{9D8B030D-6E8A-4147-A177-3AD203B41FA5}">
                      <a16:colId xmlns:a16="http://schemas.microsoft.com/office/drawing/2014/main" val="1260861973"/>
                    </a:ext>
                  </a:extLst>
                </a:gridCol>
                <a:gridCol w="978339">
                  <a:extLst>
                    <a:ext uri="{9D8B030D-6E8A-4147-A177-3AD203B41FA5}">
                      <a16:colId xmlns:a16="http://schemas.microsoft.com/office/drawing/2014/main" val="4219988699"/>
                    </a:ext>
                  </a:extLst>
                </a:gridCol>
                <a:gridCol w="889940">
                  <a:extLst>
                    <a:ext uri="{9D8B030D-6E8A-4147-A177-3AD203B41FA5}">
                      <a16:colId xmlns:a16="http://schemas.microsoft.com/office/drawing/2014/main" val="988910609"/>
                    </a:ext>
                  </a:extLst>
                </a:gridCol>
                <a:gridCol w="778450">
                  <a:extLst>
                    <a:ext uri="{9D8B030D-6E8A-4147-A177-3AD203B41FA5}">
                      <a16:colId xmlns:a16="http://schemas.microsoft.com/office/drawing/2014/main" val="2695170905"/>
                    </a:ext>
                  </a:extLst>
                </a:gridCol>
                <a:gridCol w="923898">
                  <a:extLst>
                    <a:ext uri="{9D8B030D-6E8A-4147-A177-3AD203B41FA5}">
                      <a16:colId xmlns:a16="http://schemas.microsoft.com/office/drawing/2014/main" val="1935169172"/>
                    </a:ext>
                  </a:extLst>
                </a:gridCol>
                <a:gridCol w="688604">
                  <a:extLst>
                    <a:ext uri="{9D8B030D-6E8A-4147-A177-3AD203B41FA5}">
                      <a16:colId xmlns:a16="http://schemas.microsoft.com/office/drawing/2014/main" val="1419937604"/>
                    </a:ext>
                  </a:extLst>
                </a:gridCol>
                <a:gridCol w="1579140">
                  <a:extLst>
                    <a:ext uri="{9D8B030D-6E8A-4147-A177-3AD203B41FA5}">
                      <a16:colId xmlns:a16="http://schemas.microsoft.com/office/drawing/2014/main" val="3504619998"/>
                    </a:ext>
                  </a:extLst>
                </a:gridCol>
              </a:tblGrid>
              <a:tr h="496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ЦСР</a:t>
                      </a:r>
                    </a:p>
                  </a:txBody>
                  <a:tcPr marL="5290" marR="5290" marT="5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</a:txBody>
                  <a:tcPr marL="5290" marR="5290" marT="5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Годовые бюджетные назначения в соответствии с Решением Совета депутатов от 23.12.2020 № 202/23-48-НПА на 2021 год, тыс. руб.</a:t>
                      </a:r>
                    </a:p>
                  </a:txBody>
                  <a:tcPr marL="5290" marR="5290" marT="5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Годовые бюджетные назначения в соответствии с отчетом об исполнении бюджета городского округа Щёлково на 2021 год , тыс. руб.</a:t>
                      </a:r>
                    </a:p>
                  </a:txBody>
                  <a:tcPr marL="5290" marR="5290" marT="5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Фактически исполнено по состоянию на 01.01.2022, тыс. руб.</a:t>
                      </a:r>
                    </a:p>
                  </a:txBody>
                  <a:tcPr marL="5290" marR="5290" marT="5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исполнения годовых бюджетных назначений в соответствии с Решением Совета депутатов от 23.12.2020 № 202/23-48-НПА на  2021 год</a:t>
                      </a:r>
                    </a:p>
                  </a:txBody>
                  <a:tcPr marL="5290" marR="5290" marT="5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исполнения годовых бюджетных назначений в соответствии с отчетом об исполнении бюджета городского округа Щёлково на  2021 год</a:t>
                      </a:r>
                    </a:p>
                  </a:txBody>
                  <a:tcPr marL="5290" marR="5290" marT="5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Пояснения отклонений от плановых значений</a:t>
                      </a:r>
                    </a:p>
                  </a:txBody>
                  <a:tcPr marL="5290" marR="5290" marT="5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292914"/>
                  </a:ext>
                </a:extLst>
              </a:tr>
              <a:tr h="250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360 119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707 913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541 606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несвоевременность представления исполнителями работ (поставщиками, подрядчиками) документов для расчетов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638268"/>
                  </a:ext>
                </a:extLst>
              </a:tr>
              <a:tr h="250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"Цифровое муниципальное образование"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120 928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139 868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136 195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635529"/>
                  </a:ext>
                </a:extLst>
              </a:tr>
              <a:tr h="250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"Архитектура и градостроительство"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888429"/>
                  </a:ext>
                </a:extLst>
              </a:tr>
              <a:tr h="250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"Формирование современной комфортной городской среды"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509 064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1 005 894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963 194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189,21%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065488"/>
                  </a:ext>
                </a:extLst>
              </a:tr>
              <a:tr h="250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"Строительство объектов социальной инфраструктуры"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1 095 961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750 012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660 488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оплата работ «по факту» на основании актов выполненных работ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333797"/>
                  </a:ext>
                </a:extLst>
              </a:tr>
              <a:tr h="373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1900000000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"Переселение граждан из аварийного жилищного фонда"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17 053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808312"/>
                  </a:ext>
                </a:extLst>
              </a:tr>
              <a:tr h="127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ПРОГРАММАМ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9 971 173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10 710 654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9 907 010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60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823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643" y="0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0000CC"/>
                </a:solidFill>
              </a:rPr>
              <a:t>Целевые показатели муниципальных программ городского округа Щёлково Московской области за 2021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855933"/>
              </p:ext>
            </p:extLst>
          </p:nvPr>
        </p:nvGraphicFramePr>
        <p:xfrm>
          <a:off x="1" y="692696"/>
          <a:ext cx="9143998" cy="5351225"/>
        </p:xfrm>
        <a:graphic>
          <a:graphicData uri="http://schemas.openxmlformats.org/drawingml/2006/table">
            <a:tbl>
              <a:tblPr/>
              <a:tblGrid>
                <a:gridCol w="443060">
                  <a:extLst>
                    <a:ext uri="{9D8B030D-6E8A-4147-A177-3AD203B41FA5}">
                      <a16:colId xmlns:a16="http://schemas.microsoft.com/office/drawing/2014/main" val="28496300"/>
                    </a:ext>
                  </a:extLst>
                </a:gridCol>
                <a:gridCol w="2388124">
                  <a:extLst>
                    <a:ext uri="{9D8B030D-6E8A-4147-A177-3AD203B41FA5}">
                      <a16:colId xmlns:a16="http://schemas.microsoft.com/office/drawing/2014/main" val="2936411293"/>
                    </a:ext>
                  </a:extLst>
                </a:gridCol>
                <a:gridCol w="1800520">
                  <a:extLst>
                    <a:ext uri="{9D8B030D-6E8A-4147-A177-3AD203B41FA5}">
                      <a16:colId xmlns:a16="http://schemas.microsoft.com/office/drawing/2014/main" val="3285632784"/>
                    </a:ext>
                  </a:extLst>
                </a:gridCol>
                <a:gridCol w="1030663">
                  <a:extLst>
                    <a:ext uri="{9D8B030D-6E8A-4147-A177-3AD203B41FA5}">
                      <a16:colId xmlns:a16="http://schemas.microsoft.com/office/drawing/2014/main" val="1610851668"/>
                    </a:ext>
                  </a:extLst>
                </a:gridCol>
                <a:gridCol w="565607">
                  <a:extLst>
                    <a:ext uri="{9D8B030D-6E8A-4147-A177-3AD203B41FA5}">
                      <a16:colId xmlns:a16="http://schemas.microsoft.com/office/drawing/2014/main" val="908669734"/>
                    </a:ext>
                  </a:extLst>
                </a:gridCol>
                <a:gridCol w="615884">
                  <a:extLst>
                    <a:ext uri="{9D8B030D-6E8A-4147-A177-3AD203B41FA5}">
                      <a16:colId xmlns:a16="http://schemas.microsoft.com/office/drawing/2014/main" val="482907377"/>
                    </a:ext>
                  </a:extLst>
                </a:gridCol>
                <a:gridCol w="590746">
                  <a:extLst>
                    <a:ext uri="{9D8B030D-6E8A-4147-A177-3AD203B41FA5}">
                      <a16:colId xmlns:a16="http://schemas.microsoft.com/office/drawing/2014/main" val="1102868685"/>
                    </a:ext>
                  </a:extLst>
                </a:gridCol>
                <a:gridCol w="1709394">
                  <a:extLst>
                    <a:ext uri="{9D8B030D-6E8A-4147-A177-3AD203B41FA5}">
                      <a16:colId xmlns:a16="http://schemas.microsoft.com/office/drawing/2014/main" val="354955244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506004"/>
                  </a:ext>
                </a:extLst>
              </a:tr>
              <a:tr h="2580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 "Здравоохранение"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644927"/>
                  </a:ext>
                </a:extLst>
              </a:tr>
              <a:tr h="3154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1 "Профилактика заболеваний и формирование здорового образа жизни. Развитие первичной медико-санитарной помощи"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6985"/>
                  </a:ext>
                </a:extLst>
              </a:tr>
              <a:tr h="13477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«Развитие первичной медико-санитарной помощи, а также системы раннего выявления заболеваний, патологических состояний и факторов риска их развития, включая проведение медицинских осмотров и диспансеризации населения»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населения, прошедшего профилактические медицинские осмотры и диспансеризацию ("Профилактические медицинские осмотры и диспансеризация")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Приоритетно-целевой показатель,                  Рейтинг-45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100,88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762676"/>
                  </a:ext>
                </a:extLst>
              </a:tr>
              <a:tr h="14194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«Развитие первичной медико-санитарной помощи, а также системы раннего выявления заболеваний, патологических состояний и факторов риска их развития, включая проведение медицинских осмотров и диспансеризации населения»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прикрепленного населения к медицинским организациям на территории округа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Приоритетно-целевой показатель,                Рейтинг-45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131,06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213848"/>
                  </a:ext>
                </a:extLst>
              </a:tr>
              <a:tr h="3297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5 "Финансовое обеспечение системы организации медицинской помощи"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497778"/>
                  </a:ext>
                </a:extLst>
              </a:tr>
              <a:tr h="9606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«Развитие мер социальной поддержки медицинских работников»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Жилье – медикам, первичного звена и узкого профиля, обеспеченных жильем, из числа привлеченных и нуждающихся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Приоритетно-целевой показатель,             Рейтинг-45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Коэффициент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8490" marR="8490" marT="84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22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23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04288"/>
              </p:ext>
            </p:extLst>
          </p:nvPr>
        </p:nvGraphicFramePr>
        <p:xfrm>
          <a:off x="0" y="1"/>
          <a:ext cx="9144000" cy="6857995"/>
        </p:xfrm>
        <a:graphic>
          <a:graphicData uri="http://schemas.openxmlformats.org/drawingml/2006/table">
            <a:tbl>
              <a:tblPr/>
              <a:tblGrid>
                <a:gridCol w="445510">
                  <a:extLst>
                    <a:ext uri="{9D8B030D-6E8A-4147-A177-3AD203B41FA5}">
                      <a16:colId xmlns:a16="http://schemas.microsoft.com/office/drawing/2014/main" val="1045486569"/>
                    </a:ext>
                  </a:extLst>
                </a:gridCol>
                <a:gridCol w="2401326">
                  <a:extLst>
                    <a:ext uri="{9D8B030D-6E8A-4147-A177-3AD203B41FA5}">
                      <a16:colId xmlns:a16="http://schemas.microsoft.com/office/drawing/2014/main" val="3674731719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579152799"/>
                    </a:ext>
                  </a:extLst>
                </a:gridCol>
                <a:gridCol w="1036361">
                  <a:extLst>
                    <a:ext uri="{9D8B030D-6E8A-4147-A177-3AD203B41FA5}">
                      <a16:colId xmlns:a16="http://schemas.microsoft.com/office/drawing/2014/main" val="1120515746"/>
                    </a:ext>
                  </a:extLst>
                </a:gridCol>
                <a:gridCol w="568734">
                  <a:extLst>
                    <a:ext uri="{9D8B030D-6E8A-4147-A177-3AD203B41FA5}">
                      <a16:colId xmlns:a16="http://schemas.microsoft.com/office/drawing/2014/main" val="1209716374"/>
                    </a:ext>
                  </a:extLst>
                </a:gridCol>
                <a:gridCol w="619290">
                  <a:extLst>
                    <a:ext uri="{9D8B030D-6E8A-4147-A177-3AD203B41FA5}">
                      <a16:colId xmlns:a16="http://schemas.microsoft.com/office/drawing/2014/main" val="1940312638"/>
                    </a:ext>
                  </a:extLst>
                </a:gridCol>
                <a:gridCol w="543461">
                  <a:extLst>
                    <a:ext uri="{9D8B030D-6E8A-4147-A177-3AD203B41FA5}">
                      <a16:colId xmlns:a16="http://schemas.microsoft.com/office/drawing/2014/main" val="2830858645"/>
                    </a:ext>
                  </a:extLst>
                </a:gridCol>
                <a:gridCol w="1718844">
                  <a:extLst>
                    <a:ext uri="{9D8B030D-6E8A-4147-A177-3AD203B41FA5}">
                      <a16:colId xmlns:a16="http://schemas.microsoft.com/office/drawing/2014/main" val="1337242661"/>
                    </a:ext>
                  </a:extLst>
                </a:gridCol>
              </a:tblGrid>
              <a:tr h="5077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854878"/>
                  </a:ext>
                </a:extLst>
              </a:tr>
              <a:tr h="1303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 "Культура"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828211"/>
                  </a:ext>
                </a:extLst>
              </a:tr>
              <a:tr h="1303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2 "Развитие музейного дела в Московской области"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962853"/>
                  </a:ext>
                </a:extLst>
              </a:tr>
              <a:tr h="2561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«Обеспечение выполнения функций муниципальных музеев»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Перевод в электронный вид музейных фондов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50,2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641264"/>
                  </a:ext>
                </a:extLst>
              </a:tr>
              <a:tr h="1303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3 "Развитие библиотечного дела в Московской области"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016516"/>
                  </a:ext>
                </a:extLst>
              </a:tr>
              <a:tr h="5077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«Организация библиотечного обслуживания населения муниципальными библиотеками Московской области»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Макропоказатель подпрограммы. Обеспечение роста числа пользователей муниципальных библиотек Московской области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44 862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42 589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95,0%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450433"/>
                  </a:ext>
                </a:extLst>
              </a:tr>
              <a:tr h="3819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 «Организация библиотечного обслуживания населения муниципальными библиотеками Московской области»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количества библиотек, внедривших стандарты деятельности библиотеки нового формата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762439"/>
                  </a:ext>
                </a:extLst>
              </a:tr>
              <a:tr h="1303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4 "Развитие профессионального искусства, гастрольно-концертной и культурно-досуговой деятельности, кинематографии Московской области"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708513"/>
                  </a:ext>
                </a:extLst>
              </a:tr>
              <a:tr h="18820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05 «Обеспечение функций культурно-досуговых учреждений»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Увеличение числа посещений культурных мероприятий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ПРФ от 04.02.2021 № 68 «Об оценке эффективности деятельности высших должностных лиц (руководителей высших исполнительных органов государственной власти) субъектов Российской Федерации и деятельности органов исполнительной власти субъектов Российской Федерации»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единиц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796,541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793,671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574074"/>
                  </a:ext>
                </a:extLst>
              </a:tr>
              <a:tr h="4735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«Обеспечение функций театрально-концертных учреждений, муниципальных учреждений культуры Московской области»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Количество посещений организаций культуры (профессиональных театров) по отношению к уровню 2010 года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к соглашению с ФОИВ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589,9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562284"/>
                  </a:ext>
                </a:extLst>
              </a:tr>
              <a:tr h="1010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05 «Обеспечение функций культурно-досуговых учреждений»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Российской Федерации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101,3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503568"/>
                  </a:ext>
                </a:extLst>
              </a:tr>
              <a:tr h="10603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05 «Обеспечение функций культурно-досуговых учреждений»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принимающих участие в добровольческой деятельности, получивших государственную (муниципальную) поддержку в форме субсидий бюджетным учреждениям (не приоритетный, но обязательный для включения в муниципальные программы ОМСУ)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"Творческие люди Подмосковья"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289084"/>
                  </a:ext>
                </a:extLst>
              </a:tr>
              <a:tr h="2561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проект A2 «Творческие люди»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Оказана поддержка лучшим работникам сельских учреждений культуры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к соглашению с ФОИВ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52" marR="4152" marT="4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34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754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80840"/>
              </p:ext>
            </p:extLst>
          </p:nvPr>
        </p:nvGraphicFramePr>
        <p:xfrm>
          <a:off x="-5303" y="-2726"/>
          <a:ext cx="9149304" cy="5594472"/>
        </p:xfrm>
        <a:graphic>
          <a:graphicData uri="http://schemas.openxmlformats.org/drawingml/2006/table">
            <a:tbl>
              <a:tblPr/>
              <a:tblGrid>
                <a:gridCol w="445768">
                  <a:extLst>
                    <a:ext uri="{9D8B030D-6E8A-4147-A177-3AD203B41FA5}">
                      <a16:colId xmlns:a16="http://schemas.microsoft.com/office/drawing/2014/main" val="3178368430"/>
                    </a:ext>
                  </a:extLst>
                </a:gridCol>
                <a:gridCol w="2402720">
                  <a:extLst>
                    <a:ext uri="{9D8B030D-6E8A-4147-A177-3AD203B41FA5}">
                      <a16:colId xmlns:a16="http://schemas.microsoft.com/office/drawing/2014/main" val="1695921470"/>
                    </a:ext>
                  </a:extLst>
                </a:gridCol>
                <a:gridCol w="1811525">
                  <a:extLst>
                    <a:ext uri="{9D8B030D-6E8A-4147-A177-3AD203B41FA5}">
                      <a16:colId xmlns:a16="http://schemas.microsoft.com/office/drawing/2014/main" val="661017376"/>
                    </a:ext>
                  </a:extLst>
                </a:gridCol>
                <a:gridCol w="1036963">
                  <a:extLst>
                    <a:ext uri="{9D8B030D-6E8A-4147-A177-3AD203B41FA5}">
                      <a16:colId xmlns:a16="http://schemas.microsoft.com/office/drawing/2014/main" val="2556642812"/>
                    </a:ext>
                  </a:extLst>
                </a:gridCol>
                <a:gridCol w="569065">
                  <a:extLst>
                    <a:ext uri="{9D8B030D-6E8A-4147-A177-3AD203B41FA5}">
                      <a16:colId xmlns:a16="http://schemas.microsoft.com/office/drawing/2014/main" val="1562782727"/>
                    </a:ext>
                  </a:extLst>
                </a:gridCol>
                <a:gridCol w="619649">
                  <a:extLst>
                    <a:ext uri="{9D8B030D-6E8A-4147-A177-3AD203B41FA5}">
                      <a16:colId xmlns:a16="http://schemas.microsoft.com/office/drawing/2014/main" val="3055191517"/>
                    </a:ext>
                  </a:extLst>
                </a:gridCol>
                <a:gridCol w="543773">
                  <a:extLst>
                    <a:ext uri="{9D8B030D-6E8A-4147-A177-3AD203B41FA5}">
                      <a16:colId xmlns:a16="http://schemas.microsoft.com/office/drawing/2014/main" val="3309925099"/>
                    </a:ext>
                  </a:extLst>
                </a:gridCol>
                <a:gridCol w="1719841">
                  <a:extLst>
                    <a:ext uri="{9D8B030D-6E8A-4147-A177-3AD203B41FA5}">
                      <a16:colId xmlns:a16="http://schemas.microsoft.com/office/drawing/2014/main" val="829238013"/>
                    </a:ext>
                  </a:extLst>
                </a:gridCol>
              </a:tblGrid>
              <a:tr h="174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5 "Укрепление материально-технической базы государственных и муниципальных учреждений культуры, образовательных организаций в сфере культуры Московской области"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077408"/>
                  </a:ext>
                </a:extLst>
              </a:tr>
              <a:tr h="6187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«Проведение капитального ремонта, технического переоснащения современным непроизводственным оборудованием и благоустройство территории муниципальных учреждений культуры, муниципальных организаций дополнительного образования сферы культуры»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муниципальных учреждений культуры Московской области, по которым осуществлено развитие материально-технической базы (в части увеличения стоимости основных средств)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475161"/>
                  </a:ext>
                </a:extLst>
              </a:tr>
              <a:tr h="966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2.7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7 "Развитие архивного дела в Московской области"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006733"/>
                  </a:ext>
                </a:extLst>
              </a:tr>
              <a:tr h="6187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«Хранение, комплектование, учет и использование архивных документов в муниципальных архивах»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4605"/>
                  </a:ext>
                </a:extLst>
              </a:tr>
              <a:tr h="5414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«Хранение, комплектование, учет и использование архивных документов в муниципальных архивах»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519544"/>
                  </a:ext>
                </a:extLst>
              </a:tr>
              <a:tr h="5317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«Хранение, комплектование, учет и использование архивных документов в муниципальных архивах»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199835"/>
                  </a:ext>
                </a:extLst>
              </a:tr>
              <a:tr h="11167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«Временное хранение, комплектование, учет и использование архивных документов, относящихся к собственности Московской области и временно хранящихся в муниципальных архивах»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области, в общей сумме указанной субвенции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133432"/>
                  </a:ext>
                </a:extLst>
              </a:tr>
              <a:tr h="1160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9 "Развитие парков культуры и отдыха"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287572"/>
                  </a:ext>
                </a:extLst>
              </a:tr>
              <a:tr h="2513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«Создание условий для массового отдыха жителей городского округа в парках культуры и отдыха»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Соответствие нормативу обеспеченности парками культуры и отдыха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941874"/>
                  </a:ext>
                </a:extLst>
              </a:tr>
              <a:tr h="3142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«Создание условий для массового отдыха жителей городского округа в парках культуры и отдыха»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Увеличение числа посетителей парков культуры и отдыха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124,3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38188"/>
                  </a:ext>
                </a:extLst>
              </a:tr>
              <a:tr h="3287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«Создание условий для массового отдыха жителей городского округа в парках культуры и отдыха»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созданных и благоустроенных парков культуры и отдыха на территории Московской области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834" marR="4834" marT="48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133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39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07488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45510">
                  <a:extLst>
                    <a:ext uri="{9D8B030D-6E8A-4147-A177-3AD203B41FA5}">
                      <a16:colId xmlns:a16="http://schemas.microsoft.com/office/drawing/2014/main" val="2582346187"/>
                    </a:ext>
                  </a:extLst>
                </a:gridCol>
                <a:gridCol w="2401328">
                  <a:extLst>
                    <a:ext uri="{9D8B030D-6E8A-4147-A177-3AD203B41FA5}">
                      <a16:colId xmlns:a16="http://schemas.microsoft.com/office/drawing/2014/main" val="2796601757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2055474944"/>
                    </a:ext>
                  </a:extLst>
                </a:gridCol>
                <a:gridCol w="1036361">
                  <a:extLst>
                    <a:ext uri="{9D8B030D-6E8A-4147-A177-3AD203B41FA5}">
                      <a16:colId xmlns:a16="http://schemas.microsoft.com/office/drawing/2014/main" val="1513991341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1453859891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3321533318"/>
                    </a:ext>
                  </a:extLst>
                </a:gridCol>
                <a:gridCol w="543459">
                  <a:extLst>
                    <a:ext uri="{9D8B030D-6E8A-4147-A177-3AD203B41FA5}">
                      <a16:colId xmlns:a16="http://schemas.microsoft.com/office/drawing/2014/main" val="3705559450"/>
                    </a:ext>
                  </a:extLst>
                </a:gridCol>
                <a:gridCol w="1718844">
                  <a:extLst>
                    <a:ext uri="{9D8B030D-6E8A-4147-A177-3AD203B41FA5}">
                      <a16:colId xmlns:a16="http://schemas.microsoft.com/office/drawing/2014/main" val="374533172"/>
                    </a:ext>
                  </a:extLst>
                </a:gridCol>
              </a:tblGrid>
              <a:tr h="4742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638062"/>
                  </a:ext>
                </a:extLst>
              </a:tr>
              <a:tr h="1215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 "Образование"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38404"/>
                  </a:ext>
                </a:extLst>
              </a:tr>
              <a:tr h="1215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1 "Дошкольное образование"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71533"/>
                  </a:ext>
                </a:extLst>
              </a:tr>
              <a:tr h="1061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«Финансовое обеспечение реализации прав граждан на получение общедоступного и бесплатного дошкольного образования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Отношение 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в Указу Президента Российской Федерации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457854"/>
                  </a:ext>
                </a:extLst>
              </a:tr>
              <a:tr h="5917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«Проведение капитального ремонта объектов дошкольного образования, закупка оборудования»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Количество созданных и восстановленных объектов социальной и инженерной инфраструктуры на территории военных городков Московской области (в сфере образования)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предусмотрен в 2021 году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568624"/>
                  </a:ext>
                </a:extLst>
              </a:tr>
              <a:tr h="5917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«Финансовое обеспечение реализации прав граждан на получение общедоступного и бесплатного дошкольного образования»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к Указу Президента Российской Федерации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103,53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793359"/>
                  </a:ext>
                </a:extLst>
              </a:tr>
              <a:tr h="8268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«Финансовое обеспечение реализации прав граждан на получение общедоступного и бесплатного дошкольного образования»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 численности воспитанников частных дошкольных образовательных организаций в общей численности воспитанников дошкольных образовательных организаций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1,05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58,3 %. На конец года дошкольные учреждения посещало 12 305 воспитанников. в ЧДО насчитывалось 130 воспитанников. Соотношение составило 1,05%. Данная информация доведена до Министерства образования Московской области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787260"/>
                  </a:ext>
                </a:extLst>
              </a:tr>
              <a:tr h="1061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«Финансовое обеспечение реализации прав граждан на получение общедоступного и бесплатного дошкольного образования»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 численности воспитанников дошкольных образовательных организаций, обучающихся по программам, соответствующим требованиям федерального государственного образовательного стандарта дошкольного образования, в общей численности воспитанников дошкольных образовательных организаций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985804"/>
                  </a:ext>
                </a:extLst>
              </a:tr>
              <a:tr h="1061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проект P2 «Содействие занятости»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Численность воспитанников в возрасте до трех лет, посещающих частные организации, осуществляющие образовательную деятельность по образовательным программам дошкольного образования, присмотр и уход, в том числе в субъектах Российской Федерации, входящих в состав Дальневосточного и Северо-Кавказского федеральных округов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 53,8 %. В результате комплектования муниципальных дошкольных образовательных учреждений  осуществлен достаточный охват детей данного возраста.  Информация доведена до Министерства образования Московской области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25586"/>
                  </a:ext>
                </a:extLst>
              </a:tr>
              <a:tr h="9444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Р2: федеральный проект "Содействие занятости" 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Доступность дошкольного образования для детей в возрасте до 3-х лет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к соглашению с ФОИВ по ФП "Содействие занятости женщин - создание условий дошкольного образования для детей в возрасте до трех лет"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04" marR="3904" marT="39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506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54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9AB62-A43E-4661-ADCD-FDCE55D7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CC"/>
                </a:solidFill>
              </a:rPr>
              <a:t>Описание административно-территориального расположение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1551C-9D1A-4CE6-B603-CEEF3B9F0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5181797" cy="5315803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Городской округ Щелково расположен на северо-востоке Московской области в 25 км от Москвы. Общая площадь — 62 149 га.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Население района — 190,4 тыс. чел., плотность населения 351 чел. на 1 км².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июня 2018 года городское поселение  Свердловский и сельское поселение </a:t>
            </a:r>
            <a:r>
              <a:rPr lang="ru-RU" sz="1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Анискинское</a:t>
            </a:r>
            <a:r>
              <a:rPr lang="ru-RU"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были выведены из состава Щёлковского муниципального района и объединены с соседним городским округом  </a:t>
            </a:r>
            <a:r>
              <a:rPr lang="ru-RU" sz="1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Лосино</a:t>
            </a:r>
            <a:r>
              <a:rPr lang="ru-RU"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-Петровский.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 января 2019 года все оставшиеся 4 городских и 4 сельских поселения Щёлковского муниципального района были объединены в новое единое муниципальное образование городского округа Щёлково.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963846" cy="5122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83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135130"/>
              </p:ext>
            </p:extLst>
          </p:nvPr>
        </p:nvGraphicFramePr>
        <p:xfrm>
          <a:off x="0" y="-7991"/>
          <a:ext cx="9144000" cy="6865990"/>
        </p:xfrm>
        <a:graphic>
          <a:graphicData uri="http://schemas.openxmlformats.org/drawingml/2006/table">
            <a:tbl>
              <a:tblPr/>
              <a:tblGrid>
                <a:gridCol w="445511">
                  <a:extLst>
                    <a:ext uri="{9D8B030D-6E8A-4147-A177-3AD203B41FA5}">
                      <a16:colId xmlns:a16="http://schemas.microsoft.com/office/drawing/2014/main" val="621116839"/>
                    </a:ext>
                  </a:extLst>
                </a:gridCol>
                <a:gridCol w="2401325">
                  <a:extLst>
                    <a:ext uri="{9D8B030D-6E8A-4147-A177-3AD203B41FA5}">
                      <a16:colId xmlns:a16="http://schemas.microsoft.com/office/drawing/2014/main" val="3944010035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2759915746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270723951"/>
                    </a:ext>
                  </a:extLst>
                </a:gridCol>
                <a:gridCol w="568736">
                  <a:extLst>
                    <a:ext uri="{9D8B030D-6E8A-4147-A177-3AD203B41FA5}">
                      <a16:colId xmlns:a16="http://schemas.microsoft.com/office/drawing/2014/main" val="2867498517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391831574"/>
                    </a:ext>
                  </a:extLst>
                </a:gridCol>
                <a:gridCol w="543458">
                  <a:extLst>
                    <a:ext uri="{9D8B030D-6E8A-4147-A177-3AD203B41FA5}">
                      <a16:colId xmlns:a16="http://schemas.microsoft.com/office/drawing/2014/main" val="3416003287"/>
                    </a:ext>
                  </a:extLst>
                </a:gridCol>
                <a:gridCol w="1718845">
                  <a:extLst>
                    <a:ext uri="{9D8B030D-6E8A-4147-A177-3AD203B41FA5}">
                      <a16:colId xmlns:a16="http://schemas.microsoft.com/office/drawing/2014/main" val="3526763213"/>
                    </a:ext>
                  </a:extLst>
                </a:gridCol>
              </a:tblGrid>
              <a:tr h="9992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проект P2 «Содействие занятости»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Доступность дошкольного образования для детей в возрасте от трех до семи лет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к соглашению с ФОИВ по ФП "Содействие занятости женщин - создание условий дошкольного образования для детей в возрасте до трех лет"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206122"/>
                  </a:ext>
                </a:extLst>
              </a:tr>
              <a:tr h="14966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«Проведение капитального ремонта объектов дошкольного образования, закупка оборудования»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Отношение численности детей в возрасте от 1,5 до 3 лет, осваивающих образовательные программы дошкольного образования, к численности детей в возрасте от 1,5 до 3-х лет, осваивающих образовательные программы дошкольного образования, и численности детей в возрасте от 1,5 до 3-х лет, состоящих на учете для предоставления места в дошкольном образовательном учреждении с предпочтительной датой приема в текущем году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к соглашению с ФОИВ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52534"/>
                  </a:ext>
                </a:extLst>
              </a:tr>
              <a:tr h="5018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«Проведение капитального ремонта объектов дошкольного образования, закупка оборудования»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отремонтированных дошкольных образовательных организаций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к ежегодному обращению Губернатора Московской области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предусмотрен в 2021 году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595265"/>
                  </a:ext>
                </a:extLst>
              </a:tr>
              <a:tr h="22428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проект P2 «Содействие занятости»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Создание дополнительных мест для детей в возрасте от 2 месяцев до 3 лет в образовательных организациях, реализующих образовательные программы дошкольного образования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к ежегодному обращению Губернатора Московской области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достигнут на 50 %. Данный показатель напрямую зависит от строительства дошкольных учреждений, вошедших в госпрограмму Московской области «Строительство социальной инфраструктуры».По состоянию на 31.12.2021 года, дошкольные учреждения не построены.  Открытие групп полного дня для детей данного возраста в существующих ДОУ невозможно, т.к. для этого нет свободных помещений. В министерство образования Московской области направлено письмо о рисках невыполнения данного показателя и изменение планового значения. На базе ДОУ № 60 открыты 3 группы кратковременного пребывания для детей от 2-х до 3-х лет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662416"/>
                  </a:ext>
                </a:extLst>
              </a:tr>
              <a:tr h="11236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Проведение капитального ремонта объектов дошкольного образования, закупка оборудования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педагогических и руководящих работников государственных (муниципальных) дошкольных образовательных организаций, прошедших в течении последних 3 лет повышение квалификации или профессиональную переподготовку, в общей численности педагогических и руководящих работников дошкольных образовательных организаций 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31493"/>
                  </a:ext>
                </a:extLst>
              </a:tr>
              <a:tr h="5018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«Финансовое обеспечение реализации прав граждан на получение общедоступного и бесплатного дошкольного образования»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042" marR="4042" marT="40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56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927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412203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/>
              <a:tblGrid>
                <a:gridCol w="445511">
                  <a:extLst>
                    <a:ext uri="{9D8B030D-6E8A-4147-A177-3AD203B41FA5}">
                      <a16:colId xmlns:a16="http://schemas.microsoft.com/office/drawing/2014/main" val="3617112110"/>
                    </a:ext>
                  </a:extLst>
                </a:gridCol>
                <a:gridCol w="2401326">
                  <a:extLst>
                    <a:ext uri="{9D8B030D-6E8A-4147-A177-3AD203B41FA5}">
                      <a16:colId xmlns:a16="http://schemas.microsoft.com/office/drawing/2014/main" val="1215145525"/>
                    </a:ext>
                  </a:extLst>
                </a:gridCol>
                <a:gridCol w="1810475">
                  <a:extLst>
                    <a:ext uri="{9D8B030D-6E8A-4147-A177-3AD203B41FA5}">
                      <a16:colId xmlns:a16="http://schemas.microsoft.com/office/drawing/2014/main" val="3530105757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2703648010"/>
                    </a:ext>
                  </a:extLst>
                </a:gridCol>
                <a:gridCol w="568734">
                  <a:extLst>
                    <a:ext uri="{9D8B030D-6E8A-4147-A177-3AD203B41FA5}">
                      <a16:colId xmlns:a16="http://schemas.microsoft.com/office/drawing/2014/main" val="525050973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3481554256"/>
                    </a:ext>
                  </a:extLst>
                </a:gridCol>
                <a:gridCol w="543458">
                  <a:extLst>
                    <a:ext uri="{9D8B030D-6E8A-4147-A177-3AD203B41FA5}">
                      <a16:colId xmlns:a16="http://schemas.microsoft.com/office/drawing/2014/main" val="3764872951"/>
                    </a:ext>
                  </a:extLst>
                </a:gridCol>
                <a:gridCol w="1718845">
                  <a:extLst>
                    <a:ext uri="{9D8B030D-6E8A-4147-A177-3AD203B41FA5}">
                      <a16:colId xmlns:a16="http://schemas.microsoft.com/office/drawing/2014/main" val="2451053534"/>
                    </a:ext>
                  </a:extLst>
                </a:gridCol>
              </a:tblGrid>
              <a:tr h="106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7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</a:t>
                      </a:r>
                    </a:p>
                  </a:txBody>
                  <a:tcPr marL="3423" marR="3423" marT="3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67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2 "Общее образование"</a:t>
                      </a:r>
                    </a:p>
                  </a:txBody>
                  <a:tcPr marL="3423" marR="3423" marT="3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040634"/>
                  </a:ext>
                </a:extLst>
              </a:tr>
              <a:tr h="8296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</a:t>
                      </a:r>
                      <a:b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919810"/>
                  </a:ext>
                </a:extLst>
              </a:tr>
              <a:tr h="519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Е1: федеральный проект «Современная школа»  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общеобразовательных организациях, расположенных в сельской местности и малых городах, созданы и функционируют центры образования естественно- научной и технологической направленностей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504135"/>
                  </a:ext>
                </a:extLst>
              </a:tr>
              <a:tr h="519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Е1: федеральный проект «Современная школа»  национального проекта «Образование»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общеобразовательных организациях, расположенных в сельской местности и малых городах, обновлена материально -техническая база для занятий детей физической культурой и спортом (накопительным итогом)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предусмотрен в 2021 году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141659"/>
                  </a:ext>
                </a:extLst>
              </a:tr>
              <a:tr h="8296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проект E1 «Современная школа»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предусмотрен в 2021 году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034127"/>
                  </a:ext>
                </a:extLst>
              </a:tr>
              <a:tr h="2100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проект E1 «Современная школа»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отремонтированных общеобразовательных организаций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предусмотрен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предусмотрен в 2021 году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063125"/>
                  </a:ext>
                </a:extLst>
              </a:tr>
              <a:tr h="7264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образования»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 численности обучающихся в образовательных организациях общего образования в соответствии с федеральными государственными образовательными стандартами в общей численности обучающихся в образовательных организациях общего образования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624920"/>
                  </a:ext>
                </a:extLst>
              </a:tr>
              <a:tr h="6231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05</a:t>
                      </a:r>
                      <a:b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«Обеспечение и проведение государственной итоговой аттестации обучающихся, освоивших образовательные программы основного общего и среднего общего образования, в том числе в форме единого государственного экзамена»</a:t>
                      </a:r>
                      <a:b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67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выпускников текущего года, набравших 220 баллов и более по 3 предметам, к общему количеству выпускников текущего года, сдававших ЕГЭ по 3 и более предметам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36,4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36,72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689593"/>
                  </a:ext>
                </a:extLst>
              </a:tr>
              <a:tr h="6231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Е1: федеральный проект «Современная школа»  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обучающихся муниципальных общеобразовательных организаций, которым предоставлена возможность обучаться в соответствии с основными современными требованиями, в общей численности обучающихся, процент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290004"/>
                  </a:ext>
                </a:extLst>
              </a:tr>
              <a:tr h="10362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08 «Модернизация школьных систем образования в рамках государственной программы Российской Федерации «Развитие образования»;      </a:t>
                      </a:r>
                      <a:br>
                        <a:rPr lang="ru-RU" sz="67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7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проект E1 «Современная школа»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Обновлена материально-техническая база для формирования у обучающихся современных технологических и гуманитарных навыков. Создана материально-техническая база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 (нарастающим итогом)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единиц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0,004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0,004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291726"/>
                  </a:ext>
                </a:extLst>
              </a:tr>
              <a:tr h="5198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E2. Федеральный проект «Успех каждого ребенка»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Число детей, получивших рекомендации по построению индивидуального учебного плана в соответствии с выбранными профессиональными компетенциями (профессиональными областями деятельности)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к соглашению с ФОИВ по федеральному проекту "Успех каждого ребенка"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0,310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0,310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771594"/>
                  </a:ext>
                </a:extLst>
              </a:tr>
              <a:tr h="3133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«Финансовое обеспечение деятельности образовательных организаций»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Доля учителей, заместителей директоров и директоров школ, повысивших уровень квалификации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показатель,                 Рейтинг - 45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7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7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678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01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038025"/>
              </p:ext>
            </p:extLst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/>
              <a:tblGrid>
                <a:gridCol w="445509">
                  <a:extLst>
                    <a:ext uri="{9D8B030D-6E8A-4147-A177-3AD203B41FA5}">
                      <a16:colId xmlns:a16="http://schemas.microsoft.com/office/drawing/2014/main" val="1165888284"/>
                    </a:ext>
                  </a:extLst>
                </a:gridCol>
                <a:gridCol w="2401326">
                  <a:extLst>
                    <a:ext uri="{9D8B030D-6E8A-4147-A177-3AD203B41FA5}">
                      <a16:colId xmlns:a16="http://schemas.microsoft.com/office/drawing/2014/main" val="3130068541"/>
                    </a:ext>
                  </a:extLst>
                </a:gridCol>
                <a:gridCol w="1810475">
                  <a:extLst>
                    <a:ext uri="{9D8B030D-6E8A-4147-A177-3AD203B41FA5}">
                      <a16:colId xmlns:a16="http://schemas.microsoft.com/office/drawing/2014/main" val="3589615030"/>
                    </a:ext>
                  </a:extLst>
                </a:gridCol>
                <a:gridCol w="1036363">
                  <a:extLst>
                    <a:ext uri="{9D8B030D-6E8A-4147-A177-3AD203B41FA5}">
                      <a16:colId xmlns:a16="http://schemas.microsoft.com/office/drawing/2014/main" val="804498698"/>
                    </a:ext>
                  </a:extLst>
                </a:gridCol>
                <a:gridCol w="568734">
                  <a:extLst>
                    <a:ext uri="{9D8B030D-6E8A-4147-A177-3AD203B41FA5}">
                      <a16:colId xmlns:a16="http://schemas.microsoft.com/office/drawing/2014/main" val="849966269"/>
                    </a:ext>
                  </a:extLst>
                </a:gridCol>
                <a:gridCol w="619290">
                  <a:extLst>
                    <a:ext uri="{9D8B030D-6E8A-4147-A177-3AD203B41FA5}">
                      <a16:colId xmlns:a16="http://schemas.microsoft.com/office/drawing/2014/main" val="632406093"/>
                    </a:ext>
                  </a:extLst>
                </a:gridCol>
                <a:gridCol w="543459">
                  <a:extLst>
                    <a:ext uri="{9D8B030D-6E8A-4147-A177-3AD203B41FA5}">
                      <a16:colId xmlns:a16="http://schemas.microsoft.com/office/drawing/2014/main" val="2274990017"/>
                    </a:ext>
                  </a:extLst>
                </a:gridCol>
                <a:gridCol w="1718844">
                  <a:extLst>
                    <a:ext uri="{9D8B030D-6E8A-4147-A177-3AD203B41FA5}">
                      <a16:colId xmlns:a16="http://schemas.microsoft.com/office/drawing/2014/main" val="1567447784"/>
                    </a:ext>
                  </a:extLst>
                </a:gridCol>
              </a:tblGrid>
              <a:tr h="5531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«Финансовое обеспечение деятельности образовательных организаций»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к Указу Президента Российской Федерации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127,72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220821"/>
                  </a:ext>
                </a:extLst>
              </a:tr>
              <a:tr h="5531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E1: федеральный проект «Современная школа»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2020 Доля обучающихся во вторую смену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к ежегодному обращению Губернатора Московской области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22,4 %.  К вводу в эксплуатацию планировались 4 объекта: пристройка в СОШ №11, №7 (в 2022), школы в мкр. Финский (в 2023) и Новый городок (в 2024).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905206"/>
                  </a:ext>
                </a:extLst>
              </a:tr>
              <a:tr h="6630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образования»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обучающихся (физических лиц) общеобразовательных организаций, которым оказана поддержка в рамках программ поддержки одарённых детей и талантливой молодежи (на муниципальном и региональном уровне)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22965"/>
                  </a:ext>
                </a:extLst>
              </a:tr>
              <a:tr h="6630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Е1: федеральный проект «Современная школа»  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обучающихся в государственных (муниципальных) общеобразовательных организациях, занимающихся в одну смену, в общей численности обучающихся в государственных (муниципальных) общеобразовательных организациях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92,3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Выполнено на 93,9%. К вводу в эксплуатацию планировались 4 объекта: пристройка в СОШ №11, №7 (в 2022), школы в мкр. Финский (в 2023) и Новый городок (в 2024).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741535"/>
                  </a:ext>
                </a:extLst>
              </a:tr>
              <a:tr h="5531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образования»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современных компьютеров (со сроком эксплуатации не более 7 лет) на 100 обучающихся в общеобразовательных организациях муниципального образования Московской области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251766"/>
                  </a:ext>
                </a:extLst>
              </a:tr>
              <a:tr h="223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3721" marR="3721" marT="3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«Финансовое обеспечение деятельности образовательных организаций»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Рейтинг школ (переход в «зелёную зону»)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показатель,            Рейтинг - 45</a:t>
                      </a:r>
                    </a:p>
                  </a:txBody>
                  <a:tcPr marL="3721" marR="3721" marT="3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</a:t>
                      </a:r>
                    </a:p>
                  </a:txBody>
                  <a:tcPr marL="3721" marR="3721" marT="3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3721" marR="3721" marT="3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3721" marR="3721" marT="3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598107"/>
                  </a:ext>
                </a:extLst>
              </a:tr>
              <a:tr h="553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3721" marR="3721" marT="3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образования»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образовательных комплексов, соответствующих региональному стандарту эффективной школы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показатель,                 Рейтинг - 45</a:t>
                      </a:r>
                    </a:p>
                  </a:txBody>
                  <a:tcPr marL="3721" marR="3721" marT="3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</a:t>
                      </a:r>
                    </a:p>
                  </a:txBody>
                  <a:tcPr marL="3721" marR="3721" marT="3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3721" marR="3721" marT="3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91,8</a:t>
                      </a:r>
                    </a:p>
                  </a:txBody>
                  <a:tcPr marL="3721" marR="3721" marT="3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004331"/>
                  </a:ext>
                </a:extLst>
              </a:tr>
              <a:tr h="6630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E1. Федеральный проект «Современная школа»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783382"/>
                  </a:ext>
                </a:extLst>
              </a:tr>
              <a:tr h="6630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08 «Модернизация школьных систем образования в рамках государственной программы Российской Федерации «Развитие образования»;     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проект E1 «Современная школа»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Внедрена целевая модель цифровой образовательной среды в общеобразовательных организациях и профессиональных образовательных организациях во всех субъектах Российской Федерации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63,6%. Министерством образования Московской области изменено плановое значение показателя на 2021 год на 14 штук. При внесении изменений в программу будут внесены изменения в плановое значение показателя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189156"/>
                  </a:ext>
                </a:extLst>
              </a:tr>
              <a:tr h="113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</a:t>
                      </a:r>
                    </a:p>
                  </a:txBody>
                  <a:tcPr marL="3721" marR="3721" marT="3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3 "Дополнительное образование, воспитание и психолого-социальное сопровождение детей"</a:t>
                      </a:r>
                    </a:p>
                  </a:txBody>
                  <a:tcPr marL="3721" marR="3721" marT="3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565346"/>
                  </a:ext>
                </a:extLst>
              </a:tr>
              <a:tr h="4433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«Финансовое  обеспечение оказания услуг (выполнения работ) организациями дополнительного образования»    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Доля детей (от 5 до 18 лет), охваченных дополнительным общеразвивающими программами технической и естественнонаучной направленности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26,25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433129"/>
                  </a:ext>
                </a:extLst>
              </a:tr>
              <a:tr h="12124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E2. Федеральный проект «Успех каждого ребенка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Число детей, охваченных деятельностью детских технопарков "Кванториум" (мобильных технопарков "Кванториум")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к соглашению с ФОИВ по ФП "Успех каждого ребенка"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0,561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0,561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721" marR="3721" marT="3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189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57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160777"/>
              </p:ext>
            </p:extLst>
          </p:nvPr>
        </p:nvGraphicFramePr>
        <p:xfrm>
          <a:off x="0" y="0"/>
          <a:ext cx="9144000" cy="5931318"/>
        </p:xfrm>
        <a:graphic>
          <a:graphicData uri="http://schemas.openxmlformats.org/drawingml/2006/table">
            <a:tbl>
              <a:tblPr/>
              <a:tblGrid>
                <a:gridCol w="445510">
                  <a:extLst>
                    <a:ext uri="{9D8B030D-6E8A-4147-A177-3AD203B41FA5}">
                      <a16:colId xmlns:a16="http://schemas.microsoft.com/office/drawing/2014/main" val="909200531"/>
                    </a:ext>
                  </a:extLst>
                </a:gridCol>
                <a:gridCol w="2401327">
                  <a:extLst>
                    <a:ext uri="{9D8B030D-6E8A-4147-A177-3AD203B41FA5}">
                      <a16:colId xmlns:a16="http://schemas.microsoft.com/office/drawing/2014/main" val="1005802571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2489481546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4029869595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488885644"/>
                    </a:ext>
                  </a:extLst>
                </a:gridCol>
                <a:gridCol w="619290">
                  <a:extLst>
                    <a:ext uri="{9D8B030D-6E8A-4147-A177-3AD203B41FA5}">
                      <a16:colId xmlns:a16="http://schemas.microsoft.com/office/drawing/2014/main" val="1172083498"/>
                    </a:ext>
                  </a:extLst>
                </a:gridCol>
                <a:gridCol w="543458">
                  <a:extLst>
                    <a:ext uri="{9D8B030D-6E8A-4147-A177-3AD203B41FA5}">
                      <a16:colId xmlns:a16="http://schemas.microsoft.com/office/drawing/2014/main" val="4055986420"/>
                    </a:ext>
                  </a:extLst>
                </a:gridCol>
                <a:gridCol w="1718844">
                  <a:extLst>
                    <a:ext uri="{9D8B030D-6E8A-4147-A177-3AD203B41FA5}">
                      <a16:colId xmlns:a16="http://schemas.microsoft.com/office/drawing/2014/main" val="5047265"/>
                    </a:ext>
                  </a:extLst>
                </a:gridCol>
              </a:tblGrid>
              <a:tr h="4507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E4.Федеральный проект «Цифровая образовательная среда»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Созданы центры цифрового образования детей "IT-куб" (нарастающим итогом)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к соглашению с ФОИВ по федеральному проекту "Цифровая образовательная среда"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предусмотрен в 2021 году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02835"/>
                  </a:ext>
                </a:extLst>
              </a:tr>
              <a:tr h="10251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E2. Федеральный проект «Успех каждого ребенка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детей в возрасте от 5 до 18 лет, охваченных дополнительным образованием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к Указу Президента Российской Федерации, показатель к соглашению с ФОИВ по ФП "Успех каждого ребенка"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83,3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68,99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83%. С 01 октября 2021 года изменилась общая численность детей от 5 до 18 лет, проживающих в городском округе - 29607 человек (с 01.01.2021 по 01.10.2021 - 28012 чел.).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59 МОУ занимается 83,36 % детей по дополнительному образованию, зарегистрировано в ЕИС «Навигатор дополнительного образования» - 68,99 % (считается один раз ребенок, который занимается дополнительным образованием в округе)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277817"/>
                  </a:ext>
                </a:extLst>
              </a:tr>
              <a:tr h="3949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«Финансовое обеспечение оказания услуг (выполнения работ) организациями дополнительного образования»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к Указу Президента Российской Федерации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103,02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473304"/>
                  </a:ext>
                </a:extLst>
              </a:tr>
              <a:tr h="2632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«Финансовое обеспечение оказания услуг (выполнения работ) организациями дополнительного образования»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Доля детей, привлекаемых к участию в творческих мероприятиях, от общего числа детей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26,3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32,92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187464"/>
                  </a:ext>
                </a:extLst>
              </a:tr>
              <a:tr h="6501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«Финансовое обеспечение оказания услуг (выполнения работ) организациями дополнительного образования»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 численности детей и молодежи в возрасте от 5 до 18 лет, проживающих на территории Московской области и получающих услуги в сфере дополнительного образования в частных организациях, осуществляющих образовательную деятельность по дополнительным общеобразовательным программам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3,83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3,83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106025"/>
                  </a:ext>
                </a:extLst>
              </a:tr>
              <a:tr h="5185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«Финансовое обеспечение оказания услуг (выполнения работ) организациями дополнительного образования»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Численность обучающихся, вовлеченных в деятельность общественных объединений на базе образовательных организаций общего образования, среднего и высшего профессионального образования (показатель реализуется накопительным итогом)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763874"/>
                  </a:ext>
                </a:extLst>
              </a:tr>
              <a:tr h="3829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06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2020. Охват детей в возрасте от 5 до 18 лет, имеющих право на получение дополнительного образования в рамках системы персонифицированного финансирования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80 %. По согласованию с Министерством образования Московской области планируемое значение показателя на 2021 год будет скорректировано до 40%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205811"/>
                  </a:ext>
                </a:extLst>
              </a:tr>
              <a:tr h="3486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«Финансовое обеспечение оказания услуг (выполнения работ) организациями дополнительного образования»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Зарплата бюджетников - Достижение (поддержание) средней заработной платы работников социальной сферы в соответствии с майскими Указами Президента 2012 года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 показатель,              Рейтинг - 45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223382"/>
                  </a:ext>
                </a:extLst>
              </a:tr>
              <a:tr h="3191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«Финансовое обеспечение оказания услуг (выполнения работ) организациями дополнительного образования»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детей-инвалидов в возрасте от 5 до 18 лет, получающих дополнительное образование, в общей численности детей-инвалидов такого возраста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61,49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652089"/>
                  </a:ext>
                </a:extLst>
              </a:tr>
              <a:tr h="79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</a:t>
                      </a:r>
                    </a:p>
                  </a:txBody>
                  <a:tcPr marL="3989" marR="3989" marT="3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4 "Профессиональное образование"</a:t>
                      </a:r>
                    </a:p>
                  </a:txBody>
                  <a:tcPr marL="3989" marR="3989" marT="39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997431"/>
                  </a:ext>
                </a:extLst>
              </a:tr>
              <a:tr h="2752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E5. Федеральный проект «Учитель будущего»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Современный учитель (Готовность учителей к обучению школьников для участия в международных исследованиях (PISA)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показатель, Рейтинг - 45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89" marR="3989" marT="39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300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900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168888"/>
              </p:ext>
            </p:extLst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/>
              <a:tblGrid>
                <a:gridCol w="445510">
                  <a:extLst>
                    <a:ext uri="{9D8B030D-6E8A-4147-A177-3AD203B41FA5}">
                      <a16:colId xmlns:a16="http://schemas.microsoft.com/office/drawing/2014/main" val="3216963274"/>
                    </a:ext>
                  </a:extLst>
                </a:gridCol>
                <a:gridCol w="2401326">
                  <a:extLst>
                    <a:ext uri="{9D8B030D-6E8A-4147-A177-3AD203B41FA5}">
                      <a16:colId xmlns:a16="http://schemas.microsoft.com/office/drawing/2014/main" val="2855833687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2623640565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482880598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1097842600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2029810269"/>
                    </a:ext>
                  </a:extLst>
                </a:gridCol>
                <a:gridCol w="543458">
                  <a:extLst>
                    <a:ext uri="{9D8B030D-6E8A-4147-A177-3AD203B41FA5}">
                      <a16:colId xmlns:a16="http://schemas.microsoft.com/office/drawing/2014/main" val="3164255614"/>
                    </a:ext>
                  </a:extLst>
                </a:gridCol>
                <a:gridCol w="1718846">
                  <a:extLst>
                    <a:ext uri="{9D8B030D-6E8A-4147-A177-3AD203B41FA5}">
                      <a16:colId xmlns:a16="http://schemas.microsoft.com/office/drawing/2014/main" val="3173616987"/>
                    </a:ext>
                  </a:extLst>
                </a:gridCol>
              </a:tblGrid>
              <a:tr h="4643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685540"/>
                  </a:ext>
                </a:extLst>
              </a:tr>
              <a:tr h="119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 "Социальная защита населения"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85600"/>
                  </a:ext>
                </a:extLst>
              </a:tr>
              <a:tr h="119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1 "Социальная поддержка граждан"     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578180"/>
                  </a:ext>
                </a:extLst>
              </a:tr>
              <a:tr h="2341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20 «Создание условий для поддержания здорового образа жизни»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Активное долголетие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5,54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857870"/>
                  </a:ext>
                </a:extLst>
              </a:tr>
              <a:tr h="5794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«Предоставление мер социальной поддержки и субсидий по оплате жилого помещения и коммунальных услуг гражданам Российской Федерации, имеющим место жительства в Московской области»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Уровень бедности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РФ от 25.04.2019 №193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911450"/>
                  </a:ext>
                </a:extLst>
              </a:tr>
              <a:tr h="5794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18 «Предоставление государственных гарантий муниципальным служащим, поощрение за муниципальную службу»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муниципальных служащих, вышедших на пенсию, и получающих пенсию за выслугу лет от общего числа лиц, имеющих право на выплату пенсии за выслугу лет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47542"/>
                  </a:ext>
                </a:extLst>
              </a:tr>
              <a:tr h="119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2 "Доступная среда"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3819"/>
                  </a:ext>
                </a:extLst>
              </a:tr>
              <a:tr h="6944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«Создание безбарьерной среды на объектах социальной, инженерной и транспортной инфраструктуры в Московской области»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приоритетных объектов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77,8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77,85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522766"/>
                  </a:ext>
                </a:extLst>
              </a:tr>
              <a:tr h="5794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«Создание безбарьерной среды на объектах социальной, инженерной и транспортной инфраструктуры в Московской области»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Детей-инвалидов в возрасте от 1,5 года до 7 лет, охваченных дошкольным образованием, в общей численности детей-инвалидов такого возраста в 2021 году не было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373653"/>
                  </a:ext>
                </a:extLst>
              </a:tr>
              <a:tr h="5794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«Создание безбарьерной среды на объектах социальной, инженерной и транспортной инфраструктуры в Московской области»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детей-инвалидов в возрасте от 5 до 18 лет, получающих дополнительное образование, в общей численности детей-инвалидов такого возраста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Детей-инвалидов в возрасте от 5 до 18 лет, получающих дополнительное образование, в общей численности детей-инвалидов такого возраста в 2021 году не было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06142"/>
                  </a:ext>
                </a:extLst>
              </a:tr>
              <a:tr h="6944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«Создание безбарьерной среды на объектах социальной, инженерной и транспортной инфраструктуры в Московской области»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 в 202 году не было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591778"/>
                  </a:ext>
                </a:extLst>
              </a:tr>
              <a:tr h="119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3 "Развитие системы отдыха и оздоровления детей"  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811747"/>
                  </a:ext>
                </a:extLst>
              </a:tr>
              <a:tr h="4643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05 «Мероприятия по организации отдыха детей в каникулярное время, проводимые муниципальными образованиями Московской области»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61,5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83,99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400780"/>
                  </a:ext>
                </a:extLst>
              </a:tr>
              <a:tr h="6944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05 «Мероприятия по организации отдыха детей в каникулярное время, проводимые муниципальными образованиями Московской области»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55,9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57,4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405933"/>
                  </a:ext>
                </a:extLst>
              </a:tr>
              <a:tr h="119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8 "Развитие трудовых ресурсов и охраны труда" 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608307"/>
                  </a:ext>
                </a:extLst>
              </a:tr>
              <a:tr h="5794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«Профилактика производственного травматизма»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пострадавших в результате несчастных случаев на производстве со смертельным исходом в расчете на 1000 работающих (по кругу организаций занятых в экономике муниципальных образований)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Промилле (0,1 процента)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0,062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0,014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4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51" marR="3951" marT="3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714452"/>
                  </a:ext>
                </a:extLst>
              </a:tr>
              <a:tr h="119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4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9 "Развитие и поддержка социально ориентированных некоммерческих организаций"</a:t>
                      </a:r>
                    </a:p>
                  </a:txBody>
                  <a:tcPr marL="3951" marR="3951" marT="3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44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746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039696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table">
            <a:tbl>
              <a:tblPr/>
              <a:tblGrid>
                <a:gridCol w="445509">
                  <a:extLst>
                    <a:ext uri="{9D8B030D-6E8A-4147-A177-3AD203B41FA5}">
                      <a16:colId xmlns:a16="http://schemas.microsoft.com/office/drawing/2014/main" val="2911364800"/>
                    </a:ext>
                  </a:extLst>
                </a:gridCol>
                <a:gridCol w="2401325">
                  <a:extLst>
                    <a:ext uri="{9D8B030D-6E8A-4147-A177-3AD203B41FA5}">
                      <a16:colId xmlns:a16="http://schemas.microsoft.com/office/drawing/2014/main" val="708243764"/>
                    </a:ext>
                  </a:extLst>
                </a:gridCol>
                <a:gridCol w="1810475">
                  <a:extLst>
                    <a:ext uri="{9D8B030D-6E8A-4147-A177-3AD203B41FA5}">
                      <a16:colId xmlns:a16="http://schemas.microsoft.com/office/drawing/2014/main" val="1137470084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3774688148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3077998414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4138424904"/>
                    </a:ext>
                  </a:extLst>
                </a:gridCol>
                <a:gridCol w="543459">
                  <a:extLst>
                    <a:ext uri="{9D8B030D-6E8A-4147-A177-3AD203B41FA5}">
                      <a16:colId xmlns:a16="http://schemas.microsoft.com/office/drawing/2014/main" val="573479758"/>
                    </a:ext>
                  </a:extLst>
                </a:gridCol>
                <a:gridCol w="1718845">
                  <a:extLst>
                    <a:ext uri="{9D8B030D-6E8A-4147-A177-3AD203B41FA5}">
                      <a16:colId xmlns:a16="http://schemas.microsoft.com/office/drawing/2014/main" val="2218996742"/>
                    </a:ext>
                  </a:extLst>
                </a:gridCol>
              </a:tblGrid>
              <a:tr h="8417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«Осуществление финансовой поддержки СО НКО»;      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СО НКО, которым оказана поддержка органами местного самоуправления, всего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85,0%. В связи с внесением изменений в ФЗ от 30 сентября 2021 г. Порядок городского округа Щёлково о выделении субсидий  был принят 30.11.2021г., выдача субсидии была не возможна из-за сроков процедуры проведения конкурса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433857"/>
                  </a:ext>
                </a:extLst>
              </a:tr>
              <a:tr h="7221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«Осуществление финансовой поддержки СО НКО»;     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СО НКО в сфере социальной защиты населения, которым оказана поддержка органами местного самоуправления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675909"/>
                  </a:ext>
                </a:extLst>
              </a:tr>
              <a:tr h="7221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«Осуществление финансовой поддержки СО НКО»;     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СО НКО в сфере образования, которым оказана поддержка органами местного самоуправления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46117"/>
                  </a:ext>
                </a:extLst>
              </a:tr>
              <a:tr h="7221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«Осуществление финансовой поддержки СО НКО»;     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СО НКО в сфере физической культуры и спорта, которым оказана поддержка органами местного самоуправления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связи с внесением изменений в ФЗ от 30 сентября 2021 г. новый Порядок городского округа Щёлково о выделении субсидий  был принят 30.11.2021г., выдача субсидии была не возможна из-за сроков процедуры проведения конкурса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069417"/>
                  </a:ext>
                </a:extLst>
              </a:tr>
              <a:tr h="8417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«Осуществление финансовой поддержки СО НКО»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расходов, направляемых на предоставление субсидий СО НКО, в общем объеме расходов бюджета муниципального образования Московской области на социальную сферу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0,07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0,04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57,1%. В связи с внесением изменений в ФЗ от 30 сентября 2021 г. новый Порядок городского округа Щёлково о выделении субсидий  был принят 30.11.2021г., выдача субсидии была не возможна из-за сроков процедуры проведения конкурса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207405"/>
                  </a:ext>
                </a:extLst>
              </a:tr>
              <a:tr h="7221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«Осуществление финансовой поддержки СО НКО»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расходов, направляемых на предоставление субсидий СО НКО в сфере социальной защиты населения, в общем объеме расходов бюджета муниципального образования Московской области в сфере социальной защиты населения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1,13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связи с внесением изменений в ФЗ от 30 сентября 2021 г. новый Порядок городского округа Щёлково о выделении субсидий  был принят 30.11.2021г., выдача субсидии была не возможна из-за сроков процедуры проведения конкурса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79414"/>
                  </a:ext>
                </a:extLst>
              </a:tr>
              <a:tr h="6025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«Осуществление финансовой поддержки СО НКО»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расходов, направляемых на предоставление субсидий СО НКО в сфере образования, в общем объеме расходов бюджета муниципального образования Московской области в сфере образования 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0,04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0,04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665987"/>
                  </a:ext>
                </a:extLst>
              </a:tr>
              <a:tr h="8417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«Осуществление финансовой поддержки СО НКО»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расходов, направляемых на предоставление субсидий СО НКО в сфере физической культуры и спорта, в общем объеме расходов бюджета муниципального образования Московской области в сфере физической культуры и спорта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0,04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25,0%.                              В связи с внесением изменений в ФЗ от 30 сентября 2021 г. новый Порядок городского округа Щёлково  о выделении субсидий  был принят 30.11.2021г., выдача субсидии была не возможна из-за сроков процедуры проведения конкурса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70875"/>
                  </a:ext>
                </a:extLst>
              </a:tr>
              <a:tr h="8417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«Осуществление финансовой поддержки СО НКО»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СО НКО, внесенных в реестр поставщиков социальных услуг и получивших поддержку, в общем количестве СО НКО на территории муниципального образования, получивших поддержку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60,0%.                           В связи с внесением изменений в ФЗ от 30 сентября 2021 г. новый Порядок городского округа Щёлково  о выделении субсидий  был принят 30.11.2021г., выдача субсидии была не возможна из-за сроков процедуры проведения конкурса</a:t>
                      </a:r>
                    </a:p>
                  </a:txBody>
                  <a:tcPr marL="4231" marR="4231" marT="42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31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286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71110"/>
              </p:ext>
            </p:extLst>
          </p:nvPr>
        </p:nvGraphicFramePr>
        <p:xfrm>
          <a:off x="-11174" y="0"/>
          <a:ext cx="9155175" cy="4941744"/>
        </p:xfrm>
        <a:graphic>
          <a:graphicData uri="http://schemas.openxmlformats.org/drawingml/2006/table">
            <a:tbl>
              <a:tblPr/>
              <a:tblGrid>
                <a:gridCol w="446054">
                  <a:extLst>
                    <a:ext uri="{9D8B030D-6E8A-4147-A177-3AD203B41FA5}">
                      <a16:colId xmlns:a16="http://schemas.microsoft.com/office/drawing/2014/main" val="922644149"/>
                    </a:ext>
                  </a:extLst>
                </a:gridCol>
                <a:gridCol w="2404260">
                  <a:extLst>
                    <a:ext uri="{9D8B030D-6E8A-4147-A177-3AD203B41FA5}">
                      <a16:colId xmlns:a16="http://schemas.microsoft.com/office/drawing/2014/main" val="3974430102"/>
                    </a:ext>
                  </a:extLst>
                </a:gridCol>
                <a:gridCol w="1812687">
                  <a:extLst>
                    <a:ext uri="{9D8B030D-6E8A-4147-A177-3AD203B41FA5}">
                      <a16:colId xmlns:a16="http://schemas.microsoft.com/office/drawing/2014/main" val="1112643518"/>
                    </a:ext>
                  </a:extLst>
                </a:gridCol>
                <a:gridCol w="1037629">
                  <a:extLst>
                    <a:ext uri="{9D8B030D-6E8A-4147-A177-3AD203B41FA5}">
                      <a16:colId xmlns:a16="http://schemas.microsoft.com/office/drawing/2014/main" val="3222695286"/>
                    </a:ext>
                  </a:extLst>
                </a:gridCol>
                <a:gridCol w="569431">
                  <a:extLst>
                    <a:ext uri="{9D8B030D-6E8A-4147-A177-3AD203B41FA5}">
                      <a16:colId xmlns:a16="http://schemas.microsoft.com/office/drawing/2014/main" val="3697590381"/>
                    </a:ext>
                  </a:extLst>
                </a:gridCol>
                <a:gridCol w="620047">
                  <a:extLst>
                    <a:ext uri="{9D8B030D-6E8A-4147-A177-3AD203B41FA5}">
                      <a16:colId xmlns:a16="http://schemas.microsoft.com/office/drawing/2014/main" val="3430040469"/>
                    </a:ext>
                  </a:extLst>
                </a:gridCol>
                <a:gridCol w="544123">
                  <a:extLst>
                    <a:ext uri="{9D8B030D-6E8A-4147-A177-3AD203B41FA5}">
                      <a16:colId xmlns:a16="http://schemas.microsoft.com/office/drawing/2014/main" val="2692300666"/>
                    </a:ext>
                  </a:extLst>
                </a:gridCol>
                <a:gridCol w="1720944">
                  <a:extLst>
                    <a:ext uri="{9D8B030D-6E8A-4147-A177-3AD203B41FA5}">
                      <a16:colId xmlns:a16="http://schemas.microsoft.com/office/drawing/2014/main" val="2980694718"/>
                    </a:ext>
                  </a:extLst>
                </a:gridCol>
              </a:tblGrid>
              <a:tr h="8012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«Осуществление финансовой поддержки СО НКО»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СО НКО, которым оказана финансовая поддержка органами местного самоуправления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18,2%.                       В связи с внесением изменений в ФЗ от 30 сентября 2021 г. новый Порядок городского округа Щёлково  о выделении субсидий  был принят 30.11.2021г., выдача субсидии была не возможна из-за сроков процедуры проведения конкурса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169511"/>
                  </a:ext>
                </a:extLst>
              </a:tr>
              <a:tr h="2908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СО НКО, которым оказана имущественная поддержка органами местного самоуправления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785592"/>
                  </a:ext>
                </a:extLst>
              </a:tr>
              <a:tr h="4719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СО НКО в сфере социальной защиты населения, которым оказана имущественная поддержка органами местного самоуправления 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346122"/>
                  </a:ext>
                </a:extLst>
              </a:tr>
              <a:tr h="4554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СО НКО в сфере физической культуры и спорта, которым оказана имущественная поддержка органами местного самоуправления 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693533"/>
                  </a:ext>
                </a:extLst>
              </a:tr>
              <a:tr h="4335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911,3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911,3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811486"/>
                  </a:ext>
                </a:extLst>
              </a:tr>
              <a:tr h="543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сфере социальной защиты населения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88855"/>
                  </a:ext>
                </a:extLst>
              </a:tr>
              <a:tr h="543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сфере физической культуры и спорта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499,3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499,3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43569"/>
                  </a:ext>
                </a:extLst>
              </a:tr>
              <a:tr h="3896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СО НКО, которым оказана консультационная поддержка органами местного самоуправления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639861"/>
                  </a:ext>
                </a:extLst>
              </a:tr>
              <a:tr h="3841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граждан, принявших участие в просветительских мероприятиях по вопросам деятельности СО НКО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745633"/>
                  </a:ext>
                </a:extLst>
              </a:tr>
              <a:tr h="3951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«Осуществление имущественной, информационной и консультационной поддержки СО НКО»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проведенных органами местного самоуправления просветительских мероприятий по вопросам деятельности СО НКО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5488" marR="5488" marT="54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760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80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053529"/>
              </p:ext>
            </p:extLst>
          </p:nvPr>
        </p:nvGraphicFramePr>
        <p:xfrm>
          <a:off x="0" y="0"/>
          <a:ext cx="9144000" cy="6858002"/>
        </p:xfrm>
        <a:graphic>
          <a:graphicData uri="http://schemas.openxmlformats.org/drawingml/2006/table">
            <a:tbl>
              <a:tblPr/>
              <a:tblGrid>
                <a:gridCol w="445509">
                  <a:extLst>
                    <a:ext uri="{9D8B030D-6E8A-4147-A177-3AD203B41FA5}">
                      <a16:colId xmlns:a16="http://schemas.microsoft.com/office/drawing/2014/main" val="2086693754"/>
                    </a:ext>
                  </a:extLst>
                </a:gridCol>
                <a:gridCol w="2401327">
                  <a:extLst>
                    <a:ext uri="{9D8B030D-6E8A-4147-A177-3AD203B41FA5}">
                      <a16:colId xmlns:a16="http://schemas.microsoft.com/office/drawing/2014/main" val="2300946746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3364063157"/>
                    </a:ext>
                  </a:extLst>
                </a:gridCol>
                <a:gridCol w="1036363">
                  <a:extLst>
                    <a:ext uri="{9D8B030D-6E8A-4147-A177-3AD203B41FA5}">
                      <a16:colId xmlns:a16="http://schemas.microsoft.com/office/drawing/2014/main" val="3173652111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2635454220"/>
                    </a:ext>
                  </a:extLst>
                </a:gridCol>
                <a:gridCol w="619288">
                  <a:extLst>
                    <a:ext uri="{9D8B030D-6E8A-4147-A177-3AD203B41FA5}">
                      <a16:colId xmlns:a16="http://schemas.microsoft.com/office/drawing/2014/main" val="783097106"/>
                    </a:ext>
                  </a:extLst>
                </a:gridCol>
                <a:gridCol w="543459">
                  <a:extLst>
                    <a:ext uri="{9D8B030D-6E8A-4147-A177-3AD203B41FA5}">
                      <a16:colId xmlns:a16="http://schemas.microsoft.com/office/drawing/2014/main" val="1015477301"/>
                    </a:ext>
                  </a:extLst>
                </a:gridCol>
                <a:gridCol w="1718845">
                  <a:extLst>
                    <a:ext uri="{9D8B030D-6E8A-4147-A177-3AD203B41FA5}">
                      <a16:colId xmlns:a16="http://schemas.microsoft.com/office/drawing/2014/main" val="3650929612"/>
                    </a:ext>
                  </a:extLst>
                </a:gridCol>
              </a:tblGrid>
              <a:tr h="4736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551807"/>
                  </a:ext>
                </a:extLst>
              </a:tr>
              <a:tr h="121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3885" marR="3885" marT="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 "Спорт"</a:t>
                      </a:r>
                    </a:p>
                  </a:txBody>
                  <a:tcPr marL="3885" marR="3885" marT="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57470"/>
                  </a:ext>
                </a:extLst>
              </a:tr>
              <a:tr h="121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</a:t>
                      </a:r>
                    </a:p>
                  </a:txBody>
                  <a:tcPr marL="3885" marR="3885" marT="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1  «Развитие физической культуры и спорта» </a:t>
                      </a:r>
                    </a:p>
                  </a:txBody>
                  <a:tcPr marL="3885" marR="3885" marT="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378467"/>
                  </a:ext>
                </a:extLst>
              </a:tr>
              <a:tr h="591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3885" marR="3885" marT="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P5 Федеральный проект «Спорт - норма жизни»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Количество установленных (отремонтированных, модернизированных) плоскостных спортивных сооружений в муниципальных образованиях Московской области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показатель, показатель Национального проекта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не запланирован на 2021 год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633601"/>
                  </a:ext>
                </a:extLst>
              </a:tr>
              <a:tr h="708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3885" marR="3885" marT="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показатель, Указ 204, показатель Регионального проекта "Спорт-норма жизни"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45,1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49,2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99628"/>
                  </a:ext>
                </a:extLst>
              </a:tr>
              <a:tr h="473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3885" marR="3885" marT="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204, показатель Национального проекта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24,23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24,46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89805"/>
                  </a:ext>
                </a:extLst>
              </a:tr>
              <a:tr h="825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3885" marR="3885" marT="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жителей муниципального образования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30,9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73,9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6396"/>
                  </a:ext>
                </a:extLst>
              </a:tr>
              <a:tr h="1178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3885" marR="3885" marT="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обучающихся и студентов муниципального образования Московской области,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50,9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75,3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737123"/>
                  </a:ext>
                </a:extLst>
              </a:tr>
              <a:tr h="591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3885" marR="3885" marT="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жителей муниципального образования Московской области, занимающихся в спортивных организациях, в общей численности детей и молодежи в возрасте 6-15 лет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не запланирован на 2021 год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003030"/>
                  </a:ext>
                </a:extLst>
              </a:tr>
              <a:tr h="591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85" marR="3885" marT="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населения муниципального образования Московской области, занятого в экономике, занимающегося физической культурой и спортом, в общей численности населения, занятого в экономике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не запланирован на 2021 год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81460"/>
                  </a:ext>
                </a:extLst>
              </a:tr>
              <a:tr h="708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3885" marR="3885" marT="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Московской области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412275"/>
                  </a:ext>
                </a:extLst>
              </a:tr>
              <a:tr h="473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3885" marR="3885" marT="3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не запланирован на 2021 год</a:t>
                      </a:r>
                    </a:p>
                  </a:txBody>
                  <a:tcPr marL="3885" marR="3885" marT="38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255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483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917821"/>
              </p:ext>
            </p:extLst>
          </p:nvPr>
        </p:nvGraphicFramePr>
        <p:xfrm>
          <a:off x="6970" y="0"/>
          <a:ext cx="9137029" cy="5674773"/>
        </p:xfrm>
        <a:graphic>
          <a:graphicData uri="http://schemas.openxmlformats.org/drawingml/2006/table">
            <a:tbl>
              <a:tblPr/>
              <a:tblGrid>
                <a:gridCol w="445171">
                  <a:extLst>
                    <a:ext uri="{9D8B030D-6E8A-4147-A177-3AD203B41FA5}">
                      <a16:colId xmlns:a16="http://schemas.microsoft.com/office/drawing/2014/main" val="1001996377"/>
                    </a:ext>
                  </a:extLst>
                </a:gridCol>
                <a:gridCol w="2399495">
                  <a:extLst>
                    <a:ext uri="{9D8B030D-6E8A-4147-A177-3AD203B41FA5}">
                      <a16:colId xmlns:a16="http://schemas.microsoft.com/office/drawing/2014/main" val="1368198120"/>
                    </a:ext>
                  </a:extLst>
                </a:gridCol>
                <a:gridCol w="1809095">
                  <a:extLst>
                    <a:ext uri="{9D8B030D-6E8A-4147-A177-3AD203B41FA5}">
                      <a16:colId xmlns:a16="http://schemas.microsoft.com/office/drawing/2014/main" val="1676163639"/>
                    </a:ext>
                  </a:extLst>
                </a:gridCol>
                <a:gridCol w="1035571">
                  <a:extLst>
                    <a:ext uri="{9D8B030D-6E8A-4147-A177-3AD203B41FA5}">
                      <a16:colId xmlns:a16="http://schemas.microsoft.com/office/drawing/2014/main" val="127391134"/>
                    </a:ext>
                  </a:extLst>
                </a:gridCol>
                <a:gridCol w="568302">
                  <a:extLst>
                    <a:ext uri="{9D8B030D-6E8A-4147-A177-3AD203B41FA5}">
                      <a16:colId xmlns:a16="http://schemas.microsoft.com/office/drawing/2014/main" val="2339650311"/>
                    </a:ext>
                  </a:extLst>
                </a:gridCol>
                <a:gridCol w="618818">
                  <a:extLst>
                    <a:ext uri="{9D8B030D-6E8A-4147-A177-3AD203B41FA5}">
                      <a16:colId xmlns:a16="http://schemas.microsoft.com/office/drawing/2014/main" val="4087196811"/>
                    </a:ext>
                  </a:extLst>
                </a:gridCol>
                <a:gridCol w="543044">
                  <a:extLst>
                    <a:ext uri="{9D8B030D-6E8A-4147-A177-3AD203B41FA5}">
                      <a16:colId xmlns:a16="http://schemas.microsoft.com/office/drawing/2014/main" val="1381291924"/>
                    </a:ext>
                  </a:extLst>
                </a:gridCol>
                <a:gridCol w="1717533">
                  <a:extLst>
                    <a:ext uri="{9D8B030D-6E8A-4147-A177-3AD203B41FA5}">
                      <a16:colId xmlns:a16="http://schemas.microsoft.com/office/drawing/2014/main" val="2638208689"/>
                    </a:ext>
                  </a:extLst>
                </a:gridCol>
              </a:tblGrid>
              <a:tr h="393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4685" marR="4685" marT="4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к ежегодному обращению Губернатора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778230"/>
                  </a:ext>
                </a:extLst>
              </a:tr>
              <a:tr h="384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4685" marR="4685" marT="4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Доступные спортивные площадки. Доля спортивных площадок, управляемых в соответствии со стандартом их использования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показатель,              Рейтинг-45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95,87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018457"/>
                  </a:ext>
                </a:extLst>
              </a:tr>
              <a:tr h="3185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4685" marR="4685" marT="4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«Обеспечение условий для развития на территории городского округа физической культуры, школьного спорта и массового спорта»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Количество проведенных массовых, официальных физкультурных и спортивных мероприятий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104643"/>
                  </a:ext>
                </a:extLst>
              </a:tr>
              <a:tr h="93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</a:t>
                      </a:r>
                    </a:p>
                  </a:txBody>
                  <a:tcPr marL="4685" marR="4685" marT="4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3 «Подготовка спортивного резерва»     </a:t>
                      </a:r>
                    </a:p>
                  </a:txBody>
                  <a:tcPr marL="4685" marR="4685" marT="4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392828"/>
                  </a:ext>
                </a:extLst>
              </a:tr>
              <a:tr h="1129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4685" marR="4685" marT="4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проект P5 «Спорт - норма жизни»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организаций, оказывающих услуги по спортивной подготовке в соответствии с федеральными стандартами спортивной подготовки, в общем количестве организаций в сфере физической культуры и спорта Московской области, в том числе для лиц с ограниченными возможностями здоровья и инвалидов (в рамках государственной поддержки спортивных организаций, осуществляющих подготовку спортивного резерва для сборных команд Российской Федерации)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 к соглашению, заключенному с федеральным органом исполнительной власти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не запланирован на 2021 год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473449"/>
                  </a:ext>
                </a:extLst>
              </a:tr>
              <a:tr h="693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4685" marR="4685" marT="4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«Подготовка спортивного резерва»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204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194419"/>
                  </a:ext>
                </a:extLst>
              </a:tr>
              <a:tr h="768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685" marR="4685" marT="4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«Подготовка спортивного резерва»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занимающихся на этапе высшего спортивного мастерства в организациях, осуществляющих спортивную подготовку, в общем количестве занимающихся на этапе совершенствования спортивного мастерства в организациях, осуществляющих спортивную подготовку в муниципальном образовании Московской области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 к соглашению, заключенному с федеральным органом исполнительной власти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не запланирован на 2021 год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097764"/>
                  </a:ext>
                </a:extLst>
              </a:tr>
              <a:tr h="379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</a:p>
                  </a:txBody>
                  <a:tcPr marL="4685" marR="4685" marT="4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«Подготовка спортивного резерва»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спортсменов-разрядников в общем количестве лиц, занимающихся в системе спортивных школ олимпийского резерва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не запланирован на 2021 год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373579"/>
                  </a:ext>
                </a:extLst>
              </a:tr>
              <a:tr h="5481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685" marR="4685" marT="46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«Подготовка спортивного резерва»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спортсменов-разрядников, имеющих разряды и звания (от I разряда до спортивного звания «Заслуженный мастер спорта»), в общем количестве спортсменов-разрядников в системе спортивных школ олимпийского резерва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28,9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685" marR="4685" marT="46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817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54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924365"/>
              </p:ext>
            </p:extLst>
          </p:nvPr>
        </p:nvGraphicFramePr>
        <p:xfrm>
          <a:off x="0" y="-2"/>
          <a:ext cx="9144001" cy="6858003"/>
        </p:xfrm>
        <a:graphic>
          <a:graphicData uri="http://schemas.openxmlformats.org/drawingml/2006/table">
            <a:tbl>
              <a:tblPr/>
              <a:tblGrid>
                <a:gridCol w="430630">
                  <a:extLst>
                    <a:ext uri="{9D8B030D-6E8A-4147-A177-3AD203B41FA5}">
                      <a16:colId xmlns:a16="http://schemas.microsoft.com/office/drawing/2014/main" val="4245933685"/>
                    </a:ext>
                  </a:extLst>
                </a:gridCol>
                <a:gridCol w="2321123">
                  <a:extLst>
                    <a:ext uri="{9D8B030D-6E8A-4147-A177-3AD203B41FA5}">
                      <a16:colId xmlns:a16="http://schemas.microsoft.com/office/drawing/2014/main" val="535291179"/>
                    </a:ext>
                  </a:extLst>
                </a:gridCol>
                <a:gridCol w="1750004">
                  <a:extLst>
                    <a:ext uri="{9D8B030D-6E8A-4147-A177-3AD203B41FA5}">
                      <a16:colId xmlns:a16="http://schemas.microsoft.com/office/drawing/2014/main" val="596578646"/>
                    </a:ext>
                  </a:extLst>
                </a:gridCol>
                <a:gridCol w="1001747">
                  <a:extLst>
                    <a:ext uri="{9D8B030D-6E8A-4147-A177-3AD203B41FA5}">
                      <a16:colId xmlns:a16="http://schemas.microsoft.com/office/drawing/2014/main" val="4043233422"/>
                    </a:ext>
                  </a:extLst>
                </a:gridCol>
                <a:gridCol w="549740">
                  <a:extLst>
                    <a:ext uri="{9D8B030D-6E8A-4147-A177-3AD203B41FA5}">
                      <a16:colId xmlns:a16="http://schemas.microsoft.com/office/drawing/2014/main" val="2434969793"/>
                    </a:ext>
                  </a:extLst>
                </a:gridCol>
                <a:gridCol w="720769">
                  <a:extLst>
                    <a:ext uri="{9D8B030D-6E8A-4147-A177-3AD203B41FA5}">
                      <a16:colId xmlns:a16="http://schemas.microsoft.com/office/drawing/2014/main" val="792714357"/>
                    </a:ext>
                  </a:extLst>
                </a:gridCol>
                <a:gridCol w="708553">
                  <a:extLst>
                    <a:ext uri="{9D8B030D-6E8A-4147-A177-3AD203B41FA5}">
                      <a16:colId xmlns:a16="http://schemas.microsoft.com/office/drawing/2014/main" val="962410022"/>
                    </a:ext>
                  </a:extLst>
                </a:gridCol>
                <a:gridCol w="1661435">
                  <a:extLst>
                    <a:ext uri="{9D8B030D-6E8A-4147-A177-3AD203B41FA5}">
                      <a16:colId xmlns:a16="http://schemas.microsoft.com/office/drawing/2014/main" val="3017299907"/>
                    </a:ext>
                  </a:extLst>
                </a:gridCol>
              </a:tblGrid>
              <a:tr h="11352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120494"/>
                  </a:ext>
                </a:extLst>
              </a:tr>
              <a:tr h="212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</a:p>
                  </a:txBody>
                  <a:tcPr marL="7334" marR="7334" marT="7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 "Развитие сельского хозяйства"</a:t>
                      </a:r>
                    </a:p>
                  </a:txBody>
                  <a:tcPr marL="7334" marR="7334" marT="7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327951"/>
                  </a:ext>
                </a:extLst>
              </a:tr>
              <a:tr h="212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</a:t>
                      </a:r>
                    </a:p>
                  </a:txBody>
                  <a:tcPr marL="7334" marR="7334" marT="7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1 " Развитие отраслей сельского хозяйства и перерабатывающей промышленности"    </a:t>
                      </a:r>
                    </a:p>
                  </a:txBody>
                  <a:tcPr marL="7334" marR="7334" marT="7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541900"/>
                  </a:ext>
                </a:extLst>
              </a:tr>
              <a:tr h="923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</a:t>
                      </a:r>
                    </a:p>
                  </a:txBody>
                  <a:tcPr marL="7334" marR="7334" marT="7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10 «Создание условий для развития сельскохозяйственного производства, расширения рынка сельскохозяйственной продукции, сырья и продовольствия»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Индекс производства продукции сельского хозяйства в хозяйствах всех категорий (в сопоставимых ценах) к предыдущему году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Приоритетный, отраслевой показатель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100,6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917900"/>
                  </a:ext>
                </a:extLst>
              </a:tr>
              <a:tr h="912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7334" marR="7334" marT="7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10 «Создание условий для развития сельскохозяйственного производства, расширения рынка сельскохозяйственной продукции, сырья и продовольствия»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Производство молока в хозяйствах всех категорий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Приоритетный, обращение Губернатора Московской области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тонн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4,246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606014"/>
                  </a:ext>
                </a:extLst>
              </a:tr>
              <a:tr h="2217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7334" marR="7334" marT="7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10 «Создание условий для развития сельскохозяйственного производства, расширения рынка сельскохозяйственной продукции, сырья и продовольствия»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Инвестиции в основной капитал по видам экономической деятельности: Растениеводство и животноводство, охота и предоставление соответствующих услуг в этих областях, Производство пищевых продуктов, Производство напитков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Приоритетный, обращение Губернатора Московской области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Миллион рублей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603,9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60,4 %.                          ООО "Ягодная долина" 104,0 млн. руб.,  КФХ «Тексель Фарм» и КФ «Булаково» - 11,86 млн. руб., КФХ Цветков В.Н. – 5,823 млн. руб.,  ООО "Русская бакалейная Компания" - 130,473  млн. руб.,  ООО "Богородские деликатесы" - 18,488 млн. руб.,  ЗАО "Щёлковохлеб" - 19,186 млн. руб., ООО "Мултон"- 300,0 млн. руб., ООО "Милкэкспресс" - 12,84 млн. руб.  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784376"/>
                  </a:ext>
                </a:extLst>
              </a:tr>
              <a:tr h="1245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</a:t>
                      </a:r>
                    </a:p>
                  </a:txBody>
                  <a:tcPr marL="7334" marR="7334" marT="7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10 «Создание условий для развития сельскохозяйственного производства, расширения рынка сельскохозяйственной продукции, сырья и продовольствия»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Ввод мощностей животноводческих комплексов молочного направления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Приоритетный, обращение Губернатора Московской области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Скотомест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2021 году, из за сложного финансового положения,  приостановлено строительство животноводческих ферм  у предприятий ООО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Экофарминг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и  КФХ "Козоводческая ферма "Булаково"</a:t>
                      </a:r>
                    </a:p>
                  </a:txBody>
                  <a:tcPr marL="7334" marR="7334" marT="7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839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28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166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</a:rPr>
              <a:t>ГЛОССАРИЙ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753027"/>
            <a:ext cx="83164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Бюджет </a:t>
            </a:r>
          </a:p>
          <a:p>
            <a:r>
              <a:rPr lang="ru-RU" sz="1400" dirty="0">
                <a:solidFill>
                  <a:schemeClr val="bg1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муниципального образования), утверждаемый органом законодательной власти соответствующего уровня управления. 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Бюджетная классификация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Группировка доходов, расходов и источников финансирования дефицитов бюджетов бюджетной системы РФ, используемая для составления и исполнения бюджетов, составления бюджетной отчётности. 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Бюджетная система Российской Федерации </a:t>
            </a:r>
          </a:p>
          <a:p>
            <a:r>
              <a:rPr lang="ru-RU" sz="1400" dirty="0">
                <a:solidFill>
                  <a:schemeClr val="bg1"/>
                </a:solidFill>
              </a:rPr>
              <a:t>Совокупность федерального бюджета, бюджетов субъектов РФ, местных бюджетов и бюджетов государственных внебюджетных фондов. 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Бюджетный процесс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539552" y="836712"/>
            <a:ext cx="288032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611560" y="2996952"/>
            <a:ext cx="288032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611560" y="2132856"/>
            <a:ext cx="288032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11560" y="3861048"/>
            <a:ext cx="288032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725144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Бюджетная политика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Многосторонний процесс, включающий действия органов власти всех уровней не только в бюджетной сфере, но в налоговой, ценовой, кредитной и в целом в финансовой.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С точки зрения бюджетной сферы,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b="1" dirty="0">
                <a:solidFill>
                  <a:schemeClr val="bg1"/>
                </a:solidFill>
              </a:rPr>
              <a:t>бюджетная политика</a:t>
            </a:r>
            <a:r>
              <a:rPr lang="ru-RU" sz="1400" dirty="0">
                <a:solidFill>
                  <a:schemeClr val="bg1"/>
                </a:solidFill>
              </a:rPr>
              <a:t> представляет собой совокупность действий и мероприятий, проводимых органами власти в сфере управления формированием и исполнением бюджета по выполнению ими функций перед обществом и государством.</a:t>
            </a: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539552" y="4797152"/>
            <a:ext cx="271573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2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35639"/>
              </p:ext>
            </p:extLst>
          </p:nvPr>
        </p:nvGraphicFramePr>
        <p:xfrm>
          <a:off x="0" y="0"/>
          <a:ext cx="9144000" cy="5445223"/>
        </p:xfrm>
        <a:graphic>
          <a:graphicData uri="http://schemas.openxmlformats.org/drawingml/2006/table">
            <a:tbl>
              <a:tblPr/>
              <a:tblGrid>
                <a:gridCol w="445664">
                  <a:extLst>
                    <a:ext uri="{9D8B030D-6E8A-4147-A177-3AD203B41FA5}">
                      <a16:colId xmlns:a16="http://schemas.microsoft.com/office/drawing/2014/main" val="3813591481"/>
                    </a:ext>
                  </a:extLst>
                </a:gridCol>
                <a:gridCol w="2402158">
                  <a:extLst>
                    <a:ext uri="{9D8B030D-6E8A-4147-A177-3AD203B41FA5}">
                      <a16:colId xmlns:a16="http://schemas.microsoft.com/office/drawing/2014/main" val="965980368"/>
                    </a:ext>
                  </a:extLst>
                </a:gridCol>
                <a:gridCol w="1811100">
                  <a:extLst>
                    <a:ext uri="{9D8B030D-6E8A-4147-A177-3AD203B41FA5}">
                      <a16:colId xmlns:a16="http://schemas.microsoft.com/office/drawing/2014/main" val="1690508264"/>
                    </a:ext>
                  </a:extLst>
                </a:gridCol>
                <a:gridCol w="1036720">
                  <a:extLst>
                    <a:ext uri="{9D8B030D-6E8A-4147-A177-3AD203B41FA5}">
                      <a16:colId xmlns:a16="http://schemas.microsoft.com/office/drawing/2014/main" val="1815275131"/>
                    </a:ext>
                  </a:extLst>
                </a:gridCol>
                <a:gridCol w="568931">
                  <a:extLst>
                    <a:ext uri="{9D8B030D-6E8A-4147-A177-3AD203B41FA5}">
                      <a16:colId xmlns:a16="http://schemas.microsoft.com/office/drawing/2014/main" val="3560107694"/>
                    </a:ext>
                  </a:extLst>
                </a:gridCol>
                <a:gridCol w="616343">
                  <a:extLst>
                    <a:ext uri="{9D8B030D-6E8A-4147-A177-3AD203B41FA5}">
                      <a16:colId xmlns:a16="http://schemas.microsoft.com/office/drawing/2014/main" val="54912857"/>
                    </a:ext>
                  </a:extLst>
                </a:gridCol>
                <a:gridCol w="543645">
                  <a:extLst>
                    <a:ext uri="{9D8B030D-6E8A-4147-A177-3AD203B41FA5}">
                      <a16:colId xmlns:a16="http://schemas.microsoft.com/office/drawing/2014/main" val="4084752683"/>
                    </a:ext>
                  </a:extLst>
                </a:gridCol>
                <a:gridCol w="1719439">
                  <a:extLst>
                    <a:ext uri="{9D8B030D-6E8A-4147-A177-3AD203B41FA5}">
                      <a16:colId xmlns:a16="http://schemas.microsoft.com/office/drawing/2014/main" val="3796748430"/>
                    </a:ext>
                  </a:extLst>
                </a:gridCol>
              </a:tblGrid>
              <a:tr h="1306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052" marR="6052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2 "Развитие мелиорации земель сельскохозяйственного назначения"   </a:t>
                      </a:r>
                    </a:p>
                  </a:txBody>
                  <a:tcPr marL="6052" marR="6052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72286"/>
                  </a:ext>
                </a:extLst>
              </a:tr>
              <a:tr h="6286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назначения»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Вовлечение в оборот выбывших сельскохозяйственных угодий за счет проведения культуртехнических работ сельскохозяйственными товаропроизводителями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Приоритетный, соглашение с ЦИОГВ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гектаров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0,307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0,204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66,5%. В 2021 году не поставлены  на кадастровый учёт  и не переданы в аренду крестьянскому (фермерскому) хозяйству  3 земельных участка общей площадью 100 га. 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07502"/>
                  </a:ext>
                </a:extLst>
              </a:tr>
              <a:tr h="18737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назначения»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Площадь земельных участков, находящихся в муниципальной собственности и государственная собственность на которые не разграничена, предоставленных сельхозтоваропроизводителям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Приоритетный, отраслевой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Гектар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812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192,42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Выполнен на 23,7 %. Работа по  постановке на кадастровый учёт с/х земли государственная  собственность на которые не разграничена проводится по заявке поступающих от КФХ . В 2021 году было  запланировано 3 участка общей площадью 100 га после утверждения генерального плана городского округа Щёлково. Генеральный план утверждён Решением Совета депутатов 20.10.2021 года. Организационные вопросы по кадастрированию переносятся на 2022 год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333176"/>
                  </a:ext>
                </a:extLst>
              </a:tr>
              <a:tr h="5401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назначения»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Площадь земель, обработанных от борщевика Сосновского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Приоритетный, Рейтинг - 45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Гектар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177,8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177,8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904396"/>
                  </a:ext>
                </a:extLst>
              </a:tr>
              <a:tr h="1306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</a:t>
                      </a:r>
                    </a:p>
                  </a:txBody>
                  <a:tcPr marL="6052" marR="6052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4 "Обеспечение эпизоотического и ветеринарно-санитарного благополучия"    </a:t>
                      </a:r>
                    </a:p>
                  </a:txBody>
                  <a:tcPr marL="6052" marR="6052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249760"/>
                  </a:ext>
                </a:extLst>
              </a:tr>
              <a:tr h="628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</a:t>
                      </a:r>
                    </a:p>
                  </a:txBody>
                  <a:tcPr marL="6052" marR="6052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«Обеспечение эпизоотического благополучия территории от заноса и распространения заразных, в том числе особо опасных болезней животных, включая африканскую чуму свиней»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отловленных животных без владельцев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Приоритетный, отраслевой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574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595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826506"/>
                  </a:ext>
                </a:extLst>
              </a:tr>
              <a:tr h="877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6052" marR="6052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«Обеспечение эпизоотического благополучия территории от заноса и распространения заразных, в том числе особо опасных болезней животных, включая африканскую чуму свиней»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обустроенных сибиреязвенных скотомогильников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Обустройство скотомогильников возможно только после перевода земель из лесного фонда в земли промышленности. В настоящее время проводиться процедура перевода земель с категории земли лесного фонда в земли промышленности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202472"/>
                  </a:ext>
                </a:extLst>
              </a:tr>
              <a:tr h="1306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6.7</a:t>
                      </a:r>
                    </a:p>
                  </a:txBody>
                  <a:tcPr marL="6052" marR="6052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7 "Экспорт продукции агропромышленного комплекса Московской области"    </a:t>
                      </a:r>
                    </a:p>
                  </a:txBody>
                  <a:tcPr marL="6052" marR="6052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651846"/>
                  </a:ext>
                </a:extLst>
              </a:tr>
              <a:tr h="504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052" marR="6052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T2. Федеральный проект «Экспорт продукции агропромышленного комплекса»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Объем экспорта продукции АПК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Приоритетный, Указ Президента № 204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52" marR="6052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долларов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4351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4351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191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69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74051"/>
              </p:ext>
            </p:extLst>
          </p:nvPr>
        </p:nvGraphicFramePr>
        <p:xfrm>
          <a:off x="0" y="0"/>
          <a:ext cx="9144000" cy="6152800"/>
        </p:xfrm>
        <a:graphic>
          <a:graphicData uri="http://schemas.openxmlformats.org/drawingml/2006/table">
            <a:tbl>
              <a:tblPr/>
              <a:tblGrid>
                <a:gridCol w="445510">
                  <a:extLst>
                    <a:ext uri="{9D8B030D-6E8A-4147-A177-3AD203B41FA5}">
                      <a16:colId xmlns:a16="http://schemas.microsoft.com/office/drawing/2014/main" val="3560074180"/>
                    </a:ext>
                  </a:extLst>
                </a:gridCol>
                <a:gridCol w="2401326">
                  <a:extLst>
                    <a:ext uri="{9D8B030D-6E8A-4147-A177-3AD203B41FA5}">
                      <a16:colId xmlns:a16="http://schemas.microsoft.com/office/drawing/2014/main" val="2373686354"/>
                    </a:ext>
                  </a:extLst>
                </a:gridCol>
                <a:gridCol w="1810475">
                  <a:extLst>
                    <a:ext uri="{9D8B030D-6E8A-4147-A177-3AD203B41FA5}">
                      <a16:colId xmlns:a16="http://schemas.microsoft.com/office/drawing/2014/main" val="1954468358"/>
                    </a:ext>
                  </a:extLst>
                </a:gridCol>
                <a:gridCol w="1036361">
                  <a:extLst>
                    <a:ext uri="{9D8B030D-6E8A-4147-A177-3AD203B41FA5}">
                      <a16:colId xmlns:a16="http://schemas.microsoft.com/office/drawing/2014/main" val="568433944"/>
                    </a:ext>
                  </a:extLst>
                </a:gridCol>
                <a:gridCol w="568736">
                  <a:extLst>
                    <a:ext uri="{9D8B030D-6E8A-4147-A177-3AD203B41FA5}">
                      <a16:colId xmlns:a16="http://schemas.microsoft.com/office/drawing/2014/main" val="615215129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2415630337"/>
                    </a:ext>
                  </a:extLst>
                </a:gridCol>
                <a:gridCol w="543458">
                  <a:extLst>
                    <a:ext uri="{9D8B030D-6E8A-4147-A177-3AD203B41FA5}">
                      <a16:colId xmlns:a16="http://schemas.microsoft.com/office/drawing/2014/main" val="2392637545"/>
                    </a:ext>
                  </a:extLst>
                </a:gridCol>
                <a:gridCol w="1718845">
                  <a:extLst>
                    <a:ext uri="{9D8B030D-6E8A-4147-A177-3AD203B41FA5}">
                      <a16:colId xmlns:a16="http://schemas.microsoft.com/office/drawing/2014/main" val="3540062007"/>
                    </a:ext>
                  </a:extLst>
                </a:gridCol>
              </a:tblGrid>
              <a:tr h="6503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353775"/>
                  </a:ext>
                </a:extLst>
              </a:tr>
              <a:tr h="170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</a:t>
                      </a:r>
                    </a:p>
                  </a:txBody>
                  <a:tcPr marL="5520" marR="5520" marT="5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 "Экология и окружающая среда"</a:t>
                      </a:r>
                    </a:p>
                  </a:txBody>
                  <a:tcPr marL="5520" marR="5520" marT="5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45681"/>
                  </a:ext>
                </a:extLst>
              </a:tr>
              <a:tr h="140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7.1</a:t>
                      </a:r>
                    </a:p>
                  </a:txBody>
                  <a:tcPr marL="5520" marR="5520" marT="5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1 "Охрана окружающей среды"    </a:t>
                      </a:r>
                    </a:p>
                  </a:txBody>
                  <a:tcPr marL="5520" marR="5520" marT="5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54245"/>
                  </a:ext>
                </a:extLst>
              </a:tr>
              <a:tr h="408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«Проведение обследований состояния окружающей среды»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проводимых исследований состояния окружающей природной среды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847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847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621400"/>
                  </a:ext>
                </a:extLst>
              </a:tr>
              <a:tr h="408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«Вовлечение населения в экологические мероприятия»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проведённых экологических мероприятий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810190"/>
                  </a:ext>
                </a:extLst>
              </a:tr>
              <a:tr h="140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7.2</a:t>
                      </a:r>
                    </a:p>
                  </a:txBody>
                  <a:tcPr marL="5520" marR="5520" marT="5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2 "Развитие водохозяйственного комплекса"    </a:t>
                      </a:r>
                    </a:p>
                  </a:txBody>
                  <a:tcPr marL="5520" marR="5520" marT="5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584399"/>
                  </a:ext>
                </a:extLst>
              </a:tr>
              <a:tr h="8115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«Обеспечение безопасности гидротехнических сооружений и проведение мероприятий по берегоукреплению»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гидротехнических сооружений с неудовлетворительным и опасным уровнем безопасности, приведенных в безопасное техническое состояние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Плотины на реке Любосеевка не запланирован. Проектная документация разработана в 2021 году. Финансирование данного показателя не предусмотрено в 2021 году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524278"/>
                  </a:ext>
                </a:extLst>
              </a:tr>
              <a:tr h="5430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04 «Ликвидация последствий засорения водных объектов»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водных объектов, на которых выполнены комплексы мероприятий по ликвидации последствий засорения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30587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</a:txBody>
                  <a:tcPr marL="5520" marR="5520" marT="5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5 "Региональная программа в области обращения с отходами, в том числе с твердыми коммунальными отходами"    </a:t>
                      </a:r>
                    </a:p>
                  </a:txBody>
                  <a:tcPr marL="5520" marR="5520" marT="5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085210"/>
                  </a:ext>
                </a:extLst>
              </a:tr>
              <a:tr h="5430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11 «Организация работ в области обращения с отходами»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Ликвидировано объектов накопленного вреда (в том числе наиболее опасных объектов накопленного вреда)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942946"/>
                  </a:ext>
                </a:extLst>
              </a:tr>
              <a:tr h="10800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G1 Федеральный проект «Чистая страна»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Общая площадь восстановленных, в том числе рекультивированных земель подверженных негативному воздействию накопленного вреда окружающей среде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Финансирование данного показателя не запланировано на 2021 год. Разработка проектной документации на рекультивацию полигона ТКО "Сабуро" будет закончена в 2022 г. Работы по рекультивации полигона ТКО "Сабурово" ориентировочно запланированы на 2023 г.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103654"/>
                  </a:ext>
                </a:extLst>
              </a:tr>
              <a:tr h="10800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G1 Федеральный проект «Чистая страна»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Численность населения, качество жизни которого улучшится в связи с ликвидацией выявленных на 1 января 2018 г. несанкционированных свалок в границах городов и наиболее опасных объектов накопленного экологического вреда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человек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Финансирование данного показателя не запланировано на 2021 год. Разработка проектной документации на рекультивацию полигона ТКО "Сабурово" будет закончена в 2022 г. Работы по рекультивации полигона ТКО "Сабурово" ориентировочно запланированы на 2023 г.</a:t>
                      </a:r>
                    </a:p>
                  </a:txBody>
                  <a:tcPr marL="5520" marR="5520" marT="55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263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028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11982"/>
              </p:ext>
            </p:extLst>
          </p:nvPr>
        </p:nvGraphicFramePr>
        <p:xfrm>
          <a:off x="0" y="-1"/>
          <a:ext cx="9144001" cy="6858000"/>
        </p:xfrm>
        <a:graphic>
          <a:graphicData uri="http://schemas.openxmlformats.org/drawingml/2006/table">
            <a:tbl>
              <a:tblPr/>
              <a:tblGrid>
                <a:gridCol w="445510">
                  <a:extLst>
                    <a:ext uri="{9D8B030D-6E8A-4147-A177-3AD203B41FA5}">
                      <a16:colId xmlns:a16="http://schemas.microsoft.com/office/drawing/2014/main" val="1569216670"/>
                    </a:ext>
                  </a:extLst>
                </a:gridCol>
                <a:gridCol w="2401327">
                  <a:extLst>
                    <a:ext uri="{9D8B030D-6E8A-4147-A177-3AD203B41FA5}">
                      <a16:colId xmlns:a16="http://schemas.microsoft.com/office/drawing/2014/main" val="1277308228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3889809973"/>
                    </a:ext>
                  </a:extLst>
                </a:gridCol>
                <a:gridCol w="1036363">
                  <a:extLst>
                    <a:ext uri="{9D8B030D-6E8A-4147-A177-3AD203B41FA5}">
                      <a16:colId xmlns:a16="http://schemas.microsoft.com/office/drawing/2014/main" val="703275569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3372119818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807302511"/>
                    </a:ext>
                  </a:extLst>
                </a:gridCol>
                <a:gridCol w="543458">
                  <a:extLst>
                    <a:ext uri="{9D8B030D-6E8A-4147-A177-3AD203B41FA5}">
                      <a16:colId xmlns:a16="http://schemas.microsoft.com/office/drawing/2014/main" val="2483193345"/>
                    </a:ext>
                  </a:extLst>
                </a:gridCol>
                <a:gridCol w="1718845">
                  <a:extLst>
                    <a:ext uri="{9D8B030D-6E8A-4147-A177-3AD203B41FA5}">
                      <a16:colId xmlns:a16="http://schemas.microsoft.com/office/drawing/2014/main" val="2443195867"/>
                    </a:ext>
                  </a:extLst>
                </a:gridCol>
              </a:tblGrid>
              <a:tr h="4902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994932"/>
                  </a:ext>
                </a:extLst>
              </a:tr>
              <a:tr h="129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</a:t>
                      </a:r>
                    </a:p>
                  </a:txBody>
                  <a:tcPr marL="4191" marR="4191" marT="4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 "Безопасность и обеспечение безопасности жизнедеятельности населения"</a:t>
                      </a:r>
                    </a:p>
                  </a:txBody>
                  <a:tcPr marL="4191" marR="4191" marT="4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208503"/>
                  </a:ext>
                </a:extLst>
              </a:tr>
              <a:tr h="125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8.1</a:t>
                      </a:r>
                    </a:p>
                  </a:txBody>
                  <a:tcPr marL="4191" marR="4191" marT="4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1 "Профилактика преступлений и иных правонарушений"     </a:t>
                      </a:r>
                    </a:p>
                  </a:txBody>
                  <a:tcPr marL="4191" marR="4191" marT="4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092787"/>
                  </a:ext>
                </a:extLst>
              </a:tr>
              <a:tr h="611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marL="4191" marR="4191" marT="4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«Повышение степени антитеррористической защищенности социально значимых объектов, находящихся в собственности муниципального образования, и мест с массовым пребыванием людей»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487856"/>
                  </a:ext>
                </a:extLst>
              </a:tr>
              <a:tr h="368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</a:t>
                      </a:r>
                    </a:p>
                  </a:txBody>
                  <a:tcPr marL="4191" marR="4191" marT="4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«Обеспечение деятельности общественных объединений правоохранительной направленности»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числа граждан принимающих участие в деятельности народных дружин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368218"/>
                  </a:ext>
                </a:extLst>
              </a:tr>
              <a:tr h="611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4191" marR="4191" marT="4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«Реализация мероприятий по обеспечению общественного порядка и общественной безопасности, профилактике проявлений экстремизма на территории муниципального образования Московской области»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доли несовершеннолетних в общем числе лиц, совершивших преступления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622815"/>
                  </a:ext>
                </a:extLst>
              </a:tr>
              <a:tr h="611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</a:p>
                  </a:txBody>
                  <a:tcPr marL="4191" marR="4191" marT="4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«Реализация мероприятий по обеспечению общественного порядка и общественной безопасности, профилактике проявлений экстремизма на территории муниципального образования Московской области»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 зданий (помещений) территориальных органов МВД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Отремонтированных зданий (помещений) территориальных органов МВД в 2021 году не было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353932"/>
                  </a:ext>
                </a:extLst>
              </a:tr>
              <a:tr h="1097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</a:t>
                      </a:r>
                    </a:p>
                  </a:txBody>
                  <a:tcPr marL="4191" marR="4191" marT="4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«Реализация мероприятий по обеспечению общественного порядка и общественной безопасности, профилактике проявлений экстремизма на территории муниципального образования Московской области»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 зданий (помещений), находящихся в собственности муниципальных образований Московской области, в целях размещения подразделений Главного следственного управления Следственного комитета Российской Федерации по Московской области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Отремонтированных зданий (помещений), находящихся в собственности муниципальных образований Московской области, в целях размещения подразделений Главного следственного управления Следственного комитета Российской Федерации по Московской области в 2021 году не было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413134"/>
                  </a:ext>
                </a:extLst>
              </a:tr>
              <a:tr h="73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4191" marR="4191" marT="4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«Реализация мероприятий по обеспечению общественного порядка и общественной безопасности, профилактике проявлений экстремизма на территории муниципального образования Московской области»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 зданий (помещений), находящихся в собственности муниципальных образований Московской области, в которых располагаются городские (районные) суды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Отремонтированных зданий (помещений), находящихся в собственности муниципальных образований Московской области, в которых располагаются городские (районные) суды в 2021 году  не было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111361"/>
                  </a:ext>
                </a:extLst>
              </a:tr>
              <a:tr h="611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</a:p>
                  </a:txBody>
                  <a:tcPr marL="4191" marR="4191" marT="4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«Реализация мероприятий по обеспечению общественного порядка и общественной безопасности, профилактике проявлений экстремизма на территории муниципального образования Московской области»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 зданий (помещений) территориальных подразделений УФСБ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Отремонтированных зданий (помещений) территориальных подразделений УФСБ не в 2021 году  было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526438"/>
                  </a:ext>
                </a:extLst>
              </a:tr>
              <a:tr h="976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4191" marR="4191" marT="4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05 «Профилактика наркомании и токсикомании, проведение ежегодных медицинских осмотров школьников и студентов, обучающихся в образовательных организациях Московской области, с целью раннего выявления незаконного потребления наркотических средств и психотропных веществ, медицинских осмотров призывников в Военном комиссариате Московской области»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числа лиц, состоящих на диспансерном наблюдении с диагнозом «Употребление наркотиков с вредными последствиями»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860398"/>
                  </a:ext>
                </a:extLst>
              </a:tr>
              <a:tr h="490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</a:t>
                      </a:r>
                    </a:p>
                  </a:txBody>
                  <a:tcPr marL="4191" marR="4191" marT="4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Макропоказатель подпрограммы I "Профилактика преступлений и иных правонарушений"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общего количества преступлений, совершенных на территории муниципального образования, не менее чем на 5 % ежегодно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Единица/процент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2427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2553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91" marR="4191" marT="41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10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886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750550"/>
              </p:ext>
            </p:extLst>
          </p:nvPr>
        </p:nvGraphicFramePr>
        <p:xfrm>
          <a:off x="-1" y="0"/>
          <a:ext cx="9144001" cy="6858000"/>
        </p:xfrm>
        <a:graphic>
          <a:graphicData uri="http://schemas.openxmlformats.org/drawingml/2006/table">
            <a:tbl>
              <a:tblPr/>
              <a:tblGrid>
                <a:gridCol w="445511">
                  <a:extLst>
                    <a:ext uri="{9D8B030D-6E8A-4147-A177-3AD203B41FA5}">
                      <a16:colId xmlns:a16="http://schemas.microsoft.com/office/drawing/2014/main" val="932116257"/>
                    </a:ext>
                  </a:extLst>
                </a:gridCol>
                <a:gridCol w="2401327">
                  <a:extLst>
                    <a:ext uri="{9D8B030D-6E8A-4147-A177-3AD203B41FA5}">
                      <a16:colId xmlns:a16="http://schemas.microsoft.com/office/drawing/2014/main" val="1386028535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842950406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3548189488"/>
                    </a:ext>
                  </a:extLst>
                </a:gridCol>
                <a:gridCol w="568736">
                  <a:extLst>
                    <a:ext uri="{9D8B030D-6E8A-4147-A177-3AD203B41FA5}">
                      <a16:colId xmlns:a16="http://schemas.microsoft.com/office/drawing/2014/main" val="2695451369"/>
                    </a:ext>
                  </a:extLst>
                </a:gridCol>
                <a:gridCol w="619288">
                  <a:extLst>
                    <a:ext uri="{9D8B030D-6E8A-4147-A177-3AD203B41FA5}">
                      <a16:colId xmlns:a16="http://schemas.microsoft.com/office/drawing/2014/main" val="70833921"/>
                    </a:ext>
                  </a:extLst>
                </a:gridCol>
                <a:gridCol w="543459">
                  <a:extLst>
                    <a:ext uri="{9D8B030D-6E8A-4147-A177-3AD203B41FA5}">
                      <a16:colId xmlns:a16="http://schemas.microsoft.com/office/drawing/2014/main" val="2759025850"/>
                    </a:ext>
                  </a:extLst>
                </a:gridCol>
                <a:gridCol w="1718844">
                  <a:extLst>
                    <a:ext uri="{9D8B030D-6E8A-4147-A177-3AD203B41FA5}">
                      <a16:colId xmlns:a16="http://schemas.microsoft.com/office/drawing/2014/main" val="2881078549"/>
                    </a:ext>
                  </a:extLst>
                </a:gridCol>
              </a:tblGrid>
              <a:tr h="104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</a:t>
                      </a:r>
                    </a:p>
                  </a:txBody>
                  <a:tcPr marL="4699" marR="4699" marT="4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«Реализация мероприятий по обеспечению общественного порядка и общественной безопасности, профилактике проявлений экстремизма на территории муниципального образования Московской области»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снесенных объектов самовольного строительства, право на снос которых в судебном порядке предоставлено администрациям муниципальных образований Московской области, являющимися взыскателями по исполнительным производствам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Снесенных объектов самовольного строительства, право на снос которых в судебном порядке предоставлено администрациям муниципальных образований Московской области, являющимися взыскателями по исполнительным производствам в 2021 году не было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705787"/>
                  </a:ext>
                </a:extLst>
              </a:tr>
              <a:tr h="9167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 marL="4699" marR="4699" marT="4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«Реализация мероприятий по обеспечению общественного порядка и общественной безопасности, профилактике проявлений экстремизма на территории муниципального образования Московской области»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отремонтированных) зданий (помещений), находящихся в собственности муниципальных образований Московской области, в которых располагаются подразделения Военного комиссариата Московской области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Отремонтированных) зданий (помещений), находящихся в собственности муниципальных образований Московской области, в которых располагаются подразделения Военного комиссариата Московской области в 2021 году  не было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641865"/>
                  </a:ext>
                </a:extLst>
              </a:tr>
              <a:tr h="786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4699" marR="4699" marT="4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04 «Развертывание элементов системы технологического обеспечения региональной общественной безопасности и оперативного управления «Безопасный регион»»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"Безопасный регион", не менее чем на 5 % ежегодно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Единица/процент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1890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2670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94451"/>
                  </a:ext>
                </a:extLst>
              </a:tr>
              <a:tr h="395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4699" marR="4699" marT="4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07 «Развитие похоронного дела на территории Московской области»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Благоустроим кладбища «Доля кладбищ, соответствующих Региональному стандарту»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Приоритетно- целевой,                 Рейтинг - 45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90968"/>
                  </a:ext>
                </a:extLst>
              </a:tr>
              <a:tr h="299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</a:t>
                      </a:r>
                    </a:p>
                  </a:txBody>
                  <a:tcPr marL="4699" marR="4699" marT="4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07 «Развитие похоронного дела на территории Московской области»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Инвентаризация мест захоронения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310544"/>
                  </a:ext>
                </a:extLst>
              </a:tr>
              <a:tr h="395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</a:t>
                      </a:r>
                    </a:p>
                  </a:txBody>
                  <a:tcPr marL="4699" marR="4699" marT="4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07 «Развитие похоронного дела на территории Московской области»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восстановленных (ремонт, реставрация, благоустройство) воинских захоронений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Приоритетно-целевой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Восстановленных (ремонт, реставрация, благоустройство) воинских захоронений в 2021 году не было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886190"/>
                  </a:ext>
                </a:extLst>
              </a:tr>
              <a:tr h="104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4699" marR="4699" marT="4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05 «Профилактика наркомании и токсикомании, проведение ежегодных медицинских осмотров школьников и студентов, обучающихся в образовательных организациях Московской области, с целью раннего выявления незаконного потребления наркотических средств и психотропных веществ, медицинских осмотров призывников в Военном комиссариате Московской области»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уровня вовлеченности населения в незаконный оборот наркотиков на 100 тыс.человек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 на 100 тыс. населения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892116"/>
                  </a:ext>
                </a:extLst>
              </a:tr>
              <a:tr h="1046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4699" marR="4699" marT="4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05 «Профилактика наркомании и токсикомании, проведение ежегодных медицинских осмотров школьников и студентов, обучающихся в образовательных организациях Московской области, с целью раннего выявления незаконного потребления наркотических средств и психотропных веществ, медицинских осмотров призывников в Военном комиссариате Московской области»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уровня криминогенности наркомании на 100 тыс.человек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 на 100 тыс. населения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58,6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83,7%. Общее количество преступлений за год  не снизилось, в т.ч. и криминогенность наркомании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808245"/>
                  </a:ext>
                </a:extLst>
              </a:tr>
              <a:tr h="656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4699" marR="4699" marT="4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07 «Развитие похоронного дела на территории Московской области»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транспортировок умерших в морг с мест обнаружения или происшествия для производства судебно-медицинской экспертизы, произведенных в соответствии с установленными требованиями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699" marR="4699" marT="4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325979"/>
                  </a:ext>
                </a:extLst>
              </a:tr>
              <a:tr h="2657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8.2</a:t>
                      </a:r>
                    </a:p>
                  </a:txBody>
                  <a:tcPr marL="4699" marR="4699" marT="4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2 "Снижение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области"</a:t>
                      </a:r>
                    </a:p>
                  </a:txBody>
                  <a:tcPr marL="4699" marR="4699" marT="4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19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476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27805"/>
              </p:ext>
            </p:extLst>
          </p:nvPr>
        </p:nvGraphicFramePr>
        <p:xfrm>
          <a:off x="1137" y="0"/>
          <a:ext cx="9142863" cy="6857999"/>
        </p:xfrm>
        <a:graphic>
          <a:graphicData uri="http://schemas.openxmlformats.org/drawingml/2006/table">
            <a:tbl>
              <a:tblPr/>
              <a:tblGrid>
                <a:gridCol w="445455">
                  <a:extLst>
                    <a:ext uri="{9D8B030D-6E8A-4147-A177-3AD203B41FA5}">
                      <a16:colId xmlns:a16="http://schemas.microsoft.com/office/drawing/2014/main" val="484525132"/>
                    </a:ext>
                  </a:extLst>
                </a:gridCol>
                <a:gridCol w="2401027">
                  <a:extLst>
                    <a:ext uri="{9D8B030D-6E8A-4147-A177-3AD203B41FA5}">
                      <a16:colId xmlns:a16="http://schemas.microsoft.com/office/drawing/2014/main" val="818142415"/>
                    </a:ext>
                  </a:extLst>
                </a:gridCol>
                <a:gridCol w="1810250">
                  <a:extLst>
                    <a:ext uri="{9D8B030D-6E8A-4147-A177-3AD203B41FA5}">
                      <a16:colId xmlns:a16="http://schemas.microsoft.com/office/drawing/2014/main" val="3521198784"/>
                    </a:ext>
                  </a:extLst>
                </a:gridCol>
                <a:gridCol w="1036233">
                  <a:extLst>
                    <a:ext uri="{9D8B030D-6E8A-4147-A177-3AD203B41FA5}">
                      <a16:colId xmlns:a16="http://schemas.microsoft.com/office/drawing/2014/main" val="201236306"/>
                    </a:ext>
                  </a:extLst>
                </a:gridCol>
                <a:gridCol w="568664">
                  <a:extLst>
                    <a:ext uri="{9D8B030D-6E8A-4147-A177-3AD203B41FA5}">
                      <a16:colId xmlns:a16="http://schemas.microsoft.com/office/drawing/2014/main" val="1540997632"/>
                    </a:ext>
                  </a:extLst>
                </a:gridCol>
                <a:gridCol w="619212">
                  <a:extLst>
                    <a:ext uri="{9D8B030D-6E8A-4147-A177-3AD203B41FA5}">
                      <a16:colId xmlns:a16="http://schemas.microsoft.com/office/drawing/2014/main" val="3754242029"/>
                    </a:ext>
                  </a:extLst>
                </a:gridCol>
                <a:gridCol w="543391">
                  <a:extLst>
                    <a:ext uri="{9D8B030D-6E8A-4147-A177-3AD203B41FA5}">
                      <a16:colId xmlns:a16="http://schemas.microsoft.com/office/drawing/2014/main" val="3450086376"/>
                    </a:ext>
                  </a:extLst>
                </a:gridCol>
                <a:gridCol w="1718631">
                  <a:extLst>
                    <a:ext uri="{9D8B030D-6E8A-4147-A177-3AD203B41FA5}">
                      <a16:colId xmlns:a16="http://schemas.microsoft.com/office/drawing/2014/main" val="2546959563"/>
                    </a:ext>
                  </a:extLst>
                </a:gridCol>
              </a:tblGrid>
              <a:tr h="3129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«Осуществление мероприятий по защите и смягчению последствий от чрезвычайных ситуаций природного и техногенного характера населения и территорий муниципального образования Московской области»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Российской Федерации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13.11.2012 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1522 «О создании комплексной системы экстренного оповещения населения об угрозе возникновения или о возникновении чрезвычайных ситуаций»;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28.12.2010 № 1632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«О совершенствовании системы обеспечения вызова экстренных оперативных служб на территории Российской Федерации»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971002"/>
                  </a:ext>
                </a:extLst>
              </a:tr>
              <a:tr h="2077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«Выполнение мероприятий по безопасности населения на водных объектах, расположенных на территории муниципального образования Московской области»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Процент исполнения органом местного самоуправления муниципального образования полномочия по обеспечению безопасности людей на воде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Российской Федерации от 11.01.2018  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12 «Об утверждении Основ государственной политики Российской Федерации в области защиты населения и территорий от чрезвычайных ситуаций на период до 2030 года»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запланирован в 2021 году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514885"/>
                  </a:ext>
                </a:extLst>
              </a:tr>
              <a:tr h="16506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</a:t>
                      </a:r>
                    </a:p>
                  </a:txBody>
                  <a:tcPr marL="5314" marR="5314" marT="5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«Создание, содержание системно-аппаратного комплекса «Безопасный город» на территории Московской области»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Процент построения и развития систем аппаратно-программного комплекса «Безопасный город» на территории муниципального образования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Распоряжение Правительства Российской Федерации от 03.12.2014 № 2446-р «Об утверждении концепции построения и развития аппаратно-программного комплекса  «Безопасный город»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не запланирован на 2021 год</a:t>
                      </a:r>
                    </a:p>
                  </a:txBody>
                  <a:tcPr marL="5314" marR="5314" marT="53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877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303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742965"/>
              </p:ext>
            </p:extLst>
          </p:nvPr>
        </p:nvGraphicFramePr>
        <p:xfrm>
          <a:off x="0" y="6062"/>
          <a:ext cx="9144001" cy="6837438"/>
        </p:xfrm>
        <a:graphic>
          <a:graphicData uri="http://schemas.openxmlformats.org/drawingml/2006/table">
            <a:tbl>
              <a:tblPr/>
              <a:tblGrid>
                <a:gridCol w="445511">
                  <a:extLst>
                    <a:ext uri="{9D8B030D-6E8A-4147-A177-3AD203B41FA5}">
                      <a16:colId xmlns:a16="http://schemas.microsoft.com/office/drawing/2014/main" val="951735017"/>
                    </a:ext>
                  </a:extLst>
                </a:gridCol>
                <a:gridCol w="2401326">
                  <a:extLst>
                    <a:ext uri="{9D8B030D-6E8A-4147-A177-3AD203B41FA5}">
                      <a16:colId xmlns:a16="http://schemas.microsoft.com/office/drawing/2014/main" val="2909354075"/>
                    </a:ext>
                  </a:extLst>
                </a:gridCol>
                <a:gridCol w="1810475">
                  <a:extLst>
                    <a:ext uri="{9D8B030D-6E8A-4147-A177-3AD203B41FA5}">
                      <a16:colId xmlns:a16="http://schemas.microsoft.com/office/drawing/2014/main" val="3185557767"/>
                    </a:ext>
                  </a:extLst>
                </a:gridCol>
                <a:gridCol w="1036361">
                  <a:extLst>
                    <a:ext uri="{9D8B030D-6E8A-4147-A177-3AD203B41FA5}">
                      <a16:colId xmlns:a16="http://schemas.microsoft.com/office/drawing/2014/main" val="331270512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3573225703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2790364391"/>
                    </a:ext>
                  </a:extLst>
                </a:gridCol>
                <a:gridCol w="543459">
                  <a:extLst>
                    <a:ext uri="{9D8B030D-6E8A-4147-A177-3AD203B41FA5}">
                      <a16:colId xmlns:a16="http://schemas.microsoft.com/office/drawing/2014/main" val="101427067"/>
                    </a:ext>
                  </a:extLst>
                </a:gridCol>
                <a:gridCol w="1718845">
                  <a:extLst>
                    <a:ext uri="{9D8B030D-6E8A-4147-A177-3AD203B41FA5}">
                      <a16:colId xmlns:a16="http://schemas.microsoft.com/office/drawing/2014/main" val="2764139452"/>
                    </a:ext>
                  </a:extLst>
                </a:gridCol>
              </a:tblGrid>
              <a:tr h="2050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</a:t>
                      </a:r>
                    </a:p>
                  </a:txBody>
                  <a:tcPr marL="3306" marR="3306" marT="3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«Осуществление мероприятий по защите и смягчению последствий от чрезвычайных ситуаций природного и техногенного характера населения и территорий муниципального образования Московской области»</a:t>
                      </a: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Процент готовности муниципального образования Московской области к действиям по предназначению при возникновении чрезвычайных ситуаций (происшествий) природного и техногенного характера</a:t>
                      </a: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Российской Федерации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11.01.2018  № 12 «Об утверждении Основ государственной политики Российской Федерации в области защиты населения и территорий от чрезвычайных ситуаций на период до 2030 года»; от 13.11.2012 № 1522 «О создании комплексной системы экстренного оповещения населения об угрозе возникновения или о возникновении чрезвычайных ситуаций»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государственной программы Российской Федерации «Защита населения и территорий от чрезвычайных ситуаций, обеспечение пожарной безопасности и безопасности людей на водных объектах».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запланирован в 2021 году</a:t>
                      </a: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517231"/>
                  </a:ext>
                </a:extLst>
              </a:tr>
              <a:tr h="1705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3306" marR="3306" marT="3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«Осуществление мероприятий по защите и смягчению последствий от чрезвычайных ситуаций природного и техногенного характера населения и территорий муниципального образования Московской области»</a:t>
                      </a: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Степень готовности муниципального образования Московской области к действиям по предупреждению и ликвидации чрезвычайных ситуаций природного и техногенного характера</a:t>
                      </a: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показатель,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Российской Федерации от 11.01.2018  № 12 «Об утверждении Основ государственной политики Российской Федерации в области защиты населения и территорий от чрезвычайных ситуаций на период до 2030 года»; от 16.10.2019 г. № 501 «О Стратегии в области развития гражданской обороны, защиты населения и территорий от чрезвычайных ситуаций, обеспечения пожарной безопасности и безопасности людей на водных объектах на период до 2030 года»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410897"/>
                  </a:ext>
                </a:extLst>
              </a:tr>
              <a:tr h="952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3306" marR="3306" marT="3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«Осуществление мероприятий по защите и смягчению последствий от чрезвычайных ситуаций природного и техногенного характера населения и территорий муниципального образования Московской области»</a:t>
                      </a: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Прирост уровня безопасности людей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водных объектах, расположенных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территории Московской области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показатель,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Российской Федерации от 11.01.2018 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12 «Об утверждении Основ государственной политики Российской Федерации в области защиты населения и территорий от чрезвычайных ситуаций на период до 2030 года»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306" marR="3306" marT="33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981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691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671468"/>
              </p:ext>
            </p:extLst>
          </p:nvPr>
        </p:nvGraphicFramePr>
        <p:xfrm>
          <a:off x="0" y="0"/>
          <a:ext cx="9144001" cy="6857999"/>
        </p:xfrm>
        <a:graphic>
          <a:graphicData uri="http://schemas.openxmlformats.org/drawingml/2006/table">
            <a:tbl>
              <a:tblPr/>
              <a:tblGrid>
                <a:gridCol w="445509">
                  <a:extLst>
                    <a:ext uri="{9D8B030D-6E8A-4147-A177-3AD203B41FA5}">
                      <a16:colId xmlns:a16="http://schemas.microsoft.com/office/drawing/2014/main" val="2173656366"/>
                    </a:ext>
                  </a:extLst>
                </a:gridCol>
                <a:gridCol w="2401327">
                  <a:extLst>
                    <a:ext uri="{9D8B030D-6E8A-4147-A177-3AD203B41FA5}">
                      <a16:colId xmlns:a16="http://schemas.microsoft.com/office/drawing/2014/main" val="3322247952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3184375774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1260115221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403486064"/>
                    </a:ext>
                  </a:extLst>
                </a:gridCol>
                <a:gridCol w="619290">
                  <a:extLst>
                    <a:ext uri="{9D8B030D-6E8A-4147-A177-3AD203B41FA5}">
                      <a16:colId xmlns:a16="http://schemas.microsoft.com/office/drawing/2014/main" val="1907058873"/>
                    </a:ext>
                  </a:extLst>
                </a:gridCol>
                <a:gridCol w="543459">
                  <a:extLst>
                    <a:ext uri="{9D8B030D-6E8A-4147-A177-3AD203B41FA5}">
                      <a16:colId xmlns:a16="http://schemas.microsoft.com/office/drawing/2014/main" val="2057325057"/>
                    </a:ext>
                  </a:extLst>
                </a:gridCol>
                <a:gridCol w="1718845">
                  <a:extLst>
                    <a:ext uri="{9D8B030D-6E8A-4147-A177-3AD203B41FA5}">
                      <a16:colId xmlns:a16="http://schemas.microsoft.com/office/drawing/2014/main" val="3688203574"/>
                    </a:ext>
                  </a:extLst>
                </a:gridCol>
              </a:tblGrid>
              <a:tr h="266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3 "Развитие и совершенствование систем оповещения и информирования населения муниципального образования Московской области"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96208"/>
                  </a:ext>
                </a:extLst>
              </a:tr>
              <a:tr h="14900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«Создание, развитие и поддержание в постоянной готовности систем оповещения населения об опасностях, возникающих при военных конфликтах или вследствие этих конфликтов, а также при чрезвычайных ситуациях природного и техногенного характера (происшествиях) на территории муниципального образования Московской области»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 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887505"/>
                  </a:ext>
                </a:extLst>
              </a:tr>
              <a:tr h="197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4 "Обеспечение пожарной безопасности на территории муниципального образования Московской области"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632558"/>
                  </a:ext>
                </a:extLst>
              </a:tr>
              <a:tr h="223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«Повышение степени пожарной безопасности»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степени пожарной защищенности муниципального образования Московской области, по отношению к базовому периоду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Российской Федерации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1.01.2018  № 2 «Об утверждении Основ государственной политики Российской Федерации в области пожарной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безопасности на период до 2030 года»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запланирован в 2021 году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512241"/>
                  </a:ext>
                </a:extLst>
              </a:tr>
              <a:tr h="2378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«Повышение степени пожарной безопасности»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степени пожарной защищенности городского округа, по отношению к базовому периоду 2019 года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показатель,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Российской Федерации от 1.01.2018  № 2 «Об утверждении Основ государственной политики Российской Федерации в области пожарной безопасности на период до 2030 года»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6775" marR="6775" marT="67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718595"/>
                  </a:ext>
                </a:extLst>
              </a:tr>
              <a:tr h="286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8.5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5 "Обеспечение мероприятий гражданской обороны на территории муниципального образования Московской области"</a:t>
                      </a:r>
                    </a:p>
                  </a:txBody>
                  <a:tcPr marL="6775" marR="6775" marT="6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528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689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238817"/>
              </p:ext>
            </p:extLst>
          </p:nvPr>
        </p:nvGraphicFramePr>
        <p:xfrm>
          <a:off x="0" y="1"/>
          <a:ext cx="9144000" cy="5301208"/>
        </p:xfrm>
        <a:graphic>
          <a:graphicData uri="http://schemas.openxmlformats.org/drawingml/2006/table">
            <a:tbl>
              <a:tblPr/>
              <a:tblGrid>
                <a:gridCol w="445511">
                  <a:extLst>
                    <a:ext uri="{9D8B030D-6E8A-4147-A177-3AD203B41FA5}">
                      <a16:colId xmlns:a16="http://schemas.microsoft.com/office/drawing/2014/main" val="4190493526"/>
                    </a:ext>
                  </a:extLst>
                </a:gridCol>
                <a:gridCol w="2401326">
                  <a:extLst>
                    <a:ext uri="{9D8B030D-6E8A-4147-A177-3AD203B41FA5}">
                      <a16:colId xmlns:a16="http://schemas.microsoft.com/office/drawing/2014/main" val="3430042184"/>
                    </a:ext>
                  </a:extLst>
                </a:gridCol>
                <a:gridCol w="1810475">
                  <a:extLst>
                    <a:ext uri="{9D8B030D-6E8A-4147-A177-3AD203B41FA5}">
                      <a16:colId xmlns:a16="http://schemas.microsoft.com/office/drawing/2014/main" val="3881814769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893666004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4253353942"/>
                    </a:ext>
                  </a:extLst>
                </a:gridCol>
                <a:gridCol w="619290">
                  <a:extLst>
                    <a:ext uri="{9D8B030D-6E8A-4147-A177-3AD203B41FA5}">
                      <a16:colId xmlns:a16="http://schemas.microsoft.com/office/drawing/2014/main" val="338698424"/>
                    </a:ext>
                  </a:extLst>
                </a:gridCol>
                <a:gridCol w="543458">
                  <a:extLst>
                    <a:ext uri="{9D8B030D-6E8A-4147-A177-3AD203B41FA5}">
                      <a16:colId xmlns:a16="http://schemas.microsoft.com/office/drawing/2014/main" val="1816224856"/>
                    </a:ext>
                  </a:extLst>
                </a:gridCol>
                <a:gridCol w="1718843">
                  <a:extLst>
                    <a:ext uri="{9D8B030D-6E8A-4147-A177-3AD203B41FA5}">
                      <a16:colId xmlns:a16="http://schemas.microsoft.com/office/drawing/2014/main" val="2650275125"/>
                    </a:ext>
                  </a:extLst>
                </a:gridCol>
              </a:tblGrid>
              <a:tr h="1262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</a:t>
                      </a:r>
                    </a:p>
                  </a:txBody>
                  <a:tcPr marL="4920" marR="4920" marT="4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«Организация накопления, хранения, освежения и обслуживания запасов материально-технических, продовольственных, медицинских и иных средств в целях гражданской обороны»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процента запасов материально-технических, продовольственных, медицинских и иных средств в целях гражданской обороны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Российской Федерации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20.12.2016  № 696 «Об утверждении основ государственной политики Российской Федерации в области гражданской обороны на период до 2030 года»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248484"/>
                  </a:ext>
                </a:extLst>
              </a:tr>
              <a:tr h="1262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</a:t>
                      </a:r>
                    </a:p>
                  </a:txBody>
                  <a:tcPr marL="4920" marR="4920" marT="4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«Обеспечение готовности защитных сооружений и других объектов гражданской обороны на территории муниципальных образований Московской области»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степени готовности к использованию по предназначению защитных сооружений и иных объектов ГО 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Российской Федерации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20.12.2016  № 696 «Об утверждении основ государственной политики Российской Федерации в области гражданской обороны на период до 2030 года»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987456"/>
                  </a:ext>
                </a:extLst>
              </a:tr>
              <a:tr h="1513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</a:t>
                      </a:r>
                    </a:p>
                  </a:txBody>
                  <a:tcPr marL="4920" marR="4920" marT="4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«Организация накопления, хранения, освежения и обслуживания запасов материально-технических, продовольственных, медицинских и иных средств в целях гражданской обороны»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прироста степени обеспеченности запасами материально-технических, продовольственных, медицинских и иных средств для целей гражданской обороны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Российской Федерации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20.12.2016  № 696 «Об утверждении основ государственной политики Российской Федерации в области гражданской обороны на период до 2030 года»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054748"/>
                  </a:ext>
                </a:extLst>
              </a:tr>
              <a:tr h="1262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</a:t>
                      </a:r>
                    </a:p>
                  </a:txBody>
                  <a:tcPr marL="4920" marR="4920" marT="4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«Обеспечение готовности защитных сооружений и других объектов гражданской обороны на территории муниципальных образований Московской области»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Увеличение степени готовности к использованию по предназначению защитных сооружений и иных объектов ГО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Российской Федерации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20.12.2016  № 696 «Об утверждении основ государственной политики Российской Федерации в области гражданской обороны на период до 2030 года»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запланирован в 2021 году</a:t>
                      </a:r>
                    </a:p>
                  </a:txBody>
                  <a:tcPr marL="4920" marR="4920" marT="4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070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013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591071"/>
              </p:ext>
            </p:extLst>
          </p:nvPr>
        </p:nvGraphicFramePr>
        <p:xfrm>
          <a:off x="0" y="0"/>
          <a:ext cx="9143998" cy="6857999"/>
        </p:xfrm>
        <a:graphic>
          <a:graphicData uri="http://schemas.openxmlformats.org/drawingml/2006/table">
            <a:tbl>
              <a:tblPr/>
              <a:tblGrid>
                <a:gridCol w="445509">
                  <a:extLst>
                    <a:ext uri="{9D8B030D-6E8A-4147-A177-3AD203B41FA5}">
                      <a16:colId xmlns:a16="http://schemas.microsoft.com/office/drawing/2014/main" val="3591847782"/>
                    </a:ext>
                  </a:extLst>
                </a:gridCol>
                <a:gridCol w="2401326">
                  <a:extLst>
                    <a:ext uri="{9D8B030D-6E8A-4147-A177-3AD203B41FA5}">
                      <a16:colId xmlns:a16="http://schemas.microsoft.com/office/drawing/2014/main" val="1096291758"/>
                    </a:ext>
                  </a:extLst>
                </a:gridCol>
                <a:gridCol w="1810475">
                  <a:extLst>
                    <a:ext uri="{9D8B030D-6E8A-4147-A177-3AD203B41FA5}">
                      <a16:colId xmlns:a16="http://schemas.microsoft.com/office/drawing/2014/main" val="2259837808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3594302873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4258955172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2324630113"/>
                    </a:ext>
                  </a:extLst>
                </a:gridCol>
                <a:gridCol w="543458">
                  <a:extLst>
                    <a:ext uri="{9D8B030D-6E8A-4147-A177-3AD203B41FA5}">
                      <a16:colId xmlns:a16="http://schemas.microsoft.com/office/drawing/2014/main" val="3333238848"/>
                    </a:ext>
                  </a:extLst>
                </a:gridCol>
                <a:gridCol w="1718844">
                  <a:extLst>
                    <a:ext uri="{9D8B030D-6E8A-4147-A177-3AD203B41FA5}">
                      <a16:colId xmlns:a16="http://schemas.microsoft.com/office/drawing/2014/main" val="3930798742"/>
                    </a:ext>
                  </a:extLst>
                </a:gridCol>
              </a:tblGrid>
              <a:tr h="119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Щёлково"Жилище"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07484"/>
                  </a:ext>
                </a:extLst>
              </a:tr>
              <a:tr h="122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9.1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1 "Комплексное освоение земельных участков в целях жилищного строительства и развитие застроенных территорий"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738031"/>
                  </a:ext>
                </a:extLst>
              </a:tr>
              <a:tr h="1157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«Создание условий для развития рынка доступного жилья, развитие жилищного строительства»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Годовой объем ввода жилья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160,4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79,73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49,71% от планового показателя на 2021 год.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2021 году в эксплуатацию введены 79,73 тыс. кв. м, из них: 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- 2 объекта жилищного строительства (2 многоквартирных жилых дома), общей площадью 28,84 тыс. кв. м/ 640 квартир; - индивидуальное жилищное строительство - 50,89 тыс. кв.м (356 домов)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275699"/>
                  </a:ext>
                </a:extLst>
              </a:tr>
              <a:tr h="465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«Создание условий для развития рынка доступного жилья, развитие жилищного строительства»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Российской Федерации № 204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50,89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 47,12 % от планового значения показателя на 2021 год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242501"/>
                  </a:ext>
                </a:extLst>
              </a:tr>
              <a:tr h="465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«Создание условий для развития рынка доступного жилья, развитие жилищного строительства»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Количество объектов, исключенных из перечня проблемных объектов в отчетном году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Объекты, исключенные из перечня проблемных объектов в отчетном году, по городскому округу Щёлково отсутствуют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460236"/>
                  </a:ext>
                </a:extLst>
              </a:tr>
              <a:tr h="465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«Создание условий для развития рынка доступного жилья, развитие жилищного строительства»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ввода в эксплуатацию индивидуального жилищного строительства в общем объеме вводимого жилья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34,98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63,83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31164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«Создание условий для развития рынка доступного жилья, развитие жилищного строительства»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Количество семей, улучшивших жилищные условия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Президента Российской Федерации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Семья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93,3%. Отсутствие жилых помещений в муниципальной собственности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868019"/>
                  </a:ext>
                </a:extLst>
              </a:tr>
              <a:tr h="1157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04 «Обеспечение прав пострадавших граждан-соинвесторов»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Решаем проблемы дольщиков. Сопровождение проблемных объектов до восстановления прав пострадавших граждан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Рейтинг-45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7,71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 контроле Правительства МО находятся 7 жилых домов: ЖК "Горизонт" (3 ж.д.); ЖК "Литвиново-Сити" (2 ж.д.); ЖК "Центральный" (1 ж.д.); ЖК "Дом на набережной" (1 ж.д.). В 2021 указанные многоквартирные дома не введены в эксплуатацию. С 02.08.2021 осуществляется прием заявлений и выплат возмещений дольщикам ЖК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482962"/>
                  </a:ext>
                </a:extLst>
              </a:tr>
              <a:tr h="1503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07 «Финансовое обеспечение выполнения отдельных государственных полномочий в сфере жилищной политики, переданных органам местного самоуправления»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– ИЖС) или садового дома установленным параметрам и допустимости размещения объекта ИЖС или садового дома на земельном участке, уведомлений о соответствии (несоответствии) построенных или реконструированных объектов ИЖС или садового дома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Государственной программы Московской области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1806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1638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 90,7%. Поступило 1638  обращений граждан  о выдаче Уведомлений,  т.к. в соответствии с ч.2 ст.5 №267-ФЗ от 02.08.2019 до 01.03.2021 допускается осуществление кадастрового учета  и регистрации прав на жилые и садовые дома на основании только техплана и правоустанавливающего документа на земельный участок (при этом уведомления о планируемом строительстве или реконструкции объекта ИЖС и уведомления об окончании строительства не требуется)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371493"/>
                  </a:ext>
                </a:extLst>
              </a:tr>
              <a:tr h="119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9.2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2 "Обеспечение жильем молодых семей"     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041648"/>
                  </a:ext>
                </a:extLst>
              </a:tr>
              <a:tr h="465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«Оказание государственной поддержки молодым семьям в виде социальных выплат на приобретение жилого помещения или на создание объекта индивидуального жилищного строительства»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молодых семей, получивших свидетельство о праве на получение социальной выплаты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Соглашение с ЦИОГВ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Семья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662683"/>
                  </a:ext>
                </a:extLst>
              </a:tr>
              <a:tr h="465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«Оказание государственной поддержки молодым семьям в виде социальных выплат на приобретение жилого помещения или на создание объекта индивидуального жилищного строительства»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Количество молодых семей, получивших дополнительную социальную выплату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Семья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Молодых семей, получивших дополнительную социальную выплату в 2021 году не было</a:t>
                      </a:r>
                    </a:p>
                  </a:txBody>
                  <a:tcPr marL="4063" marR="4063" marT="40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030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761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207517"/>
              </p:ext>
            </p:extLst>
          </p:nvPr>
        </p:nvGraphicFramePr>
        <p:xfrm>
          <a:off x="7539" y="18941"/>
          <a:ext cx="9136461" cy="6839061"/>
        </p:xfrm>
        <a:graphic>
          <a:graphicData uri="http://schemas.openxmlformats.org/drawingml/2006/table">
            <a:tbl>
              <a:tblPr/>
              <a:tblGrid>
                <a:gridCol w="445450">
                  <a:extLst>
                    <a:ext uri="{9D8B030D-6E8A-4147-A177-3AD203B41FA5}">
                      <a16:colId xmlns:a16="http://schemas.microsoft.com/office/drawing/2014/main" val="399251809"/>
                    </a:ext>
                  </a:extLst>
                </a:gridCol>
                <a:gridCol w="2401006">
                  <a:extLst>
                    <a:ext uri="{9D8B030D-6E8A-4147-A177-3AD203B41FA5}">
                      <a16:colId xmlns:a16="http://schemas.microsoft.com/office/drawing/2014/main" val="3569250356"/>
                    </a:ext>
                  </a:extLst>
                </a:gridCol>
                <a:gridCol w="1810232">
                  <a:extLst>
                    <a:ext uri="{9D8B030D-6E8A-4147-A177-3AD203B41FA5}">
                      <a16:colId xmlns:a16="http://schemas.microsoft.com/office/drawing/2014/main" val="2518012573"/>
                    </a:ext>
                  </a:extLst>
                </a:gridCol>
                <a:gridCol w="1036223">
                  <a:extLst>
                    <a:ext uri="{9D8B030D-6E8A-4147-A177-3AD203B41FA5}">
                      <a16:colId xmlns:a16="http://schemas.microsoft.com/office/drawing/2014/main" val="706762675"/>
                    </a:ext>
                  </a:extLst>
                </a:gridCol>
                <a:gridCol w="568660">
                  <a:extLst>
                    <a:ext uri="{9D8B030D-6E8A-4147-A177-3AD203B41FA5}">
                      <a16:colId xmlns:a16="http://schemas.microsoft.com/office/drawing/2014/main" val="690871436"/>
                    </a:ext>
                  </a:extLst>
                </a:gridCol>
                <a:gridCol w="616048">
                  <a:extLst>
                    <a:ext uri="{9D8B030D-6E8A-4147-A177-3AD203B41FA5}">
                      <a16:colId xmlns:a16="http://schemas.microsoft.com/office/drawing/2014/main" val="14904673"/>
                    </a:ext>
                  </a:extLst>
                </a:gridCol>
                <a:gridCol w="540226">
                  <a:extLst>
                    <a:ext uri="{9D8B030D-6E8A-4147-A177-3AD203B41FA5}">
                      <a16:colId xmlns:a16="http://schemas.microsoft.com/office/drawing/2014/main" val="1789985259"/>
                    </a:ext>
                  </a:extLst>
                </a:gridCol>
                <a:gridCol w="1718616">
                  <a:extLst>
                    <a:ext uri="{9D8B030D-6E8A-4147-A177-3AD203B41FA5}">
                      <a16:colId xmlns:a16="http://schemas.microsoft.com/office/drawing/2014/main" val="3428019034"/>
                    </a:ext>
                  </a:extLst>
                </a:gridCol>
              </a:tblGrid>
              <a:tr h="172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9.3</a:t>
                      </a:r>
                    </a:p>
                  </a:txBody>
                  <a:tcPr marL="4658" marR="4658" marT="4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3 "Обеспечение жильем детей-сирот и детей, оставшихся без попечения родителей, лиц из числа детей-сирот и детей, оставшихся без попечения родителей" </a:t>
                      </a:r>
                    </a:p>
                  </a:txBody>
                  <a:tcPr marL="4658" marR="4658" marT="4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150485"/>
                  </a:ext>
                </a:extLst>
              </a:tr>
              <a:tr h="1197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</a:t>
                      </a:r>
                    </a:p>
                  </a:txBody>
                  <a:tcPr marL="4658" marR="4658" marT="4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«Оказание мер социальной поддержки детям-сиротам, детям, оставшимся без попечения родителей, лицам из числа указанной категории детей, а также гражданам, желающим взять детей на воспитание в семью»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Численность детей 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Соглашение с ЦИОГВ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603214"/>
                  </a:ext>
                </a:extLst>
              </a:tr>
              <a:tr h="14624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</a:t>
                      </a:r>
                    </a:p>
                  </a:txBody>
                  <a:tcPr marL="4658" marR="4658" marT="4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«Оказание мер социальной поддержки детям-сиротам, детям, оставшимся без попечения родителей, лицам из числа указанной категории детей, а также гражданам, желающим взять детей на воспитание в семью»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Численность детей-сирот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за счет средств субсидии из федерального бюджета бюджету Московской области в отчетном финансовом году (нарастающим итогом)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Соглашение с ЦИОГВ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Детей-сирот и детей, оставшихся без попечения родителей обеспечивающихся за счет средств федерального бюджета в 2021 году не было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817210"/>
                  </a:ext>
                </a:extLst>
              </a:tr>
              <a:tr h="2124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</a:txBody>
                  <a:tcPr marL="4658" marR="4658" marT="4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«Оказание мер социальной поддержки детям-сиротам, детям, оставшимся без попечения родителей, лицам из числа указанной категории детей, а также гражданам, желающим взять детей на воспитание в семью»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помещениями, в отчетном году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Соглашение с ЦИОГВ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049602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9.4</a:t>
                      </a:r>
                    </a:p>
                  </a:txBody>
                  <a:tcPr marL="4658" marR="4658" marT="4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4 "Социальная ипотека" </a:t>
                      </a:r>
                    </a:p>
                  </a:txBody>
                  <a:tcPr marL="4658" marR="4658" marT="4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23181"/>
                  </a:ext>
                </a:extLst>
              </a:tr>
              <a:tr h="667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4658" marR="4658" marT="4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«I этап реализации подпрограммы 4. Компенсация оплаты основного долга по ипотечному жилищному кредиту»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 подпрограммы,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Государственной программы Московской области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283603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9.7</a:t>
                      </a:r>
                    </a:p>
                  </a:txBody>
                  <a:tcPr marL="4658" marR="4658" marT="4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7 " Улучшение жилищных условий отдельных категорий многодетных семей" </a:t>
                      </a:r>
                    </a:p>
                  </a:txBody>
                  <a:tcPr marL="4658" marR="4658" marT="4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39943"/>
                  </a:ext>
                </a:extLst>
              </a:tr>
              <a:tr h="800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</a:t>
                      </a:r>
                    </a:p>
                  </a:txBody>
                  <a:tcPr marL="4658" marR="4658" marT="4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«Предоставление многодетным семьям жилищных субсидий на приобретение жилого помещения или строительство индивидуального жилого дома»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свидетельств о праве на получение жилищной субсидии на приобретение жилого помещения или строительство индивидуального жилого дома, выданных семьям, имеющим семь и более детей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Государственной программы Московской области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Семей, вышеуказанной категории в городского округа Щёлково в 2021 году не было</a:t>
                      </a:r>
                    </a:p>
                  </a:txBody>
                  <a:tcPr marL="4658" marR="4658" marT="46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41381"/>
                  </a:ext>
                </a:extLst>
              </a:tr>
              <a:tr h="137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9.8</a:t>
                      </a:r>
                    </a:p>
                  </a:txBody>
                  <a:tcPr marL="4658" marR="4658" marT="4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8 "Обеспечение жильем отдельных категорий граждан, установленных федеральным законодательством" </a:t>
                      </a:r>
                    </a:p>
                  </a:txBody>
                  <a:tcPr marL="4658" marR="4658" marT="4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3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156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539552" y="692696"/>
            <a:ext cx="261927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5650" y="611669"/>
            <a:ext cx="81288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Бюджетная политика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Многосторонний процесс, включающий действия органов власти всех уровней не только в бюджетной сфере, но в налоговой, ценовой, кредитной и в целом в финансовой.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С точки зрения бюджетной сферы,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b="1" dirty="0">
                <a:solidFill>
                  <a:schemeClr val="bg1"/>
                </a:solidFill>
              </a:rPr>
              <a:t>бюджетная политика</a:t>
            </a:r>
            <a:r>
              <a:rPr lang="ru-RU" sz="1400" dirty="0">
                <a:solidFill>
                  <a:schemeClr val="bg1"/>
                </a:solidFill>
              </a:rPr>
              <a:t> представляет собой совокупность действий и мероприятий, проводимых органами власти в сфере управления формированием и исполнением бюджета по выполнению ими функций перед обществом и государством.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88840"/>
            <a:ext cx="75896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Доходы бюджета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Поступающие от населения, организаций, учреждений в бюджет денежные средства в виде налогов, неналоговых поступлений (пошлины, доходы от продажи имущества, штрафы и т.п.), безвозмездных поступлений. Кредиты, остатки средств на начало периода не включаются в состав доходов.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539552" y="2060848"/>
            <a:ext cx="271001" cy="292983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212976"/>
            <a:ext cx="7536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Дефицит бюджета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Превышение расходов бюджета над его доходами.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11560" y="3284984"/>
            <a:ext cx="243780" cy="26161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789040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sz="1400" b="1" dirty="0">
                <a:solidFill>
                  <a:schemeClr val="bg1"/>
                </a:solidFill>
              </a:rPr>
              <a:t>Профицит бюджета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 Превышение доходов бюджета над его расходами.</a:t>
            </a: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611560" y="5661248"/>
            <a:ext cx="208429" cy="224108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4365104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 Расходы бюджета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Выплачиваемые из бюджета денежные средства.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611560" y="3933056"/>
            <a:ext cx="234706" cy="24737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941168"/>
            <a:ext cx="81369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 Межбюджетные отношения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Взаимоотношения между РФ, субъектами РФ и муниципальными образованиями по вопросам    осуществления бюджетного процесса.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Программные расходы 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Расходы, включенные в муниципальные программы.</a:t>
            </a:r>
            <a:r>
              <a:rPr lang="ru-RU" dirty="0"/>
              <a:t>.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11560" y="4437112"/>
            <a:ext cx="221967" cy="268868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611560" y="5013176"/>
            <a:ext cx="252944" cy="216024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37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226225"/>
              </p:ext>
            </p:extLst>
          </p:nvPr>
        </p:nvGraphicFramePr>
        <p:xfrm>
          <a:off x="0" y="7236"/>
          <a:ext cx="9144000" cy="4478474"/>
        </p:xfrm>
        <a:graphic>
          <a:graphicData uri="http://schemas.openxmlformats.org/drawingml/2006/table">
            <a:tbl>
              <a:tblPr/>
              <a:tblGrid>
                <a:gridCol w="445510">
                  <a:extLst>
                    <a:ext uri="{9D8B030D-6E8A-4147-A177-3AD203B41FA5}">
                      <a16:colId xmlns:a16="http://schemas.microsoft.com/office/drawing/2014/main" val="1319646865"/>
                    </a:ext>
                  </a:extLst>
                </a:gridCol>
                <a:gridCol w="2401326">
                  <a:extLst>
                    <a:ext uri="{9D8B030D-6E8A-4147-A177-3AD203B41FA5}">
                      <a16:colId xmlns:a16="http://schemas.microsoft.com/office/drawing/2014/main" val="2983502244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2096449959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2914197954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673356954"/>
                    </a:ext>
                  </a:extLst>
                </a:gridCol>
                <a:gridCol w="619290">
                  <a:extLst>
                    <a:ext uri="{9D8B030D-6E8A-4147-A177-3AD203B41FA5}">
                      <a16:colId xmlns:a16="http://schemas.microsoft.com/office/drawing/2014/main" val="1382852987"/>
                    </a:ext>
                  </a:extLst>
                </a:gridCol>
                <a:gridCol w="543459">
                  <a:extLst>
                    <a:ext uri="{9D8B030D-6E8A-4147-A177-3AD203B41FA5}">
                      <a16:colId xmlns:a16="http://schemas.microsoft.com/office/drawing/2014/main" val="2494704993"/>
                    </a:ext>
                  </a:extLst>
                </a:gridCol>
                <a:gridCol w="1718844">
                  <a:extLst>
                    <a:ext uri="{9D8B030D-6E8A-4147-A177-3AD203B41FA5}">
                      <a16:colId xmlns:a16="http://schemas.microsoft.com/office/drawing/2014/main" val="1290941361"/>
                    </a:ext>
                  </a:extLst>
                </a:gridCol>
              </a:tblGrid>
              <a:tr h="1114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</a:t>
                      </a:r>
                    </a:p>
                  </a:txBody>
                  <a:tcPr marL="8537" marR="8537" marT="8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«Оказание государственной поддержки по обеспечению жильем отдельных категорий граждан, установленных федеральными законами от 12 января 1995 года № 5-ФЗ «О ветеранах» и от 24 ноября 1995 года № 181-ФЗ «О социальной защите инвалидов в Российской Федерации»»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ветеранов и инвалидов Великой Отечественной войны, членов семей погибших (умерших) инвалидов и участников Великой Отечественной войны, получивших государственную поддержку по обеспечению жилыми помещениями за счет федерального бюджета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Государственной программы Московской области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 вышеуказанной категории, изъявивших желание на обеспечение жильем за счет средств федерального бюджета в городском округе Щёлково не имеется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467167"/>
                  </a:ext>
                </a:extLst>
              </a:tr>
              <a:tr h="1092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</a:t>
                      </a:r>
                    </a:p>
                  </a:txBody>
                  <a:tcPr marL="8537" marR="8537" marT="8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«Оказание государственной поддержки по обеспечению жильем отдельных категорий граждан, установленных федеральными законами от 12 января 1995 года № 5-ФЗ «О ветеранах» и от 24 ноября 1995 года № 181-ФЗ «О социальной защите инвалидов в Российской Федерации»»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инвалидов и ветеранов боевых действий, членов семей погибших (умерших) инвалидов и ветеранов боевых действий, получивших государственную поддержку по обеспечению жилыми помещениями за счет средств федерального бюджета 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Государственной программы Московской области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 вышеуказанной категории, изъявивших желание на обеспечение жильем за счет средств федерального бюджета в городском округе Щёлково не имеется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63925"/>
                  </a:ext>
                </a:extLst>
              </a:tr>
              <a:tr h="1007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 marL="8537" marR="8537" marT="8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«Оказание государственной поддержки по обеспечению жильем отдельных категорий граждан, установленных федеральными законами от 12 января 1995 года № 5-ФЗ «О ветеранах» и от 24 ноября 1995 года № 181-ФЗ «О социальной защите инвалидов в Российской Федерации»»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инвалидов и семей, имеющих детей-инвалидов, получивших государственную поддержку по обеспечению жилыми помещениями за счет средств федерального бюджета 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Государственной программы Московской области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 вышеуказанной категории, изъявивших желание на обеспечение жильем за счет средств федерального бюджета в городском округе Щёлково не имеется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754280"/>
                  </a:ext>
                </a:extLst>
              </a:tr>
              <a:tr h="12634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</a:t>
                      </a:r>
                    </a:p>
                  </a:txBody>
                  <a:tcPr marL="8537" marR="8537" marT="8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«Оказание государственной поддержки по обеспечению жильем граждан, уволенных с военной службы, и приравненных к ним лиц в соответствии с Федеральным законом от 8 декабря 2010 года № 342-ФЗ «О внесении изменений в Федеральный закон «О статусе военнослужащих» и об обеспечении жилыми помещениями некоторых категорий граждан»»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уволенных с военной службы, и приравненных к ним лиц, получивших государственную поддержку по обеспечению жилыми помещениями за счет средств федерального бюджета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Государственной программы Московской области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 вышеуказанной категории, изъявивших желание на обеспечение жильем за счет средств федерального бюджета в городском округе Щёлково не имеется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302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413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354444"/>
              </p:ext>
            </p:extLst>
          </p:nvPr>
        </p:nvGraphicFramePr>
        <p:xfrm>
          <a:off x="0" y="0"/>
          <a:ext cx="9144001" cy="6858001"/>
        </p:xfrm>
        <a:graphic>
          <a:graphicData uri="http://schemas.openxmlformats.org/drawingml/2006/table">
            <a:tbl>
              <a:tblPr/>
              <a:tblGrid>
                <a:gridCol w="445511">
                  <a:extLst>
                    <a:ext uri="{9D8B030D-6E8A-4147-A177-3AD203B41FA5}">
                      <a16:colId xmlns:a16="http://schemas.microsoft.com/office/drawing/2014/main" val="2118467787"/>
                    </a:ext>
                  </a:extLst>
                </a:gridCol>
                <a:gridCol w="2401326">
                  <a:extLst>
                    <a:ext uri="{9D8B030D-6E8A-4147-A177-3AD203B41FA5}">
                      <a16:colId xmlns:a16="http://schemas.microsoft.com/office/drawing/2014/main" val="1560575176"/>
                    </a:ext>
                  </a:extLst>
                </a:gridCol>
                <a:gridCol w="1810475">
                  <a:extLst>
                    <a:ext uri="{9D8B030D-6E8A-4147-A177-3AD203B41FA5}">
                      <a16:colId xmlns:a16="http://schemas.microsoft.com/office/drawing/2014/main" val="51892748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3139826398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2882560008"/>
                    </a:ext>
                  </a:extLst>
                </a:gridCol>
                <a:gridCol w="619290">
                  <a:extLst>
                    <a:ext uri="{9D8B030D-6E8A-4147-A177-3AD203B41FA5}">
                      <a16:colId xmlns:a16="http://schemas.microsoft.com/office/drawing/2014/main" val="2497106238"/>
                    </a:ext>
                  </a:extLst>
                </a:gridCol>
                <a:gridCol w="543458">
                  <a:extLst>
                    <a:ext uri="{9D8B030D-6E8A-4147-A177-3AD203B41FA5}">
                      <a16:colId xmlns:a16="http://schemas.microsoft.com/office/drawing/2014/main" val="2752480028"/>
                    </a:ext>
                  </a:extLst>
                </a:gridCol>
                <a:gridCol w="1718844">
                  <a:extLst>
                    <a:ext uri="{9D8B030D-6E8A-4147-A177-3AD203B41FA5}">
                      <a16:colId xmlns:a16="http://schemas.microsoft.com/office/drawing/2014/main" val="2923374444"/>
                    </a:ext>
                  </a:extLst>
                </a:gridCol>
              </a:tblGrid>
              <a:tr h="6097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406704"/>
                  </a:ext>
                </a:extLst>
              </a:tr>
              <a:tr h="153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</a:t>
                      </a:r>
                    </a:p>
                  </a:txBody>
                  <a:tcPr marL="4644" marR="4644" marT="4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 "Развитие инженерной инфраструктуры и энергоэффективности"</a:t>
                      </a:r>
                    </a:p>
                  </a:txBody>
                  <a:tcPr marL="4644" marR="4644" marT="4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198669"/>
                  </a:ext>
                </a:extLst>
              </a:tr>
              <a:tr h="145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4644" marR="4644" marT="4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1 "Чистая вода"    </a:t>
                      </a:r>
                    </a:p>
                  </a:txBody>
                  <a:tcPr marL="4644" marR="4644" marT="4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842539"/>
                  </a:ext>
                </a:extLst>
              </a:tr>
              <a:tr h="707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</a:t>
                      </a:r>
                    </a:p>
                  </a:txBody>
                  <a:tcPr marL="4644" marR="4644" marT="4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«Строительство, реконструкция, капитальный ремонт, приобретение, монтаж и ввод в эксплуатацию объектов водоснабжения на территории муниципальных образований Московской области»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созданных и восстановленных ВЗУ, </a:t>
                      </a:r>
                      <a:r>
                        <a:rPr lang="ru-RU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ВНс</a:t>
                      </a:r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станций  водоподготовки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336204"/>
                  </a:ext>
                </a:extLst>
              </a:tr>
              <a:tr h="847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</a:t>
                      </a:r>
                    </a:p>
                  </a:txBody>
                  <a:tcPr marL="4644" marR="4644" marT="4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«Строительство, реконструкция, капитальный ремонт, приобретение, монтаж и ввод в эксплуатацию объектов водоснабжения на территории муниципальных образований Московской области»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созданных и восстановленных ВЗУ, ВНС и станций водоподготовки за счет средств местного бюджета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Выполнение работ по мероприятию не в полном объеме связано 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задержкой поставки насосного оборудования на объект. Планируется перенос средств для завершения работ по контракту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545490"/>
                  </a:ext>
                </a:extLst>
              </a:tr>
              <a:tr h="7070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«Строительство, реконструкция, капитальный ремонт, приобретение, монтаж и ввод в эксплуатацию объектов водоснабжения на территории муниципальных образований Московской области»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Содержание и ремонт шахтных колодцев для обеспечения населения доброкачественной питьевой водой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372403"/>
                  </a:ext>
                </a:extLst>
              </a:tr>
              <a:tr h="145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10.2</a:t>
                      </a:r>
                    </a:p>
                  </a:txBody>
                  <a:tcPr marL="4644" marR="4644" marT="4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2 "Системы водоотведения"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143147"/>
                  </a:ext>
                </a:extLst>
              </a:tr>
              <a:tr h="7070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«Строительство, реконструкция (модернизация), капитальный ремонт, приобретение, монтаж и ввод в эксплуатацию объектов очистки сточных вод на территории муниципальных образований Московской области»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созданных и восстановленных объектов очистки сточных вод суммарной производительностью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 на тысячу кубических метров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запланирован в 2021 году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821668"/>
                  </a:ext>
                </a:extLst>
              </a:tr>
              <a:tr h="7070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«Строительство, реконструкция (модернизация), капитальный ремонт, приобретение, монтаж и ввод в эксплуатацию объектов очистки сточных вод на территории муниципальных образований Московской области»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 за счет средств местного бюджета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Созданных и восстановленных объектов очистки сточных вод суммарной производительностью за счет средств местного бюджета в 2021 году не было. Планируется перенос средств на 2022 год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025278"/>
                  </a:ext>
                </a:extLst>
              </a:tr>
              <a:tr h="7070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«Строительство (реконструкция), капитальный ремонт канализационных коллекторов (участков) и канализационных насосных станций на территории муниципальных образований Московской области»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построенных, реконструированных, отремонтированных коллекторов (участков), канализационных насосных станций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Построенных, реконструированных, отремонтированных коллекторов (участков), канализационных насосных станций в 2021 году не было. Планируется перенос средств на 2022 год 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274460"/>
                  </a:ext>
                </a:extLst>
              </a:tr>
              <a:tr h="145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10.3</a:t>
                      </a:r>
                    </a:p>
                  </a:txBody>
                  <a:tcPr marL="4644" marR="4644" marT="4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3 "Создание условий для обеспечения качественными коммунальными услугами"     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910947"/>
                  </a:ext>
                </a:extLst>
              </a:tr>
              <a:tr h="5667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«Проведение первоочередных мероприятий по восстановлению инфраструктуры военных городков на территории Московской области, переданных из федеральной собственности»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Количество созданных и восстановленных объектов инженерной инфраструктуры на территории военных городков Московской области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запланирован в 2021 году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805730"/>
                  </a:ext>
                </a:extLst>
              </a:tr>
              <a:tr h="7070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«Строительство, реконструкция, капитальный ремонт, приобретение, монтаж и ввод в эксплуатацию объектов коммунальной инфраструктуры на территории муниципальных образований Московской области»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созданных и восстановленных объектов коммунальной инфраструктуры (котельные, ЦТП, сети)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запланирован в 2021 году</a:t>
                      </a:r>
                    </a:p>
                  </a:txBody>
                  <a:tcPr marL="4644" marR="4644" marT="46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663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949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3652"/>
              </p:ext>
            </p:extLst>
          </p:nvPr>
        </p:nvGraphicFramePr>
        <p:xfrm>
          <a:off x="0" y="0"/>
          <a:ext cx="9144000" cy="6101500"/>
        </p:xfrm>
        <a:graphic>
          <a:graphicData uri="http://schemas.openxmlformats.org/drawingml/2006/table">
            <a:tbl>
              <a:tblPr/>
              <a:tblGrid>
                <a:gridCol w="445511">
                  <a:extLst>
                    <a:ext uri="{9D8B030D-6E8A-4147-A177-3AD203B41FA5}">
                      <a16:colId xmlns:a16="http://schemas.microsoft.com/office/drawing/2014/main" val="3578090928"/>
                    </a:ext>
                  </a:extLst>
                </a:gridCol>
                <a:gridCol w="2401325">
                  <a:extLst>
                    <a:ext uri="{9D8B030D-6E8A-4147-A177-3AD203B41FA5}">
                      <a16:colId xmlns:a16="http://schemas.microsoft.com/office/drawing/2014/main" val="3123783941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3391398220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2327355603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3959235388"/>
                    </a:ext>
                  </a:extLst>
                </a:gridCol>
                <a:gridCol w="619290">
                  <a:extLst>
                    <a:ext uri="{9D8B030D-6E8A-4147-A177-3AD203B41FA5}">
                      <a16:colId xmlns:a16="http://schemas.microsoft.com/office/drawing/2014/main" val="3941873749"/>
                    </a:ext>
                  </a:extLst>
                </a:gridCol>
                <a:gridCol w="543458">
                  <a:extLst>
                    <a:ext uri="{9D8B030D-6E8A-4147-A177-3AD203B41FA5}">
                      <a16:colId xmlns:a16="http://schemas.microsoft.com/office/drawing/2014/main" val="1727731713"/>
                    </a:ext>
                  </a:extLst>
                </a:gridCol>
                <a:gridCol w="1718845">
                  <a:extLst>
                    <a:ext uri="{9D8B030D-6E8A-4147-A177-3AD203B41FA5}">
                      <a16:colId xmlns:a16="http://schemas.microsoft.com/office/drawing/2014/main" val="374202739"/>
                    </a:ext>
                  </a:extLst>
                </a:gridCol>
              </a:tblGrid>
              <a:tr h="18964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«Проведение первоочередных мероприятий по восстановлению инфраструктуры военных городков на территории Московской области, переданных из федеральной собственности»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созданных и восстановленных объектов инженерной инфраструктуры на территории военных городков за счет средств местного бюджета в сфере жилищно-коммунального хозяйства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рамках муниципального контракта от 16.06.2021 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0848300041221000134 «Выполнение проектно-изыскательских работ по реконструкции тепловых сетей по адресу: Московская область, г. Щелково, микрорайон Щелково-4» исполнителем предоставлено 30.12.2021 положительное заключение государственной экспертизы ГАУ МО «Мособлгосэкспертиза» от 30.12.2021 № 50-1-1-3-085774-2021.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Учитывая сроки проведения заказчиком экспертизы результатов исполнения контракта и приемки выполненных работ на предмет соответствия их объема и качества требованиям, оплата 30.12.2021 работ по контракту не представлялась возможной. Планируется перенос средств на 2022 год для оплаты работ по контракту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02391"/>
                  </a:ext>
                </a:extLst>
              </a:tr>
              <a:tr h="3139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</a:t>
                      </a:r>
                    </a:p>
                  </a:txBody>
                  <a:tcPr marL="4360" marR="4360" marT="4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04 «Создание экономических условий для повышения эффективности работы организаций жилищно-коммунального хозяйства»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ограничений в поставке топливно-энергетических ресурсов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775330"/>
                  </a:ext>
                </a:extLst>
              </a:tr>
              <a:tr h="6408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05 «Мониторинг разработки и утверждения схем водоснабжения и водоотведения, теплоснабжения, а также программ комплексного развития систем коммунальной инфраструктуры городских округов»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Схемы разработаны. Организациями коммунального комплекса предусмотрено выполнение мероприятий, необходимых для изменения технических характеристик объектов, указанных в схемах. По результатам их выполнения, схемы будут актуализированы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119723"/>
                  </a:ext>
                </a:extLst>
              </a:tr>
              <a:tr h="87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10.4</a:t>
                      </a:r>
                    </a:p>
                  </a:txBody>
                  <a:tcPr marL="4360" marR="4360" marT="4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4 "Энергосбережение и повышение энергетической эффективности"     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753520"/>
                  </a:ext>
                </a:extLst>
              </a:tr>
              <a:tr h="4359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«Повышение энергетической эффективности муниципальных учреждений Московской области»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приоритетный показатель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98,15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98,2 %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096974"/>
                  </a:ext>
                </a:extLst>
              </a:tr>
              <a:tr h="2397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«Повышение энергетической эффективности многоквартирных домов»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многоквартирных домов с присвоенными классами энергоэфективности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приоритетный показатель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94,0 %. 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496983"/>
                  </a:ext>
                </a:extLst>
              </a:tr>
              <a:tr h="4534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«Повышение энергетической эффективности муниципальных учреждений Московской области»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приоритетный показатель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27,61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92,04%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751700"/>
                  </a:ext>
                </a:extLst>
              </a:tr>
              <a:tr h="3357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«Организация учета энергоресурсов в жилищном фонде Московской области»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Бережливый учет - оснащенность многоквартирных домов общедомовыми приборами учета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приоритетный показатель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774087"/>
                  </a:ext>
                </a:extLst>
              </a:tr>
              <a:tr h="78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10.8</a:t>
                      </a:r>
                    </a:p>
                  </a:txBody>
                  <a:tcPr marL="4360" marR="4360" marT="4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8 "Обеспечивающая подпрограмма"</a:t>
                      </a:r>
                    </a:p>
                  </a:txBody>
                  <a:tcPr marL="4360" marR="4360" marT="4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13184"/>
                  </a:ext>
                </a:extLst>
              </a:tr>
              <a:tr h="2267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«Создание условий для реализации полномочий органов местного самоуправления»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условий для реализации полномочий органов местного самоуправления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360" marR="4360" marT="4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16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440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078650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445511">
                  <a:extLst>
                    <a:ext uri="{9D8B030D-6E8A-4147-A177-3AD203B41FA5}">
                      <a16:colId xmlns:a16="http://schemas.microsoft.com/office/drawing/2014/main" val="2787824638"/>
                    </a:ext>
                  </a:extLst>
                </a:gridCol>
                <a:gridCol w="2401327">
                  <a:extLst>
                    <a:ext uri="{9D8B030D-6E8A-4147-A177-3AD203B41FA5}">
                      <a16:colId xmlns:a16="http://schemas.microsoft.com/office/drawing/2014/main" val="2793877656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249153841"/>
                    </a:ext>
                  </a:extLst>
                </a:gridCol>
                <a:gridCol w="1036361">
                  <a:extLst>
                    <a:ext uri="{9D8B030D-6E8A-4147-A177-3AD203B41FA5}">
                      <a16:colId xmlns:a16="http://schemas.microsoft.com/office/drawing/2014/main" val="4202070587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2939690802"/>
                    </a:ext>
                  </a:extLst>
                </a:gridCol>
                <a:gridCol w="619290">
                  <a:extLst>
                    <a:ext uri="{9D8B030D-6E8A-4147-A177-3AD203B41FA5}">
                      <a16:colId xmlns:a16="http://schemas.microsoft.com/office/drawing/2014/main" val="3033387899"/>
                    </a:ext>
                  </a:extLst>
                </a:gridCol>
                <a:gridCol w="543458">
                  <a:extLst>
                    <a:ext uri="{9D8B030D-6E8A-4147-A177-3AD203B41FA5}">
                      <a16:colId xmlns:a16="http://schemas.microsoft.com/office/drawing/2014/main" val="310037283"/>
                    </a:ext>
                  </a:extLst>
                </a:gridCol>
                <a:gridCol w="1718844">
                  <a:extLst>
                    <a:ext uri="{9D8B030D-6E8A-4147-A177-3AD203B41FA5}">
                      <a16:colId xmlns:a16="http://schemas.microsoft.com/office/drawing/2014/main" val="2715798733"/>
                    </a:ext>
                  </a:extLst>
                </a:gridCol>
              </a:tblGrid>
              <a:tr h="4795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445096"/>
                  </a:ext>
                </a:extLst>
              </a:tr>
              <a:tr h="122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 "Предпринимательство"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805254"/>
                  </a:ext>
                </a:extLst>
              </a:tr>
              <a:tr h="122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1 "Инвестиции"   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136601"/>
                  </a:ext>
                </a:extLst>
              </a:tr>
              <a:tr h="10739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«Создание многофункциональных индустриальных парков, технологических парков, промышленных площадок»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Объем инвестиций, привлеченных в основной капитал (без учета бюджетных инвестиций), на душу населения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ВДЛ (Указ президента РФ № 193),                         Рейтинг-45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рублей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60,91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55,41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91,0%. Невыполнение показателя связано с переносом сроков реализации инвестиционных проектов на территории г.о. Щёлково с 2021 года на 2022-2023 гг. предприятиями ООО "Роникон" (50 млн. руб.),  ООО "Соло-центр" (150 млн. руб.), ООО "Профхолод" (222 млн. руб.), ООО "Простор Л" (60 млн. руб.)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553405"/>
                  </a:ext>
                </a:extLst>
              </a:tr>
              <a:tr h="10739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07 «Организация работ по поддержке и развитию промышленного потенциала»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(индекс роста) физического объема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ВДЛ (Указ президента РФ № 68)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100,3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90,02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90,0%. Невыполнение показателя связано с переносом сроков реализации инвестиционных проектов на территории г.о. Щёлково с 2021 года на 2022-2023 гг. предприятиями ООО "Роникон" (50 млн. руб.),  ООО "Соло-центр" (150 млн. руб.), ООО "Профхолод" (222 млн. руб.), ООО "Простор Л" (60 млн. руб.)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535132"/>
                  </a:ext>
                </a:extLst>
              </a:tr>
              <a:tr h="4795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«Создание многофункциональных индустриальных парков, технологических парков, промышленных площадок»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Процент заполняемости многофункциональных индустриальных парков, технологических парков, промышленных площадок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показатель,              Рейтинг- 45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104,9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77719"/>
                  </a:ext>
                </a:extLst>
              </a:tr>
              <a:tr h="3606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«Создание многофункциональных индустриальных парков, технологических парков, промышленных площадок»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многофункциональных индустриальных парков, технологических парков, промышленных площадок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86675"/>
                  </a:ext>
                </a:extLst>
              </a:tr>
              <a:tr h="717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«Создание многофункциональных индустриальных парков, технологических парков, промышленных площадок»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Количество привлеченных резидентов на территории многофункциональных индустриальных парков, технологических парков, промышленных площадок муниципальных образований Московской области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 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663269"/>
                  </a:ext>
                </a:extLst>
              </a:tr>
              <a:tr h="3606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«Создание многофункциональных индустриальных парков, технологических парков, промышленных площадок»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Площадь территории, на которую привлечены новые резиденты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 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Гектар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16794"/>
                  </a:ext>
                </a:extLst>
              </a:tr>
              <a:tr h="4795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07 «Организация работ по поддержке и развитию промышленного потенциала»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Указной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104,3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105,2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926601"/>
                  </a:ext>
                </a:extLst>
              </a:tr>
              <a:tr h="2716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07 «Организация работ по поддержке и развитию промышленного потенциала»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созданных рабочих мест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382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515110"/>
                  </a:ext>
                </a:extLst>
              </a:tr>
              <a:tr h="122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11.2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2 "Развитие конкуренции"  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138969"/>
                  </a:ext>
                </a:extLst>
              </a:tr>
              <a:tr h="11928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«Развитие конкурентной среды в рамках Федерального закона № 44-ФЗ»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нужд»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785" marR="3785" marT="37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023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614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337951"/>
              </p:ext>
            </p:extLst>
          </p:nvPr>
        </p:nvGraphicFramePr>
        <p:xfrm>
          <a:off x="0" y="0"/>
          <a:ext cx="9144001" cy="6857994"/>
        </p:xfrm>
        <a:graphic>
          <a:graphicData uri="http://schemas.openxmlformats.org/drawingml/2006/table">
            <a:tbl>
              <a:tblPr/>
              <a:tblGrid>
                <a:gridCol w="445509">
                  <a:extLst>
                    <a:ext uri="{9D8B030D-6E8A-4147-A177-3AD203B41FA5}">
                      <a16:colId xmlns:a16="http://schemas.microsoft.com/office/drawing/2014/main" val="3772088975"/>
                    </a:ext>
                  </a:extLst>
                </a:gridCol>
                <a:gridCol w="2401327">
                  <a:extLst>
                    <a:ext uri="{9D8B030D-6E8A-4147-A177-3AD203B41FA5}">
                      <a16:colId xmlns:a16="http://schemas.microsoft.com/office/drawing/2014/main" val="1827402116"/>
                    </a:ext>
                  </a:extLst>
                </a:gridCol>
                <a:gridCol w="1810475">
                  <a:extLst>
                    <a:ext uri="{9D8B030D-6E8A-4147-A177-3AD203B41FA5}">
                      <a16:colId xmlns:a16="http://schemas.microsoft.com/office/drawing/2014/main" val="616587956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2133295093"/>
                    </a:ext>
                  </a:extLst>
                </a:gridCol>
                <a:gridCol w="568736">
                  <a:extLst>
                    <a:ext uri="{9D8B030D-6E8A-4147-A177-3AD203B41FA5}">
                      <a16:colId xmlns:a16="http://schemas.microsoft.com/office/drawing/2014/main" val="2266126558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1945028228"/>
                    </a:ext>
                  </a:extLst>
                </a:gridCol>
                <a:gridCol w="543458">
                  <a:extLst>
                    <a:ext uri="{9D8B030D-6E8A-4147-A177-3AD203B41FA5}">
                      <a16:colId xmlns:a16="http://schemas.microsoft.com/office/drawing/2014/main" val="580914653"/>
                    </a:ext>
                  </a:extLst>
                </a:gridCol>
                <a:gridCol w="1718845">
                  <a:extLst>
                    <a:ext uri="{9D8B030D-6E8A-4147-A177-3AD203B41FA5}">
                      <a16:colId xmlns:a16="http://schemas.microsoft.com/office/drawing/2014/main" val="1213222406"/>
                    </a:ext>
                  </a:extLst>
                </a:gridCol>
              </a:tblGrid>
              <a:tr h="6503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«Развитие конкурентной среды в рамках Федерального закона № 44-ФЗ»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Доля общей экономии денежных средств от общей суммы состоявшихся торгов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8,10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81,0%. Невыполнение данного показателя обусловлено торгами первого уровня на строительство школы, строительство котельной, а также несостоявшимися торгами, при которых отсутствовало снижение НМЦК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729101"/>
                  </a:ext>
                </a:extLst>
              </a:tr>
              <a:tr h="2190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«Развитие конкурентной среды в рамках Федерального закона № 44-ФЗ»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несостоявшихся торгов от общего количества объявленных торгов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5,62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121696"/>
                  </a:ext>
                </a:extLst>
              </a:tr>
              <a:tr h="2190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«Развитие конкурентной среды в рамках Федерального закона № 44-ФЗ»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Среднее количество участников на состоявшихся торгах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5,33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959253"/>
                  </a:ext>
                </a:extLst>
              </a:tr>
              <a:tr h="6503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«Развитие конкурентной среды в рамках Федерального закона № 44-ФЗ»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3,72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96,8%. Невыполнение данного показателя обусловлено жалобами, поступившими на одноименные закупки-питание, охрана, опубликованные в 2020 году, а также торги на капитальный ремонт ВЗУ 2019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437598"/>
                  </a:ext>
                </a:extLst>
              </a:tr>
              <a:tr h="434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04 «Реализация комплекса мер по содействию развитию конкуренции»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реализованных требований Стандарта развития конкуренции в муниципальном образовании Московской области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35084"/>
                  </a:ext>
                </a:extLst>
              </a:tr>
              <a:tr h="111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11.3</a:t>
                      </a:r>
                    </a:p>
                  </a:txBody>
                  <a:tcPr marL="3429" marR="3429" marT="3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3 "Развитие малого и среднего предпринимательства"    </a:t>
                      </a:r>
                    </a:p>
                  </a:txBody>
                  <a:tcPr marL="3429" marR="3429" marT="3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870789"/>
                  </a:ext>
                </a:extLst>
              </a:tr>
              <a:tr h="434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</a:t>
                      </a:r>
                    </a:p>
                  </a:txBody>
                  <a:tcPr marL="3429" marR="3429" marT="3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08 «Популяризация предпринимательства»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самозанятых граждан, зафиксировавших свой статус, с учетом введения налогового режима для самозанятых, нарастающим итогом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Национального проекта (Регионального проекта)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5190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5880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788"/>
                  </a:ext>
                </a:extLst>
              </a:tr>
              <a:tr h="650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</a:t>
                      </a:r>
                    </a:p>
                  </a:txBody>
                  <a:tcPr marL="3429" marR="3429" marT="3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«Реализация механизмов муниципальной поддержки субъектов малого и среднего предпринимательства»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Указной  (Указ Президента РФ от 28.04.2008 № 607)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35,54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35,92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941747"/>
                  </a:ext>
                </a:extLst>
              </a:tr>
              <a:tr h="326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</a:t>
                      </a:r>
                    </a:p>
                  </a:txBody>
                  <a:tcPr marL="3429" marR="3429" marT="3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«Реализация механизмов муниципальной поддержки субъектов малого и среднего предпринимательства»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Указной  (Указ Президента РФ от 28.04.2008 № 607)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485,97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532,85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038546"/>
                  </a:ext>
                </a:extLst>
              </a:tr>
              <a:tr h="434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3429" marR="3429" marT="3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«Реализация механизмов муниципальной поддержки субъектов малого и среднего предпринимательства»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Малый бизнес большого региона. Прирост количества субъектов малого и среднего предпринимательства на 10 тыс. населения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Рейтинг-45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12,88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43,43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72765"/>
                  </a:ext>
                </a:extLst>
              </a:tr>
              <a:tr h="219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</a:t>
                      </a:r>
                    </a:p>
                  </a:txBody>
                  <a:tcPr marL="3429" marR="3429" marT="3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08 «Популяризация предпринимательства»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вновь созданных субъектов малого и среднего бизнеса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1362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1525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60913"/>
                  </a:ext>
                </a:extLst>
              </a:tr>
              <a:tr h="111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11.4</a:t>
                      </a:r>
                    </a:p>
                  </a:txBody>
                  <a:tcPr marL="3429" marR="3429" marT="3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4 " Развитие потребительского рынка и услуг на территории муниципального образования Московской области"</a:t>
                      </a:r>
                    </a:p>
                  </a:txBody>
                  <a:tcPr marL="3429" marR="3429" marT="3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230790"/>
                  </a:ext>
                </a:extLst>
              </a:tr>
              <a:tr h="326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</a:t>
                      </a:r>
                    </a:p>
                  </a:txBody>
                  <a:tcPr marL="3429" marR="3429" marT="3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«Развитие потребительского рынка и услуг на территории муниципального образования Московской области»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Обеспеченность населения площадью торговых объектов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Приоритетный, отраслевой показатель 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Квадратные метры на 1000 жителей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1544,3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1544,3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823551"/>
                  </a:ext>
                </a:extLst>
              </a:tr>
              <a:tr h="434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</a:t>
                      </a:r>
                    </a:p>
                  </a:txBody>
                  <a:tcPr marL="3429" marR="3429" marT="3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«Развитие сферы бытовых услуг на территории муниципального образования Московской области»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Доля ОДС, соответствующих требованиям, нормам и стандартам действующего законодательства, от общего количества ОДС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Приоритетный, перечень поручений Губернатора Московской области    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69,2%. Планируемое значение показателя не достигнуто, собственниками ведётся работа по переводу земельных участков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34027"/>
                  </a:ext>
                </a:extLst>
              </a:tr>
              <a:tr h="326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</a:t>
                      </a:r>
                    </a:p>
                  </a:txBody>
                  <a:tcPr marL="3429" marR="3429" marT="3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«Развитие потребительского рынка и услуг на территории муниципального образования Московской области»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Стандарт потребительского рынка и услуг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показатель,             Рейтинг-45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2529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3096,17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616112"/>
                  </a:ext>
                </a:extLst>
              </a:tr>
              <a:tr h="326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</a:t>
                      </a:r>
                    </a:p>
                  </a:txBody>
                  <a:tcPr marL="3429" marR="3429" marT="3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«Развитие потребительского рынка и услуг на территории муниципального образования Московской области»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Прирост площадей торговых объектов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Приоритетный, отраслевой показатель 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311562"/>
                  </a:ext>
                </a:extLst>
              </a:tr>
              <a:tr h="326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</a:t>
                      </a:r>
                    </a:p>
                  </a:txBody>
                  <a:tcPr marL="3429" marR="3429" marT="3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«Развитие сферы общественного питания на территории муниципального образования Московской области»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Прирост посадочных мест на объектах общественного питания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Приоритетный, отраслевой показатель 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193004"/>
                  </a:ext>
                </a:extLst>
              </a:tr>
              <a:tr h="326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</a:t>
                      </a:r>
                    </a:p>
                  </a:txBody>
                  <a:tcPr marL="3429" marR="3429" marT="3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«Развитие сферы бытовых услуг на территории муниципального образования Московской области»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Прирост рабочих мест на объектах бытового обслуживания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Приоритетный, отраслевой показатель 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504303"/>
                  </a:ext>
                </a:extLst>
              </a:tr>
              <a:tr h="326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</a:t>
                      </a:r>
                    </a:p>
                  </a:txBody>
                  <a:tcPr marL="3429" marR="3429" marT="34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04 «Участие в организации региональной системы защиты прав потребителей»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обращений по вопросу защиты прав потребителей от общего количества поступивших обращений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Приоритетный, отраслевой показатель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429" marR="3429" marT="34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660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526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2550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445510">
                  <a:extLst>
                    <a:ext uri="{9D8B030D-6E8A-4147-A177-3AD203B41FA5}">
                      <a16:colId xmlns:a16="http://schemas.microsoft.com/office/drawing/2014/main" val="1896756256"/>
                    </a:ext>
                  </a:extLst>
                </a:gridCol>
                <a:gridCol w="2401327">
                  <a:extLst>
                    <a:ext uri="{9D8B030D-6E8A-4147-A177-3AD203B41FA5}">
                      <a16:colId xmlns:a16="http://schemas.microsoft.com/office/drawing/2014/main" val="3478689276"/>
                    </a:ext>
                  </a:extLst>
                </a:gridCol>
                <a:gridCol w="1810475">
                  <a:extLst>
                    <a:ext uri="{9D8B030D-6E8A-4147-A177-3AD203B41FA5}">
                      <a16:colId xmlns:a16="http://schemas.microsoft.com/office/drawing/2014/main" val="2123470531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607038107"/>
                    </a:ext>
                  </a:extLst>
                </a:gridCol>
                <a:gridCol w="568734">
                  <a:extLst>
                    <a:ext uri="{9D8B030D-6E8A-4147-A177-3AD203B41FA5}">
                      <a16:colId xmlns:a16="http://schemas.microsoft.com/office/drawing/2014/main" val="1394399651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2975223028"/>
                    </a:ext>
                  </a:extLst>
                </a:gridCol>
                <a:gridCol w="543458">
                  <a:extLst>
                    <a:ext uri="{9D8B030D-6E8A-4147-A177-3AD203B41FA5}">
                      <a16:colId xmlns:a16="http://schemas.microsoft.com/office/drawing/2014/main" val="230115954"/>
                    </a:ext>
                  </a:extLst>
                </a:gridCol>
                <a:gridCol w="1718845">
                  <a:extLst>
                    <a:ext uri="{9D8B030D-6E8A-4147-A177-3AD203B41FA5}">
                      <a16:colId xmlns:a16="http://schemas.microsoft.com/office/drawing/2014/main" val="954027770"/>
                    </a:ext>
                  </a:extLst>
                </a:gridCol>
              </a:tblGrid>
              <a:tr h="4904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328023"/>
                  </a:ext>
                </a:extLst>
              </a:tr>
              <a:tr h="1259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</a:t>
                      </a:r>
                    </a:p>
                  </a:txBody>
                  <a:tcPr marL="4178" marR="4178" marT="4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 «Управление имуществом и муниципальными финансами»</a:t>
                      </a:r>
                    </a:p>
                  </a:txBody>
                  <a:tcPr marL="4178" marR="4178" marT="4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253982"/>
                  </a:ext>
                </a:extLst>
              </a:tr>
              <a:tr h="1259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12.1</a:t>
                      </a:r>
                    </a:p>
                  </a:txBody>
                  <a:tcPr marL="4178" marR="4178" marT="4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1 "Развитие имущественного комплекса"</a:t>
                      </a:r>
                    </a:p>
                  </a:txBody>
                  <a:tcPr marL="4178" marR="4178" marT="4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08602"/>
                  </a:ext>
                </a:extLst>
              </a:tr>
              <a:tr h="4904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219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«Управление имуществом, находящимся в муниципальной собственности, и выполнение кадастровых работ»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Эффективность работы по взысканию задолженности по арендной плате за муниципальное имущество и землю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показатель,       Закон МО 05.11.2019 № 222/2019-ОЗ, Рейтинг-45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136,7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97204"/>
                  </a:ext>
                </a:extLst>
              </a:tr>
              <a:tr h="10980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«Управление имуществом, находящимся в муниципальной собственности, и выполнение кадастровых работ»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Предоставление земельных участков многодетным семьям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показатель,                Закон МО 01.06.2011 № 73/2011-ОЗ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74,5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74,5%.  В городском округе Щёлково недостаточно земельных участков, соответствующих требованиям ст. 4.3 Закона Московской области от 01.06.201 № 73/2011-ОЗ "О бесплатном предоставлении земельных участков многодетным семьям в Московской области"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291011"/>
                  </a:ext>
                </a:extLst>
              </a:tr>
              <a:tr h="4904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221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«Управление имуществом, находящимся в муниципальной собственности, и выполнение кадастровых работ»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Поступления доходов в бюджет муниципального образования от распоряжения муниципальным имуществом и землей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показатель,               Закон МО 05.11.2019 № 222/2019-ОЗ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328,3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793016"/>
                  </a:ext>
                </a:extLst>
              </a:tr>
              <a:tr h="612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«Создание условий для реализации государственных полномочий в области земельных отношений»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Проверка использования земель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показатель,  Постановление Правительства МО 26.05.2016 № 400/17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97,0%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498129"/>
                  </a:ext>
                </a:extLst>
              </a:tr>
              <a:tr h="9765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«Создание условий для реализации государственных полномочий в области земельных отношений»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Исключение незаконных решений по земле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показатель,                Закон МО 05.11.2019 № 222/2019-ОЗ, Рейтинг-45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178,46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значение показателя повлияло большое количество несогласованных решений и технический сбой при заполнении бланков решений. Для улучшения показателя были устранены технические проблемы с бланками решений, часть решений пересмотрены положительно 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011130"/>
                  </a:ext>
                </a:extLst>
              </a:tr>
              <a:tr h="4904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«Создание условий для реализации государственных полномочий в области земельных отношений»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показатель,  Распоряжение 65-р от 26.12.2017, Рейтинг-45,  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152,45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5365"/>
                  </a:ext>
                </a:extLst>
              </a:tr>
              <a:tr h="4904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«Создание условий для реализации государственных полномочий в области земельных отношений»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Прирост земельного налога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показатель,                Указ Президента РФ от 28.04.2008 № 607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468202"/>
                  </a:ext>
                </a:extLst>
              </a:tr>
              <a:tr h="8550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«Создание условий для реализации государственных полномочий в области земельных отношений»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Перечень земельных.участков, предусматривающий ведение коммерческой деятельности, участниками по которым могут выступить только субъекты малого и среднего бизнеса АГОЩ в 2021 не утверждался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370398"/>
                  </a:ext>
                </a:extLst>
              </a:tr>
              <a:tr h="612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«Создание условий для реализации государственных полномочий в области земельных отношений»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целевой показатель,               Закон МО 05.11.2019 № 222/2019-ОЗ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129,4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78" marR="4178" marT="4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035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582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561768"/>
              </p:ext>
            </p:extLst>
          </p:nvPr>
        </p:nvGraphicFramePr>
        <p:xfrm>
          <a:off x="0" y="0"/>
          <a:ext cx="9143999" cy="4708526"/>
        </p:xfrm>
        <a:graphic>
          <a:graphicData uri="http://schemas.openxmlformats.org/drawingml/2006/table">
            <a:tbl>
              <a:tblPr/>
              <a:tblGrid>
                <a:gridCol w="445510">
                  <a:extLst>
                    <a:ext uri="{9D8B030D-6E8A-4147-A177-3AD203B41FA5}">
                      <a16:colId xmlns:a16="http://schemas.microsoft.com/office/drawing/2014/main" val="652848076"/>
                    </a:ext>
                  </a:extLst>
                </a:gridCol>
                <a:gridCol w="2401326">
                  <a:extLst>
                    <a:ext uri="{9D8B030D-6E8A-4147-A177-3AD203B41FA5}">
                      <a16:colId xmlns:a16="http://schemas.microsoft.com/office/drawing/2014/main" val="1577629593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160597709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4033227753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1162461777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2453968424"/>
                    </a:ext>
                  </a:extLst>
                </a:gridCol>
                <a:gridCol w="543459">
                  <a:extLst>
                    <a:ext uri="{9D8B030D-6E8A-4147-A177-3AD203B41FA5}">
                      <a16:colId xmlns:a16="http://schemas.microsoft.com/office/drawing/2014/main" val="335605179"/>
                    </a:ext>
                  </a:extLst>
                </a:gridCol>
                <a:gridCol w="1718844">
                  <a:extLst>
                    <a:ext uri="{9D8B030D-6E8A-4147-A177-3AD203B41FA5}">
                      <a16:colId xmlns:a16="http://schemas.microsoft.com/office/drawing/2014/main" val="3411885339"/>
                    </a:ext>
                  </a:extLst>
                </a:gridCol>
              </a:tblGrid>
              <a:tr h="8948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«Создание условий для реализации государственных полномочий в области земельных отношений»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Рейтинг-45,               Закон МО 05.11.2019 № 222/2019-ОЗ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95,0%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730214"/>
                  </a:ext>
                </a:extLst>
              </a:tr>
              <a:tr h="242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12.3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3 "Совершенствование муниципальной службы Московской области"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39540"/>
                  </a:ext>
                </a:extLst>
              </a:tr>
              <a:tr h="9534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«Организация профессионального развития муниципальных служащих Московской области»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Доля муниципальных служащих, прошедших обучение по программам профессиональной переподготовки и повышения квалификации в соответствии с планом - заказом, от общего числа муниципальных служащих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41961"/>
                  </a:ext>
                </a:extLst>
              </a:tr>
              <a:tr h="167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12.4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4 "Управление муниципальными финансами"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583897"/>
                  </a:ext>
                </a:extLst>
              </a:tr>
              <a:tr h="8196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07 «Ежегодное снижение доли просроченной кредиторской задолженности в расходах бюджета городского округа»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Отношение дефицита бюджета к доходам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≤10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752728"/>
                  </a:ext>
                </a:extLst>
              </a:tr>
              <a:tr h="6774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«Проведение мероприятий в сфере формирования доходов местного бюджета»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 бюджета муниципального образования по налоговым и неналоговым доходам к первоначально утвержденному уровню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≥100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118,6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662413"/>
                  </a:ext>
                </a:extLst>
              </a:tr>
              <a:tr h="9534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06 «Управление муниципальным долгом»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Отношение объема муниципального долга к годовому объему доходов бюджета без учета безвозмездных поступлений и (или) поступлений налоговых доходов по дополнительным нормативым отчислений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≤50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306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416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252134"/>
              </p:ext>
            </p:extLst>
          </p:nvPr>
        </p:nvGraphicFramePr>
        <p:xfrm>
          <a:off x="0" y="0"/>
          <a:ext cx="9144001" cy="5995900"/>
        </p:xfrm>
        <a:graphic>
          <a:graphicData uri="http://schemas.openxmlformats.org/drawingml/2006/table">
            <a:tbl>
              <a:tblPr/>
              <a:tblGrid>
                <a:gridCol w="445511">
                  <a:extLst>
                    <a:ext uri="{9D8B030D-6E8A-4147-A177-3AD203B41FA5}">
                      <a16:colId xmlns:a16="http://schemas.microsoft.com/office/drawing/2014/main" val="3777124188"/>
                    </a:ext>
                  </a:extLst>
                </a:gridCol>
                <a:gridCol w="2401326">
                  <a:extLst>
                    <a:ext uri="{9D8B030D-6E8A-4147-A177-3AD203B41FA5}">
                      <a16:colId xmlns:a16="http://schemas.microsoft.com/office/drawing/2014/main" val="2786596790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1351317406"/>
                    </a:ext>
                  </a:extLst>
                </a:gridCol>
                <a:gridCol w="1036363">
                  <a:extLst>
                    <a:ext uri="{9D8B030D-6E8A-4147-A177-3AD203B41FA5}">
                      <a16:colId xmlns:a16="http://schemas.microsoft.com/office/drawing/2014/main" val="374271664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3883566667"/>
                    </a:ext>
                  </a:extLst>
                </a:gridCol>
                <a:gridCol w="619290">
                  <a:extLst>
                    <a:ext uri="{9D8B030D-6E8A-4147-A177-3AD203B41FA5}">
                      <a16:colId xmlns:a16="http://schemas.microsoft.com/office/drawing/2014/main" val="1571254713"/>
                    </a:ext>
                  </a:extLst>
                </a:gridCol>
                <a:gridCol w="543459">
                  <a:extLst>
                    <a:ext uri="{9D8B030D-6E8A-4147-A177-3AD203B41FA5}">
                      <a16:colId xmlns:a16="http://schemas.microsoft.com/office/drawing/2014/main" val="2908352513"/>
                    </a:ext>
                  </a:extLst>
                </a:gridCol>
                <a:gridCol w="1718843">
                  <a:extLst>
                    <a:ext uri="{9D8B030D-6E8A-4147-A177-3AD203B41FA5}">
                      <a16:colId xmlns:a16="http://schemas.microsoft.com/office/drawing/2014/main" val="16246209"/>
                    </a:ext>
                  </a:extLst>
                </a:gridCol>
              </a:tblGrid>
              <a:tr h="462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718260"/>
                  </a:ext>
                </a:extLst>
              </a:tr>
              <a:tr h="168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</a:t>
                      </a:r>
                    </a:p>
                  </a:txBody>
                  <a:tcPr marL="4327" marR="4327" marT="4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 "Развитие институтов гражданского общества, повышения эффективности местного самоуправления и реализация молодежной политики"</a:t>
                      </a:r>
                    </a:p>
                  </a:txBody>
                  <a:tcPr marL="4327" marR="4327" marT="4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40153"/>
                  </a:ext>
                </a:extLst>
              </a:tr>
              <a:tr h="177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13.1</a:t>
                      </a:r>
                    </a:p>
                  </a:txBody>
                  <a:tcPr marL="4327" marR="4327" marT="4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1 "Развитие системы информирования населения о деятельности органов местного самоуправления Московской области, создание доступной современной медиасреды"</a:t>
                      </a:r>
                    </a:p>
                  </a:txBody>
                  <a:tcPr marL="4327" marR="4327" marT="4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949202"/>
                  </a:ext>
                </a:extLst>
              </a:tr>
              <a:tr h="2769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«Информирование населения об основных событиях социально-экономического развития и общественно-политической жизни»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Информирование населения через СМИ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Рейтинг-45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440730"/>
                  </a:ext>
                </a:extLst>
              </a:tr>
              <a:tr h="5027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«Разработка новых эффективных и высокотехнологичных (интерактивных) информационных проектов, повышающих степень интереса населения и бизнеса к проблематике Московской области по социально значимым темам, в СМИ, на интернет-ресурсах, в социальных сетях и блогосфере»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Уровень информированности населения в социальных сетях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Рейтинг-45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8,81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02030"/>
                  </a:ext>
                </a:extLst>
              </a:tr>
              <a:tr h="302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07 «Организация создания и эксплуатации сети объектов наружной рекламы»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Наличие незаконных рекламных конструкций, установленных на территории муниципального образования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Незаконных рекламных конструкций, установленных на территории городского округа Щёлково в 2021 году не было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030240"/>
                  </a:ext>
                </a:extLst>
              </a:tr>
              <a:tr h="3461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07 «Организация создания и эксплуатации сети объектов наружной рекламы»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Наличие задолженности в муниципальный бюджет по платежам за установку и эксплуатацию рекламных конструкций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Задолженности в муниципальный бюджет по платежам за установку и эксплуатацию рекламных конструкций в 2021 году не было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059273"/>
                  </a:ext>
                </a:extLst>
              </a:tr>
              <a:tr h="86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13.2</a:t>
                      </a:r>
                    </a:p>
                  </a:txBody>
                  <a:tcPr marL="4327" marR="4327" marT="4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Подпрограмма: 3. "Эффективное местное самоуправление Московской области"</a:t>
                      </a:r>
                    </a:p>
                  </a:txBody>
                  <a:tcPr marL="4327" marR="4327" marT="4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444505"/>
                  </a:ext>
                </a:extLst>
              </a:tr>
              <a:tr h="10471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07 «Реализация практик инициативного бюджетирования на территории муниципальных образований Московской области»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проектов, реализованных на основании заявок жителей городского округа Щёлково в рамках применения практик инициативного бюджетирования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91,7%. Показатель выполнен не в полном объеме в связи с исключением проекта "Приобретение, доставка и установка малых архитектурных форм в Парк культуры и отдыха городского округа Щёлково" из муниципальной программы городского округа Щёлково "Развитие институтов гражданского общества, повышение эффективности местного самоуправления и реализация молодежной политики"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547136"/>
                  </a:ext>
                </a:extLst>
              </a:tr>
              <a:tr h="86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13.4</a:t>
                      </a:r>
                    </a:p>
                  </a:txBody>
                  <a:tcPr marL="4327" marR="4327" marT="4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4 "Молодежь Подмосковья"</a:t>
                      </a:r>
                    </a:p>
                  </a:txBody>
                  <a:tcPr marL="4327" marR="4327" marT="4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605837"/>
                  </a:ext>
                </a:extLst>
              </a:tr>
              <a:tr h="415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«Организация и проведения мероприятий по гражданско-патриотическому и духовно-нравственному воспитанию молодежи, а также по вовлечению молодежи в международное, межрегиональное и межмуниципальное сотрудничество»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молодежи, задействованной в мероприятиях по вовлечению в творческую деятельность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49,3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82567"/>
                  </a:ext>
                </a:extLst>
              </a:tr>
              <a:tr h="86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13.7</a:t>
                      </a:r>
                    </a:p>
                  </a:txBody>
                  <a:tcPr marL="4327" marR="4327" marT="4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7 "Развитие добровольчества (волонтерства) в Московской области"</a:t>
                      </a:r>
                    </a:p>
                  </a:txBody>
                  <a:tcPr marL="4327" marR="4327" marT="4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203980"/>
                  </a:ext>
                </a:extLst>
              </a:tr>
              <a:tr h="7485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Федеральный проект E8 «Социальная активность»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Соглашение с ФОИВ 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Человек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26822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42224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327" marR="4327" marT="43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071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890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391080"/>
              </p:ext>
            </p:extLst>
          </p:nvPr>
        </p:nvGraphicFramePr>
        <p:xfrm>
          <a:off x="0" y="0"/>
          <a:ext cx="9143999" cy="6684938"/>
        </p:xfrm>
        <a:graphic>
          <a:graphicData uri="http://schemas.openxmlformats.org/drawingml/2006/table">
            <a:tbl>
              <a:tblPr/>
              <a:tblGrid>
                <a:gridCol w="445509">
                  <a:extLst>
                    <a:ext uri="{9D8B030D-6E8A-4147-A177-3AD203B41FA5}">
                      <a16:colId xmlns:a16="http://schemas.microsoft.com/office/drawing/2014/main" val="2603440836"/>
                    </a:ext>
                  </a:extLst>
                </a:gridCol>
                <a:gridCol w="2401327">
                  <a:extLst>
                    <a:ext uri="{9D8B030D-6E8A-4147-A177-3AD203B41FA5}">
                      <a16:colId xmlns:a16="http://schemas.microsoft.com/office/drawing/2014/main" val="360114050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156067166"/>
                    </a:ext>
                  </a:extLst>
                </a:gridCol>
                <a:gridCol w="1036360">
                  <a:extLst>
                    <a:ext uri="{9D8B030D-6E8A-4147-A177-3AD203B41FA5}">
                      <a16:colId xmlns:a16="http://schemas.microsoft.com/office/drawing/2014/main" val="2801616634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4083750499"/>
                    </a:ext>
                  </a:extLst>
                </a:gridCol>
                <a:gridCol w="619291">
                  <a:extLst>
                    <a:ext uri="{9D8B030D-6E8A-4147-A177-3AD203B41FA5}">
                      <a16:colId xmlns:a16="http://schemas.microsoft.com/office/drawing/2014/main" val="1316347846"/>
                    </a:ext>
                  </a:extLst>
                </a:gridCol>
                <a:gridCol w="543459">
                  <a:extLst>
                    <a:ext uri="{9D8B030D-6E8A-4147-A177-3AD203B41FA5}">
                      <a16:colId xmlns:a16="http://schemas.microsoft.com/office/drawing/2014/main" val="3337045580"/>
                    </a:ext>
                  </a:extLst>
                </a:gridCol>
                <a:gridCol w="1718844">
                  <a:extLst>
                    <a:ext uri="{9D8B030D-6E8A-4147-A177-3AD203B41FA5}">
                      <a16:colId xmlns:a16="http://schemas.microsoft.com/office/drawing/2014/main" val="1971444127"/>
                    </a:ext>
                  </a:extLst>
                </a:gridCol>
              </a:tblGrid>
              <a:tr h="4244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047893"/>
                  </a:ext>
                </a:extLst>
              </a:tr>
              <a:tr h="952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 "Развитие и функционирование дорожно-транспортного комплекс"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199392"/>
                  </a:ext>
                </a:extLst>
              </a:tr>
              <a:tr h="111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1 "Пассажирский транспорт общего пользования"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093843"/>
                  </a:ext>
                </a:extLst>
              </a:tr>
              <a:tr h="479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«Организация транспортного обслуживания населения по муниципальным маршрутам регулярных перевозок по регулируемым тарифам в соответствии с муниципальными контрактами и договорами на выполнение работ по перевозке пассажиров»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2020 Доля поездок, оплаченных посредством безналичных расчетов, в общем количестве оплаченных пассажирами поездок на конец года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 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686692"/>
                  </a:ext>
                </a:extLst>
              </a:tr>
              <a:tr h="483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«Организация транспортного обслуживания населения по муниципальным маршрутам регулярных перевозок по регулируемым тарифам в соответствии с муниципальными контрактами и договорами на выполнение работ по перевозке пассажиров»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Соблюдение расписания на автобусных маршрутах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 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86,26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308661"/>
                  </a:ext>
                </a:extLst>
              </a:tr>
              <a:tr h="6069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«Организация транспортного обслуживания населения по муниципальным маршрутам регулярных перевозок по регулируемым тарифам в соответствии с муниципальными контрактами и договорами на выполнение работ по перевозке пассажиров»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населения, проживающего в населённых пунктах, не имеющих регулярного автобусного и (или) железнодорожного сообщения с административным центром городского округа (муниципального района),в общей численности городского округа (муниципального района)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0,15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0,15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858"/>
                  </a:ext>
                </a:extLst>
              </a:tr>
              <a:tr h="79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14.2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2 "Дороги Подмосковья"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774604"/>
                  </a:ext>
                </a:extLst>
              </a:tr>
              <a:tr h="3966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«Строительство и реконструкция автомобильных дорог местного значения»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Объёмы ввода в эксплуатацию после строительства и реконструкции автомобильных дорог общего пользования местного значения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 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Километр на погонный метр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1,475 км/5,129 км/0,3 км/ 1,31км/0,377 км/0,325 км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1,475/5,129/0,3/1,31/0,377/0,325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569704"/>
                  </a:ext>
                </a:extLst>
              </a:tr>
              <a:tr h="5156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05 «Ремонт, капитальный ремонт сети автомобильных дорог, мостов и путепроводов местного значения»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дорогах, количество погибших на 100 тыс. населения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показатель,               Рейтинг -45 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 на 100 тыс. населения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5,12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3,48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32198"/>
                  </a:ext>
                </a:extLst>
              </a:tr>
              <a:tr h="3173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05 «Ремонт, капитальный ремонт сети автомобильных дорог, мостов и путепроводов местного значения»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Ремонт (капитальный ремонт) сети автомобильных дорог общего пользования местного значения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 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Километров на тысячу квадратных метров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9,513/66,595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24,628/172,39192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354065"/>
                  </a:ext>
                </a:extLst>
              </a:tr>
              <a:tr h="210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05 «Ремонт, капитальный ремонт сети автомобильных дорог, мостов и путепроводов местного значения»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Создание парковочного пространства на улично-дорожной сети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 показатель 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Место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634377"/>
                  </a:ext>
                </a:extLst>
              </a:tr>
              <a:tr h="257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05 «Ремонт, капитальный ремонт сети автомобильных дорог, мостов и путепроводов местного значения»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муниципальных дорог, не отвечающих нормативным требованиям в общей протяженности дорог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785106"/>
                  </a:ext>
                </a:extLst>
              </a:tr>
              <a:tr h="456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05 «Ремонт, капитальный ремонт сети автомобильных дорог, мостов и путепроводов местного значения»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Общая протяженность автомобильных дорог общего пользования местного значения, не соответствующих нормативным требованиям к транспортно-эксплуатационным показателям на 31 декабря отчётного года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Километр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542987"/>
                  </a:ext>
                </a:extLst>
              </a:tr>
              <a:tr h="273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</a:t>
                      </a:r>
                    </a:p>
                  </a:txBody>
                  <a:tcPr marL="3967" marR="3967" marT="39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05 «Ремонт, капитальный ремонт сети автомобильных дорог, мостов и путепроводов местного значения»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Протяженность сети автомобильных дорог общего пользования местного значения на территории субъекта Российской Федерации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Километр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630,5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630,5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967" marR="3967" marT="39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207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051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404077"/>
              </p:ext>
            </p:extLst>
          </p:nvPr>
        </p:nvGraphicFramePr>
        <p:xfrm>
          <a:off x="0" y="0"/>
          <a:ext cx="9143999" cy="6858004"/>
        </p:xfrm>
        <a:graphic>
          <a:graphicData uri="http://schemas.openxmlformats.org/drawingml/2006/table">
            <a:tbl>
              <a:tblPr/>
              <a:tblGrid>
                <a:gridCol w="445509">
                  <a:extLst>
                    <a:ext uri="{9D8B030D-6E8A-4147-A177-3AD203B41FA5}">
                      <a16:colId xmlns:a16="http://schemas.microsoft.com/office/drawing/2014/main" val="3335537406"/>
                    </a:ext>
                  </a:extLst>
                </a:gridCol>
                <a:gridCol w="2401327">
                  <a:extLst>
                    <a:ext uri="{9D8B030D-6E8A-4147-A177-3AD203B41FA5}">
                      <a16:colId xmlns:a16="http://schemas.microsoft.com/office/drawing/2014/main" val="1074455587"/>
                    </a:ext>
                  </a:extLst>
                </a:gridCol>
                <a:gridCol w="1810475">
                  <a:extLst>
                    <a:ext uri="{9D8B030D-6E8A-4147-A177-3AD203B41FA5}">
                      <a16:colId xmlns:a16="http://schemas.microsoft.com/office/drawing/2014/main" val="3744701055"/>
                    </a:ext>
                  </a:extLst>
                </a:gridCol>
                <a:gridCol w="1036361">
                  <a:extLst>
                    <a:ext uri="{9D8B030D-6E8A-4147-A177-3AD203B41FA5}">
                      <a16:colId xmlns:a16="http://schemas.microsoft.com/office/drawing/2014/main" val="2075676016"/>
                    </a:ext>
                  </a:extLst>
                </a:gridCol>
                <a:gridCol w="568736">
                  <a:extLst>
                    <a:ext uri="{9D8B030D-6E8A-4147-A177-3AD203B41FA5}">
                      <a16:colId xmlns:a16="http://schemas.microsoft.com/office/drawing/2014/main" val="2870133824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1186948589"/>
                    </a:ext>
                  </a:extLst>
                </a:gridCol>
                <a:gridCol w="543458">
                  <a:extLst>
                    <a:ext uri="{9D8B030D-6E8A-4147-A177-3AD203B41FA5}">
                      <a16:colId xmlns:a16="http://schemas.microsoft.com/office/drawing/2014/main" val="1446044136"/>
                    </a:ext>
                  </a:extLst>
                </a:gridCol>
                <a:gridCol w="1718844">
                  <a:extLst>
                    <a:ext uri="{9D8B030D-6E8A-4147-A177-3AD203B41FA5}">
                      <a16:colId xmlns:a16="http://schemas.microsoft.com/office/drawing/2014/main" val="162982962"/>
                    </a:ext>
                  </a:extLst>
                </a:gridCol>
              </a:tblGrid>
              <a:tr h="4978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314220"/>
                  </a:ext>
                </a:extLst>
              </a:tr>
              <a:tr h="127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 "Цифровое муниципальное образование"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319248"/>
                  </a:ext>
                </a:extLst>
              </a:tr>
              <a:tr h="2511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1 " 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услуг, а также услуг почтовой связи"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51204"/>
                  </a:ext>
                </a:extLst>
              </a:tr>
              <a:tr h="4978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«Реализация общесистемных мер по повышению качества и доступности государственных и муниципальных услуг на территории муниципального образования»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Указной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377610"/>
                  </a:ext>
                </a:extLst>
              </a:tr>
              <a:tr h="374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«Организация деятельности многофункциональных центров предоставления государственных и муниципальных услуг»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Среднее время ожидания в очереди для получения государственных (муниципальных) услуг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Указной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Минут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849423"/>
                  </a:ext>
                </a:extLst>
              </a:tr>
              <a:tr h="3744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«Организация деятельности многофункциональных центров предоставления государственных и муниципальных услуг»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заявителей МФЦ, ожидающих в очереди более 11 минут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Выполнен. Заявителей МФЦ, ожидающих в очереди более 11 минут в 2021 году не было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047088"/>
                  </a:ext>
                </a:extLst>
              </a:tr>
              <a:tr h="3744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«Организация деятельности многофункциональных центров предоставления государственных и муниципальных услуг»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Выполнение требований комфортности и доступности МФЦ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95895"/>
                  </a:ext>
                </a:extLst>
              </a:tr>
              <a:tr h="6212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«Совершенствование системы предоставления государственных и муниципальных услуг по принципу одного окна в многофункциональных центрах предоставления государственных и муниципальных услуг»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граждан, имеющих доступ к получению государственных и муниципальных услуг по принципу "одного окна" по месту пребывания, в том числе в МФЦ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Указной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566603"/>
                  </a:ext>
                </a:extLst>
              </a:tr>
              <a:tr h="134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15.2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2  "Развитие информационной и технологической инфраструктуры экосистемы цифровой экономики муниципального образования Московской области"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332099"/>
                  </a:ext>
                </a:extLst>
              </a:tr>
              <a:tr h="4978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Отложенные решения – Доля отложенных решений от числа ответов, предоставленных на портале «Добродел» (два и более раз)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Рейтинг-45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869399"/>
                  </a:ext>
                </a:extLst>
              </a:tr>
              <a:tr h="4978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«Информационная инфраструктура»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220868"/>
                  </a:ext>
                </a:extLst>
              </a:tr>
              <a:tr h="4978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Повторные обращения – Доля обращений, поступивших на портал «Добродел», по которым поступили повторные обращения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Рейтинг-45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55030"/>
                  </a:ext>
                </a:extLst>
              </a:tr>
              <a:tr h="13615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«Информационная безопасность»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677051"/>
                  </a:ext>
                </a:extLst>
              </a:tr>
              <a:tr h="3744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Качественные услуги – Доля муниципальных (государственных) услуг, по которым нарушены регламентные сроки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Рейтинг-45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0,13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502612"/>
                  </a:ext>
                </a:extLst>
              </a:tr>
              <a:tr h="374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</a:t>
                      </a:r>
                    </a:p>
                  </a:txBody>
                  <a:tcPr marL="4026" marR="4026" marT="40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Процент проникновения ЕСИА в муниципальном образовании Московской области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на 96,3%.</a:t>
                      </a:r>
                    </a:p>
                  </a:txBody>
                  <a:tcPr marL="4026" marR="4026" marT="40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92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454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 rot="17812595">
            <a:off x="2031216" y="3100717"/>
            <a:ext cx="846040" cy="148324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ДОХОДЫ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 ?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5970919" y="3340494"/>
            <a:ext cx="602437" cy="168201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РАСХОДЫ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7" y="4869166"/>
            <a:ext cx="4680521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Бюджет, можно сравнить с кошельком.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Деньги, которые в него кладут - это доходы. Деньги, которые тратят – это расходы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95" y="3330623"/>
            <a:ext cx="1742558" cy="1337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722416" y="1167175"/>
            <a:ext cx="5249073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perspectiveHeroicExtremeRightFacing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Бюджет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3" y="6093296"/>
            <a:ext cx="3575143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</a:rPr>
              <a:t>*Бюджет </a:t>
            </a:r>
            <a:r>
              <a:rPr lang="ru-RU" sz="1050" dirty="0">
                <a:solidFill>
                  <a:schemeClr val="bg1"/>
                </a:solidFill>
              </a:rPr>
              <a:t>(от старонорманского bougette — кошелек, сумка, мешок с деньгами)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2" y="1044377"/>
            <a:ext cx="3125641" cy="21049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7110717" y="3723067"/>
            <a:ext cx="1860775" cy="91687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Вопросы местного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659965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14" grpId="0" animBg="1"/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73106"/>
              </p:ext>
            </p:extLst>
          </p:nvPr>
        </p:nvGraphicFramePr>
        <p:xfrm>
          <a:off x="0" y="6063"/>
          <a:ext cx="9143998" cy="6855934"/>
        </p:xfrm>
        <a:graphic>
          <a:graphicData uri="http://schemas.openxmlformats.org/drawingml/2006/table">
            <a:tbl>
              <a:tblPr/>
              <a:tblGrid>
                <a:gridCol w="445509">
                  <a:extLst>
                    <a:ext uri="{9D8B030D-6E8A-4147-A177-3AD203B41FA5}">
                      <a16:colId xmlns:a16="http://schemas.microsoft.com/office/drawing/2014/main" val="3692987054"/>
                    </a:ext>
                  </a:extLst>
                </a:gridCol>
                <a:gridCol w="2401326">
                  <a:extLst>
                    <a:ext uri="{9D8B030D-6E8A-4147-A177-3AD203B41FA5}">
                      <a16:colId xmlns:a16="http://schemas.microsoft.com/office/drawing/2014/main" val="1437622609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3632795352"/>
                    </a:ext>
                  </a:extLst>
                </a:gridCol>
                <a:gridCol w="1036361">
                  <a:extLst>
                    <a:ext uri="{9D8B030D-6E8A-4147-A177-3AD203B41FA5}">
                      <a16:colId xmlns:a16="http://schemas.microsoft.com/office/drawing/2014/main" val="3099889436"/>
                    </a:ext>
                  </a:extLst>
                </a:gridCol>
                <a:gridCol w="568736">
                  <a:extLst>
                    <a:ext uri="{9D8B030D-6E8A-4147-A177-3AD203B41FA5}">
                      <a16:colId xmlns:a16="http://schemas.microsoft.com/office/drawing/2014/main" val="2643107849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788482926"/>
                    </a:ext>
                  </a:extLst>
                </a:gridCol>
                <a:gridCol w="543458">
                  <a:extLst>
                    <a:ext uri="{9D8B030D-6E8A-4147-A177-3AD203B41FA5}">
                      <a16:colId xmlns:a16="http://schemas.microsoft.com/office/drawing/2014/main" val="3276801716"/>
                    </a:ext>
                  </a:extLst>
                </a:gridCol>
                <a:gridCol w="1718845">
                  <a:extLst>
                    <a:ext uri="{9D8B030D-6E8A-4147-A177-3AD203B41FA5}">
                      <a16:colId xmlns:a16="http://schemas.microsoft.com/office/drawing/2014/main" val="2534559228"/>
                    </a:ext>
                  </a:extLst>
                </a:gridCol>
              </a:tblGrid>
              <a:tr h="1136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04 «Цифровая культура»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муниципальных учреждений культуры, обеспеченных доступом в информационно-телекоммуникационную сеть Интернет на скорости: для учреждений культуры, расположенных в городских населенных пунктах, – не менее 50 Мбит/с; для учреждений культуры, расположенных в сельских населенных пунктах, – не менее 10 Мбит/с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032452"/>
                  </a:ext>
                </a:extLst>
              </a:tr>
              <a:tr h="6332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«Информационная инфраструктура»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704348"/>
                  </a:ext>
                </a:extLst>
              </a:tr>
              <a:tr h="12619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E4 Федеральный проект «Цифровая образовательная среда»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муниципальных общеобразовательных организаций в муниципальном образовании Московской области, подключенных к сети Интернет на скорости: для общеобразовательных организаций, расположенных в городских населенных пунктах, – не менее 100 Мбит/с; для общеобразовательных организаций, расположенных в сельских населенных пунктах, – не менее 50 Мбит/с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регионального проекта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962693"/>
                  </a:ext>
                </a:extLst>
              </a:tr>
              <a:tr h="15134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</a:t>
                      </a:r>
                    </a:p>
                  </a:txBody>
                  <a:tcPr marL="4171" marR="4171" marT="4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373391"/>
                  </a:ext>
                </a:extLst>
              </a:tr>
              <a:tr h="7590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905314"/>
                  </a:ext>
                </a:extLst>
              </a:tr>
              <a:tr h="9145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266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«Информационная инфраструктура»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87,2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95,7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97259"/>
                  </a:ext>
                </a:extLst>
              </a:tr>
              <a:tr h="633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</a:t>
                      </a:r>
                    </a:p>
                  </a:txBody>
                  <a:tcPr marL="4171" marR="4171" marT="41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«Информационная безопасность»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71" marR="4171" marT="41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413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481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888560"/>
              </p:ext>
            </p:extLst>
          </p:nvPr>
        </p:nvGraphicFramePr>
        <p:xfrm>
          <a:off x="0" y="0"/>
          <a:ext cx="9144000" cy="4114800"/>
        </p:xfrm>
        <a:graphic>
          <a:graphicData uri="http://schemas.openxmlformats.org/drawingml/2006/table">
            <a:tbl>
              <a:tblPr/>
              <a:tblGrid>
                <a:gridCol w="445510">
                  <a:extLst>
                    <a:ext uri="{9D8B030D-6E8A-4147-A177-3AD203B41FA5}">
                      <a16:colId xmlns:a16="http://schemas.microsoft.com/office/drawing/2014/main" val="3271940162"/>
                    </a:ext>
                  </a:extLst>
                </a:gridCol>
                <a:gridCol w="2401326">
                  <a:extLst>
                    <a:ext uri="{9D8B030D-6E8A-4147-A177-3AD203B41FA5}">
                      <a16:colId xmlns:a16="http://schemas.microsoft.com/office/drawing/2014/main" val="101128150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249153131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1993326239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4257528214"/>
                    </a:ext>
                  </a:extLst>
                </a:gridCol>
                <a:gridCol w="619290">
                  <a:extLst>
                    <a:ext uri="{9D8B030D-6E8A-4147-A177-3AD203B41FA5}">
                      <a16:colId xmlns:a16="http://schemas.microsoft.com/office/drawing/2014/main" val="1486116837"/>
                    </a:ext>
                  </a:extLst>
                </a:gridCol>
                <a:gridCol w="543459">
                  <a:extLst>
                    <a:ext uri="{9D8B030D-6E8A-4147-A177-3AD203B41FA5}">
                      <a16:colId xmlns:a16="http://schemas.microsoft.com/office/drawing/2014/main" val="3228429478"/>
                    </a:ext>
                  </a:extLst>
                </a:gridCol>
                <a:gridCol w="1718844">
                  <a:extLst>
                    <a:ext uri="{9D8B030D-6E8A-4147-A177-3AD203B41FA5}">
                      <a16:colId xmlns:a16="http://schemas.microsoft.com/office/drawing/2014/main" val="3674768521"/>
                    </a:ext>
                  </a:extLst>
                </a:gridCol>
              </a:tblGrid>
              <a:tr h="1272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D2. Федеральный проект «Информационная инфраструктура»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Образовательные организации оснащены (обновили)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«Цифровая образовательная среда»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15,38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15,38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404923"/>
                  </a:ext>
                </a:extLst>
              </a:tr>
              <a:tr h="22196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D2. Федеральный проект «Информационная инфраструктура»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помещений аппаратных, приведенных в соответствие со стандартом «Цифровая школа» в части ИТ-инфраструктуры государственных и муниципальных общеобразовательных организаций, реализующих программы общего образования, для обеспечения в помещениях безопасного доступа к государственным, муниципальным и иным информационным системам, информационно-телекоммуникационной сети «Интернет» и обеспечения базовой безопасности образовательного процесса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«Информационная инфраструктура»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17,24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812327"/>
                  </a:ext>
                </a:extLst>
              </a:tr>
              <a:tr h="6231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«Цифровое государственное управление»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Ответь вовремя – Доля жалоб, поступивших на портал «Добродел», по которым нарушен срок подготовки ответа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Рейтинг-45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54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32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44342"/>
              </p:ext>
            </p:extLst>
          </p:nvPr>
        </p:nvGraphicFramePr>
        <p:xfrm>
          <a:off x="0" y="1"/>
          <a:ext cx="9144001" cy="6852671"/>
        </p:xfrm>
        <a:graphic>
          <a:graphicData uri="http://schemas.openxmlformats.org/drawingml/2006/table">
            <a:tbl>
              <a:tblPr/>
              <a:tblGrid>
                <a:gridCol w="445511">
                  <a:extLst>
                    <a:ext uri="{9D8B030D-6E8A-4147-A177-3AD203B41FA5}">
                      <a16:colId xmlns:a16="http://schemas.microsoft.com/office/drawing/2014/main" val="1093695674"/>
                    </a:ext>
                  </a:extLst>
                </a:gridCol>
                <a:gridCol w="2401326">
                  <a:extLst>
                    <a:ext uri="{9D8B030D-6E8A-4147-A177-3AD203B41FA5}">
                      <a16:colId xmlns:a16="http://schemas.microsoft.com/office/drawing/2014/main" val="3100055844"/>
                    </a:ext>
                  </a:extLst>
                </a:gridCol>
                <a:gridCol w="1810473">
                  <a:extLst>
                    <a:ext uri="{9D8B030D-6E8A-4147-A177-3AD203B41FA5}">
                      <a16:colId xmlns:a16="http://schemas.microsoft.com/office/drawing/2014/main" val="4075615862"/>
                    </a:ext>
                  </a:extLst>
                </a:gridCol>
                <a:gridCol w="1036363">
                  <a:extLst>
                    <a:ext uri="{9D8B030D-6E8A-4147-A177-3AD203B41FA5}">
                      <a16:colId xmlns:a16="http://schemas.microsoft.com/office/drawing/2014/main" val="1776433126"/>
                    </a:ext>
                  </a:extLst>
                </a:gridCol>
                <a:gridCol w="568736">
                  <a:extLst>
                    <a:ext uri="{9D8B030D-6E8A-4147-A177-3AD203B41FA5}">
                      <a16:colId xmlns:a16="http://schemas.microsoft.com/office/drawing/2014/main" val="2994844633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4058258025"/>
                    </a:ext>
                  </a:extLst>
                </a:gridCol>
                <a:gridCol w="543459">
                  <a:extLst>
                    <a:ext uri="{9D8B030D-6E8A-4147-A177-3AD203B41FA5}">
                      <a16:colId xmlns:a16="http://schemas.microsoft.com/office/drawing/2014/main" val="1554892811"/>
                    </a:ext>
                  </a:extLst>
                </a:gridCol>
                <a:gridCol w="1718844">
                  <a:extLst>
                    <a:ext uri="{9D8B030D-6E8A-4147-A177-3AD203B41FA5}">
                      <a16:colId xmlns:a16="http://schemas.microsoft.com/office/drawing/2014/main" val="353410340"/>
                    </a:ext>
                  </a:extLst>
                </a:gridCol>
              </a:tblGrid>
              <a:tr h="4052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489068"/>
                  </a:ext>
                </a:extLst>
              </a:tr>
              <a:tr h="103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 "Архитектура и градостроительство"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70219"/>
                  </a:ext>
                </a:extLst>
              </a:tr>
              <a:tr h="103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16.1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1  "Разработка Генерального плана развития городского округа"</a:t>
                      </a:r>
                    </a:p>
                  </a:txBody>
                  <a:tcPr marL="3593" marR="3593" marT="3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142304"/>
                  </a:ext>
                </a:extLst>
              </a:tr>
              <a:tr h="5057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«Разработка и внесение изменений в документы градостроительного зонирования муниципальных образований Московской области»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 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да/нет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999102"/>
                  </a:ext>
                </a:extLst>
              </a:tr>
              <a:tr h="4052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«Разработка и внесение изменений в документы территориального планирования муниципальных образований Московской области»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утвержденного в актуальной версии генерального плана городского округа (внесение изменений в генеральный план городского округа)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 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да/нет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770849"/>
                  </a:ext>
                </a:extLst>
              </a:tr>
              <a:tr h="4052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«Разработка и внесение изменений в документы территориального планирования муниципальных образований Московской области»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утверждённой карты планируемого размещения объектов местного значения муниципального образования Московской области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 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да/нет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58277"/>
                  </a:ext>
                </a:extLst>
              </a:tr>
              <a:tr h="45242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274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04 «Обеспечение разработки и внесение изменений в нормативы градостроительного проектирования городского округа»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 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да/нет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основании результатов осуществления закупки на предмет разработки нормативов градостроительного проектирования городского округа Щёлково путем проведения электронного аукциона с победителем - ИП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Гелашвили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А.В. 20.11.2019 заключен муниципальный контракт № 0848300041219001123. Результаты исполнения указанного муниципального контракта приняты 25.12.2019. Оплата произведена. Проект местных НГП был размещен в течение двух месяцев на официальном сайте Администрации городского округа Щёлково в целях сбора замечаний и предложений. Решением СД ГОЩ от 10.06.2020 № 132/13-23-НПА утвержден порядок подготовки, утверждения местных НГП ГОЩ, в соответствии с которым проект МНГП подлежит также опубликованию в общественно-политической газете городского округа Щёлково "Время" не менее чем за 2 месяца до их утверждения. В связи с внесением изменений (от 22.12.2020) в постановление Правительства МО от 17.08.2015 № 713/30 "Об утверждении нормативов градостроительного проектирования Московской области" были внесены соответствующие изменения в проект местных НГП ГОЩ. Откорректированный проект местных нормативов градостроительного проектирования городского округа Щёлково Московской области опубликован в общественно-политической газете городского округа Щёлково «Время» от 25.09.2021 № 36/1 (14735) и размещен 22.09.2021 на сайте Администрации городского округа Щёлково. Проект решения Совета депутатов городского округа Щёлково об утверждении местных нормативов градостроительного проектирования городского округа Щёлково подготовлен, находится на визировании.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3" marR="3593" marT="35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438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909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581845"/>
              </p:ext>
            </p:extLst>
          </p:nvPr>
        </p:nvGraphicFramePr>
        <p:xfrm>
          <a:off x="0" y="2614"/>
          <a:ext cx="9144000" cy="1895198"/>
        </p:xfrm>
        <a:graphic>
          <a:graphicData uri="http://schemas.openxmlformats.org/drawingml/2006/table">
            <a:tbl>
              <a:tblPr/>
              <a:tblGrid>
                <a:gridCol w="445510">
                  <a:extLst>
                    <a:ext uri="{9D8B030D-6E8A-4147-A177-3AD203B41FA5}">
                      <a16:colId xmlns:a16="http://schemas.microsoft.com/office/drawing/2014/main" val="2640260646"/>
                    </a:ext>
                  </a:extLst>
                </a:gridCol>
                <a:gridCol w="2401326">
                  <a:extLst>
                    <a:ext uri="{9D8B030D-6E8A-4147-A177-3AD203B41FA5}">
                      <a16:colId xmlns:a16="http://schemas.microsoft.com/office/drawing/2014/main" val="1030856615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1439897100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3611510959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2431367048"/>
                    </a:ext>
                  </a:extLst>
                </a:gridCol>
                <a:gridCol w="619290">
                  <a:extLst>
                    <a:ext uri="{9D8B030D-6E8A-4147-A177-3AD203B41FA5}">
                      <a16:colId xmlns:a16="http://schemas.microsoft.com/office/drawing/2014/main" val="3428335646"/>
                    </a:ext>
                  </a:extLst>
                </a:gridCol>
                <a:gridCol w="543459">
                  <a:extLst>
                    <a:ext uri="{9D8B030D-6E8A-4147-A177-3AD203B41FA5}">
                      <a16:colId xmlns:a16="http://schemas.microsoft.com/office/drawing/2014/main" val="1621447052"/>
                    </a:ext>
                  </a:extLst>
                </a:gridCol>
                <a:gridCol w="1718844">
                  <a:extLst>
                    <a:ext uri="{9D8B030D-6E8A-4147-A177-3AD203B41FA5}">
                      <a16:colId xmlns:a16="http://schemas.microsoft.com/office/drawing/2014/main" val="383051153"/>
                    </a:ext>
                  </a:extLst>
                </a:gridCol>
              </a:tblGrid>
              <a:tr h="187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16.2</a:t>
                      </a:r>
                    </a:p>
                  </a:txBody>
                  <a:tcPr marL="8537" marR="8537" marT="8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2  "Реализация политики пространственного развития городского округа"</a:t>
                      </a:r>
                    </a:p>
                  </a:txBody>
                  <a:tcPr marL="8537" marR="8537" marT="8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491728"/>
                  </a:ext>
                </a:extLst>
              </a:tr>
              <a:tr h="742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04 «Обеспечение мер по ликвидации самовольных, недостроенных и аварийных объектов на территории муниципального образования Московской области »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Рейтинг-45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093529"/>
                  </a:ext>
                </a:extLst>
              </a:tr>
              <a:tr h="964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03 «Финансовое обеспечение выполнения отдельных государственных полномочий в сфере архитектуры и градостроительства, переданных органам местного самоуправления муниципальных образований Московской области»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выполнения органом местного самоуправления государственных полномочий, переданных в соответствии с Законом Московской области № 107/2014-ОЗ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Показатель муниципальной программы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99,44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8537" marR="8537" marT="85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305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228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738367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/>
              <a:tblGrid>
                <a:gridCol w="445510">
                  <a:extLst>
                    <a:ext uri="{9D8B030D-6E8A-4147-A177-3AD203B41FA5}">
                      <a16:colId xmlns:a16="http://schemas.microsoft.com/office/drawing/2014/main" val="1006783247"/>
                    </a:ext>
                  </a:extLst>
                </a:gridCol>
                <a:gridCol w="2401326">
                  <a:extLst>
                    <a:ext uri="{9D8B030D-6E8A-4147-A177-3AD203B41FA5}">
                      <a16:colId xmlns:a16="http://schemas.microsoft.com/office/drawing/2014/main" val="1293118140"/>
                    </a:ext>
                  </a:extLst>
                </a:gridCol>
                <a:gridCol w="1810475">
                  <a:extLst>
                    <a:ext uri="{9D8B030D-6E8A-4147-A177-3AD203B41FA5}">
                      <a16:colId xmlns:a16="http://schemas.microsoft.com/office/drawing/2014/main" val="3564956341"/>
                    </a:ext>
                  </a:extLst>
                </a:gridCol>
                <a:gridCol w="1036361">
                  <a:extLst>
                    <a:ext uri="{9D8B030D-6E8A-4147-A177-3AD203B41FA5}">
                      <a16:colId xmlns:a16="http://schemas.microsoft.com/office/drawing/2014/main" val="3209853859"/>
                    </a:ext>
                  </a:extLst>
                </a:gridCol>
                <a:gridCol w="568736">
                  <a:extLst>
                    <a:ext uri="{9D8B030D-6E8A-4147-A177-3AD203B41FA5}">
                      <a16:colId xmlns:a16="http://schemas.microsoft.com/office/drawing/2014/main" val="234164939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2187717904"/>
                    </a:ext>
                  </a:extLst>
                </a:gridCol>
                <a:gridCol w="543459">
                  <a:extLst>
                    <a:ext uri="{9D8B030D-6E8A-4147-A177-3AD203B41FA5}">
                      <a16:colId xmlns:a16="http://schemas.microsoft.com/office/drawing/2014/main" val="2490882808"/>
                    </a:ext>
                  </a:extLst>
                </a:gridCol>
                <a:gridCol w="1718844">
                  <a:extLst>
                    <a:ext uri="{9D8B030D-6E8A-4147-A177-3AD203B41FA5}">
                      <a16:colId xmlns:a16="http://schemas.microsoft.com/office/drawing/2014/main" val="1816424779"/>
                    </a:ext>
                  </a:extLst>
                </a:gridCol>
              </a:tblGrid>
              <a:tr h="5370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713064"/>
                  </a:ext>
                </a:extLst>
              </a:tr>
              <a:tr h="137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 "Формирование современной комфортной городской среды"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864482"/>
                  </a:ext>
                </a:extLst>
              </a:tr>
              <a:tr h="137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17.1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1 "Комфортная городская среда"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03555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«Благоустройство общественных территорий муниципальных образований Московской области»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разработанных проектов благоустройства общественных территорий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122884"/>
                  </a:ext>
                </a:extLst>
              </a:tr>
              <a:tr h="6700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278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«Благоустройство общественных территорий муниципальных образований Московской области»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благоустроенных общественных территорий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"Формирование комфортной городской среды (Московская область)"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484778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«Благоустройство общественных территорий муниципальных образований Московской области»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установленных детских игровых площадок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42940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«Благоустройство общественных территорий муниципальных образований Московской области»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благоустроенных дворовых территорий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185" marR="4185" marT="4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329647"/>
                  </a:ext>
                </a:extLst>
              </a:tr>
              <a:tr h="5370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«Благоустройство общественных территорий муниципальных образований Московской области»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Количество объектов систем наружного освещения, в отношении которых реализованы мероприятия по устройству и капитальному ремонту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474696"/>
                  </a:ext>
                </a:extLst>
              </a:tr>
              <a:tr h="9361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«Благоустройство общественных территорий муниципальных образований Московской области»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"Формирование комфортной городской среды (Московская область)"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954542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283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«Благоустройство общественных территорий муниципальных образований Московской области»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Соответствие нормативу обеспеченности парками культуры и отдыха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66,66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66,66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484998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«Благоустройство общественных территорий муниципальных образований Московской области»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Увеличение числа посетителей парков культуры и отдыха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111,3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718312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«Благоустройство общественных территорий муниципальных образований Московской области»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объектов в отношении которых реализованы мероприятия по устройству архитектурно-художественного освещения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показателя не предусмотрена в 2021 году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30194"/>
                  </a:ext>
                </a:extLst>
              </a:tr>
              <a:tr h="6700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286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«Благоустройство общественных территорий муниципальных образований Московской области»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"Формирование комфортной городской среды (Московская область)"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_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_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показателя не предусмотрена в 2021 году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913488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«Благоустройство общественных территорий муниципальных образований Московской области»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Количество созданных и благоустроенных парков культуры и отдыха на территории Московской области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области,             Рейтинг-45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627683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«Благоустройство общественных территорий муниципальных образований Московской области»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разработанных концепций благоустройства общественных территорий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4185" marR="4185" marT="41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850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769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142410"/>
              </p:ext>
            </p:extLst>
          </p:nvPr>
        </p:nvGraphicFramePr>
        <p:xfrm>
          <a:off x="0" y="6062"/>
          <a:ext cx="9144000" cy="4708525"/>
        </p:xfrm>
        <a:graphic>
          <a:graphicData uri="http://schemas.openxmlformats.org/drawingml/2006/table">
            <a:tbl>
              <a:tblPr/>
              <a:tblGrid>
                <a:gridCol w="445510">
                  <a:extLst>
                    <a:ext uri="{9D8B030D-6E8A-4147-A177-3AD203B41FA5}">
                      <a16:colId xmlns:a16="http://schemas.microsoft.com/office/drawing/2014/main" val="1640538244"/>
                    </a:ext>
                  </a:extLst>
                </a:gridCol>
                <a:gridCol w="2401327">
                  <a:extLst>
                    <a:ext uri="{9D8B030D-6E8A-4147-A177-3AD203B41FA5}">
                      <a16:colId xmlns:a16="http://schemas.microsoft.com/office/drawing/2014/main" val="616660329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1145648241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1873383602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1590013458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3256403533"/>
                    </a:ext>
                  </a:extLst>
                </a:gridCol>
                <a:gridCol w="543459">
                  <a:extLst>
                    <a:ext uri="{9D8B030D-6E8A-4147-A177-3AD203B41FA5}">
                      <a16:colId xmlns:a16="http://schemas.microsoft.com/office/drawing/2014/main" val="855907253"/>
                    </a:ext>
                  </a:extLst>
                </a:gridCol>
                <a:gridCol w="1718844">
                  <a:extLst>
                    <a:ext uri="{9D8B030D-6E8A-4147-A177-3AD203B41FA5}">
                      <a16:colId xmlns:a16="http://schemas.microsoft.com/office/drawing/2014/main" val="1730109002"/>
                    </a:ext>
                  </a:extLst>
                </a:gridCol>
              </a:tblGrid>
              <a:tr h="8699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«Благоустройство общественных территорий муниципальных образований Московской области»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19 830,00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25 081,30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791802"/>
                  </a:ext>
                </a:extLst>
              </a:tr>
              <a:tr h="7707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«Благоустройство общественных территорий муниципальных образований Московской области»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благоустроенных общественных территорий, реализованных без привлечения средств федерального бюджета и бюджета Московской области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Благоустроенных общественных территорий, реализованных без привлечения средств федерального бюджета и бюджета Московской области в 2021 году не было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329243"/>
                  </a:ext>
                </a:extLst>
              </a:tr>
              <a:tr h="3968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291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«Благоустройство общественных территорий муниципальных образований Московской области»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Соответствие внешнего вида ограждений региональным требованиям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Рейтинг-45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868949"/>
                  </a:ext>
                </a:extLst>
              </a:tr>
              <a:tr h="641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«Благоустройство общественных территорий муниципальных образований Московской области»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парков культуры и отдыха на территории Московской области, в которых благоустроены зоны для досуга и отдыха населения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698454"/>
                  </a:ext>
                </a:extLst>
              </a:tr>
              <a:tr h="152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17.2</a:t>
                      </a:r>
                    </a:p>
                  </a:txBody>
                  <a:tcPr marL="7631" marR="7631" marT="7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2 "Благоустройство территорий"</a:t>
                      </a:r>
                    </a:p>
                  </a:txBody>
                  <a:tcPr marL="7631" marR="7631" marT="7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86103"/>
                  </a:ext>
                </a:extLst>
              </a:tr>
              <a:tr h="5112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«Обеспечение комфортной среды проживания на территории муниципального образования»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оплаты за электроэнергию, потребленную объектами уличного освещения – 100%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муниципальной программы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34807"/>
                  </a:ext>
                </a:extLst>
              </a:tr>
              <a:tr h="206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17.3</a:t>
                      </a:r>
                    </a:p>
                  </a:txBody>
                  <a:tcPr marL="7631" marR="7631" marT="7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3  "Создание условий для обеспечения комфортного проживания жителей в многоквартирных домах Московской области"</a:t>
                      </a:r>
                    </a:p>
                  </a:txBody>
                  <a:tcPr marL="7631" marR="7631" marT="7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995757"/>
                  </a:ext>
                </a:extLst>
              </a:tr>
              <a:tr h="5494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«Приведение в надлежащее состояние подъездов в многоквартирных домах»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отремонтированных подъездов в МКД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237629"/>
                  </a:ext>
                </a:extLst>
              </a:tr>
              <a:tr h="6105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«Создание благоприятных условий для проживания граждан в многоквартирных домах, расположенных на территории Московской области»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Количество МКД, в которых проведен капитальный ремонт в рамках региональной программы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63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130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86230"/>
              </p:ext>
            </p:extLst>
          </p:nvPr>
        </p:nvGraphicFramePr>
        <p:xfrm>
          <a:off x="0" y="0"/>
          <a:ext cx="9143999" cy="4708526"/>
        </p:xfrm>
        <a:graphic>
          <a:graphicData uri="http://schemas.openxmlformats.org/drawingml/2006/table">
            <a:tbl>
              <a:tblPr/>
              <a:tblGrid>
                <a:gridCol w="445509">
                  <a:extLst>
                    <a:ext uri="{9D8B030D-6E8A-4147-A177-3AD203B41FA5}">
                      <a16:colId xmlns:a16="http://schemas.microsoft.com/office/drawing/2014/main" val="3382422133"/>
                    </a:ext>
                  </a:extLst>
                </a:gridCol>
                <a:gridCol w="2401326">
                  <a:extLst>
                    <a:ext uri="{9D8B030D-6E8A-4147-A177-3AD203B41FA5}">
                      <a16:colId xmlns:a16="http://schemas.microsoft.com/office/drawing/2014/main" val="1836710714"/>
                    </a:ext>
                  </a:extLst>
                </a:gridCol>
                <a:gridCol w="1810475">
                  <a:extLst>
                    <a:ext uri="{9D8B030D-6E8A-4147-A177-3AD203B41FA5}">
                      <a16:colId xmlns:a16="http://schemas.microsoft.com/office/drawing/2014/main" val="2827584587"/>
                    </a:ext>
                  </a:extLst>
                </a:gridCol>
                <a:gridCol w="1036362">
                  <a:extLst>
                    <a:ext uri="{9D8B030D-6E8A-4147-A177-3AD203B41FA5}">
                      <a16:colId xmlns:a16="http://schemas.microsoft.com/office/drawing/2014/main" val="519607749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3324969235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4111803822"/>
                    </a:ext>
                  </a:extLst>
                </a:gridCol>
                <a:gridCol w="543459">
                  <a:extLst>
                    <a:ext uri="{9D8B030D-6E8A-4147-A177-3AD203B41FA5}">
                      <a16:colId xmlns:a16="http://schemas.microsoft.com/office/drawing/2014/main" val="2601981686"/>
                    </a:ext>
                  </a:extLst>
                </a:gridCol>
                <a:gridCol w="1718844">
                  <a:extLst>
                    <a:ext uri="{9D8B030D-6E8A-4147-A177-3AD203B41FA5}">
                      <a16:colId xmlns:a16="http://schemas.microsoft.com/office/drawing/2014/main" val="2764394746"/>
                    </a:ext>
                  </a:extLst>
                </a:gridCol>
              </a:tblGrid>
              <a:tr h="7884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43667"/>
                  </a:ext>
                </a:extLst>
              </a:tr>
              <a:tr h="14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</a:t>
                      </a:r>
                    </a:p>
                  </a:txBody>
                  <a:tcPr marL="7369" marR="7369" marT="7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 "Строительство объектов социальной инфраструктуры"</a:t>
                      </a:r>
                    </a:p>
                  </a:txBody>
                  <a:tcPr marL="7369" marR="7369" marT="7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082631"/>
                  </a:ext>
                </a:extLst>
              </a:tr>
              <a:tr h="14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18.3</a:t>
                      </a:r>
                    </a:p>
                  </a:txBody>
                  <a:tcPr marL="7369" marR="7369" marT="7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3 "Строительство (реконструкция) объектов образования"</a:t>
                      </a:r>
                    </a:p>
                  </a:txBody>
                  <a:tcPr marL="7369" marR="7369" marT="7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355391"/>
                  </a:ext>
                </a:extLst>
              </a:tr>
              <a:tr h="9579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296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E1 Федеральный проект  «Современная школа»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введенных в эксплуатацию объектов общего образования в рамках реализации мероприятий по содействию созданию в субъектах Российской Федерации новых мест в общеобразовательных организациях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"Современная школа"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объектов общего образования в рамках реализации мероприятий по содействию созданию в субъектах Российской Федерации новых мест в общеобразовательных организациях в 2021 году не планировался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856242"/>
                  </a:ext>
                </a:extLst>
              </a:tr>
              <a:tr h="51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01 «Организация строительства (реконструкции) объектов дошкольного образования»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введенных в эксплуатацию объектов дошкольного образования за счет бюджетных средств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объектов дошкольного образования за счет бюджетных источников в 2021 году не планировался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419549"/>
                  </a:ext>
                </a:extLst>
              </a:tr>
              <a:tr h="5305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298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05 «Организация строительства (реконструкции) объектов дошкольного образования за счет внебюджетных источников»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Количество введенных в эксплуатацию объектов дошкольного образования за счет внебюджетных источников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объектов дошкольного образования за счет внебюджетных источников в 2021 году не планировался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963578"/>
                  </a:ext>
                </a:extLst>
              </a:tr>
              <a:tr h="5379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«Организация строительства (реконструкции) объектов общего образования»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Количество введенных в эксплуатацию объектов общего образования за счет бюджетных средств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"Современная школа"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объектов общего образования за счет бюджетных источников в 2021 году не планировался</a:t>
                      </a:r>
                      <a:b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005844"/>
                  </a:ext>
                </a:extLst>
              </a:tr>
              <a:tr h="5305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06 «Организация строительства (реконструкции) объектов общего образования за счет внебюджетных источников»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Количество введенных в эксплуатацию объектов общего образования за счет внебюджетных источников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Ввод в эксплуатацию объектов общего образования за счет внебюджетных источников в 2021 году не планировался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519046"/>
                  </a:ext>
                </a:extLst>
              </a:tr>
              <a:tr h="14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18.5</a:t>
                      </a:r>
                    </a:p>
                  </a:txBody>
                  <a:tcPr marL="7369" marR="7369" marT="7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5 "Строительство (реконструкция) объектов физической культуры и спорта"</a:t>
                      </a:r>
                    </a:p>
                  </a:txBody>
                  <a:tcPr marL="7369" marR="7369" marT="7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619745"/>
                  </a:ext>
                </a:extLst>
              </a:tr>
              <a:tr h="4052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Федеральный проект P5 «Спорт - норма жизни»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Количество введенных в эксплуатацию объектов физической культуры и спорта 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объектов физической культуры и спорта в 2021 году не планировался</a:t>
                      </a:r>
                    </a:p>
                  </a:txBody>
                  <a:tcPr marL="7369" marR="7369" marT="7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75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64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524429"/>
              </p:ext>
            </p:extLst>
          </p:nvPr>
        </p:nvGraphicFramePr>
        <p:xfrm>
          <a:off x="0" y="0"/>
          <a:ext cx="9144000" cy="4866454"/>
        </p:xfrm>
        <a:graphic>
          <a:graphicData uri="http://schemas.openxmlformats.org/drawingml/2006/table">
            <a:tbl>
              <a:tblPr/>
              <a:tblGrid>
                <a:gridCol w="445510">
                  <a:extLst>
                    <a:ext uri="{9D8B030D-6E8A-4147-A177-3AD203B41FA5}">
                      <a16:colId xmlns:a16="http://schemas.microsoft.com/office/drawing/2014/main" val="2549703573"/>
                    </a:ext>
                  </a:extLst>
                </a:gridCol>
                <a:gridCol w="2401327">
                  <a:extLst>
                    <a:ext uri="{9D8B030D-6E8A-4147-A177-3AD203B41FA5}">
                      <a16:colId xmlns:a16="http://schemas.microsoft.com/office/drawing/2014/main" val="698929468"/>
                    </a:ext>
                  </a:extLst>
                </a:gridCol>
                <a:gridCol w="1810474">
                  <a:extLst>
                    <a:ext uri="{9D8B030D-6E8A-4147-A177-3AD203B41FA5}">
                      <a16:colId xmlns:a16="http://schemas.microsoft.com/office/drawing/2014/main" val="363440252"/>
                    </a:ext>
                  </a:extLst>
                </a:gridCol>
                <a:gridCol w="1036361">
                  <a:extLst>
                    <a:ext uri="{9D8B030D-6E8A-4147-A177-3AD203B41FA5}">
                      <a16:colId xmlns:a16="http://schemas.microsoft.com/office/drawing/2014/main" val="1449305088"/>
                    </a:ext>
                  </a:extLst>
                </a:gridCol>
                <a:gridCol w="568735">
                  <a:extLst>
                    <a:ext uri="{9D8B030D-6E8A-4147-A177-3AD203B41FA5}">
                      <a16:colId xmlns:a16="http://schemas.microsoft.com/office/drawing/2014/main" val="258894114"/>
                    </a:ext>
                  </a:extLst>
                </a:gridCol>
                <a:gridCol w="619289">
                  <a:extLst>
                    <a:ext uri="{9D8B030D-6E8A-4147-A177-3AD203B41FA5}">
                      <a16:colId xmlns:a16="http://schemas.microsoft.com/office/drawing/2014/main" val="1402748785"/>
                    </a:ext>
                  </a:extLst>
                </a:gridCol>
                <a:gridCol w="543459">
                  <a:extLst>
                    <a:ext uri="{9D8B030D-6E8A-4147-A177-3AD203B41FA5}">
                      <a16:colId xmlns:a16="http://schemas.microsoft.com/office/drawing/2014/main" val="2044230706"/>
                    </a:ext>
                  </a:extLst>
                </a:gridCol>
                <a:gridCol w="1718845">
                  <a:extLst>
                    <a:ext uri="{9D8B030D-6E8A-4147-A177-3AD203B41FA5}">
                      <a16:colId xmlns:a16="http://schemas.microsoft.com/office/drawing/2014/main" val="1284212336"/>
                    </a:ext>
                  </a:extLst>
                </a:gridCol>
              </a:tblGrid>
              <a:tr h="6409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основного мероприятия 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на 2021 год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за 2021 год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72516"/>
                  </a:ext>
                </a:extLst>
              </a:tr>
              <a:tr h="119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Щёлково "Переселение граждан из аварийного жилищного фонда"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2107"/>
                  </a:ext>
                </a:extLst>
              </a:tr>
              <a:tr h="119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19.1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1  "Обеспечение устойчивого сокращения непригодного для проживания жилищного фонда"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97052"/>
                  </a:ext>
                </a:extLst>
              </a:tr>
              <a:tr h="3174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проект F3 «Обеспечение устойчивого сокращения непригодного для проживания жилищного фонда»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подлежащих расселению из аварийного фонда до 01.09.2025, тыс. чел.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Соглашение с ФОИВ 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на 2021 год не запланирован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0770"/>
                  </a:ext>
                </a:extLst>
              </a:tr>
              <a:tr h="4313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проект F3 «Обеспечение устойчивого сокращения непригодного для проживания жилищного фонда»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2021 Количество квадратных метров расселенного аварийного жилищного фонда за счет внебюджетных источников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на 2021 год не запланирован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781475"/>
                  </a:ext>
                </a:extLst>
              </a:tr>
              <a:tr h="3174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304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проект F3 «Обеспечение устойчивого сокращения непригодного для проживания жилищного фонда»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 Общая площадь аварийного фонда, подлежащая расселению до 01.09.2025, в том числе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Соглашение с ФОИВ 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на 2021 год не запланирован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878025"/>
                  </a:ext>
                </a:extLst>
              </a:tr>
              <a:tr h="3474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проект F3 «Обеспечение устойчивого сокращения непригодного для проживания жилищного фонда»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Количество квадратных метров расселенного аварийного жилищного фонда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на 2021 год не запланирован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50500"/>
                  </a:ext>
                </a:extLst>
              </a:tr>
              <a:tr h="3594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проект F3 «Обеспечение устойчивого сокращения непригодного для проживания жилищного фонда»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Общая площадь аварийного фонда, подлежащая расселению до 01.09.2025, в том числе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Соглашение с ФОИВ 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на 2021 год не запланирован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092920"/>
                  </a:ext>
                </a:extLst>
              </a:tr>
              <a:tr h="119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19.2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2  "Обеспечение мероприятий по переселению граждан из аварийного жилищного фонда в Московской области"</a:t>
                      </a:r>
                    </a:p>
                  </a:txBody>
                  <a:tcPr marL="5990" marR="5990" marT="5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47613"/>
                  </a:ext>
                </a:extLst>
              </a:tr>
              <a:tr h="4852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«Переселение граждан из аварийного жилищного фонда»;        </a:t>
                      </a:r>
                      <a:b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проект F3 «Обеспечение устойчивого сокращения непригодного для проживания жилищного фонда»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переселенных из аварийного жилищного фонда за счет муниципальных программ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0,022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0,022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267670"/>
                  </a:ext>
                </a:extLst>
              </a:tr>
              <a:tr h="4193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«Переселение граждан из аварийного жилищного фонда»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переселенных жителей из аварийного жилищного фонда за счет внебюджетных источников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0,008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0,008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453005"/>
                  </a:ext>
                </a:extLst>
              </a:tr>
              <a:tr h="5271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«Переселение граждан из аварийного жилищного фонда»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переселенных из авариного жилищного фонда, признанного таковым до 01.01.2017, переселенных по второй подпрограмме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0,013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0,013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279773"/>
                  </a:ext>
                </a:extLst>
              </a:tr>
              <a:tr h="503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 02 «Переселение граждан из аварийного жилищного фонда»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переселенных из аварийного жилищного фонда, признанного таковым после 01.01.2017, переселенных по второй подпрограмме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Обращение Губернатора Московской области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0,009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0,009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</a:t>
                      </a:r>
                    </a:p>
                  </a:txBody>
                  <a:tcPr marL="5990" marR="5990" marT="5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585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90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073226"/>
              </p:ext>
            </p:extLst>
          </p:nvPr>
        </p:nvGraphicFramePr>
        <p:xfrm>
          <a:off x="-21095" y="980728"/>
          <a:ext cx="9141769" cy="587727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531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81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Меры поддержки</a:t>
                      </a:r>
                      <a:endParaRPr lang="ru-RU" sz="1200" b="1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расходов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ru-RU" sz="1200" b="1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Численность представителей целевой группы </a:t>
                      </a:r>
                      <a:endParaRPr lang="ru-RU" sz="1200" b="1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Нормативный правовой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акт​</a:t>
                      </a:r>
                      <a:endParaRPr lang="ru-RU" sz="1200" b="1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11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Подвоз обучающихся к месту обучения в муниципальные общеобразовательные организации, расположенные в сельских населенных пунктах​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9 989,1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567 человек​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Приказ министра образования Московской области от 16.01.2017 года № 53 «Об организации работы по использованию средств, предусмотренных в бюджете Московской области на очередной финансовый год на обеспечение подвоза обучающихся к месту обучения в муниципальные общеобразовательные организации в Московской области, расположенные в сельских населенных пунктах»​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54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Субсидии молодым семья на приобретение жилого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помещения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(объекта индивидуального жилищного строительства)​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13 780,2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  семей​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Постановление Правительства Московской области от 25.10.2016 года № 790/39 "Об утверждении государственной программы Московской области "Жилище" на 2017-2027 годы"​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274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Компенсация части родительской платы за присмотр и уход за детьми, осваивающими образовательные программы дошкольного образования в организациях Московской области, осуществляющих образовательную деятельность​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50 603,4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7 886 человек​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Постановление Правительства Московской области от 26 мая 2014 года №378/17 «Об утверждении Порядка обращения за компенсацией родительской платы за присмотр и 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деятельность, и порядка ее выплаты, Порядка расходования субвенций бюджетам муниципальных образований Московской области на выплату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деятельность» 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19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Субсидии гражданам на оплату жилого помещения и коммунальных услуг 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48 105,3</a:t>
                      </a: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3 061 человек​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Постановление Правительства РФ от 14.12.2005 года № "О предоставлении субсидий на оплату жилого помещения и коммунальных услуг" (с изменениями  и дополнениями).​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58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Предоставление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жилых помещений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детям-сиротам и детям, оставшимся без попечения родителей​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44 045,1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rtl="0" eaLnBrk="1" fontAlgn="base" latinLnBrk="0" hangingPunct="1"/>
                      <a:r>
                        <a:rPr kumimoji="0" lang="ru-RU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 человек​</a:t>
                      </a:r>
                      <a:endParaRPr kumimoji="0" lang="ru-RU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Закон Московской области от 29.12.2007 № 248/2007-ОЗ «О предоставлении  полного государственного обеспечения и дополнительных гарантий  по социальной поддержке детям-сиротам и детям, оставшимся без попечения родителей»​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</a:rPr>
              <a:t>Расходы бюджета городского округа Щёлково Московской области с учётом интересов представителей целевых групп пользователей за 2021 году 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180524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22515" y="4665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Расходы бюджета городского округа Щёлково Московской области за 2021 год по разделам и подразделам КБК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" y="1090919"/>
          <a:ext cx="9143999" cy="5752478"/>
        </p:xfrm>
        <a:graphic>
          <a:graphicData uri="http://schemas.openxmlformats.org/drawingml/2006/table">
            <a:tbl>
              <a:tblPr/>
              <a:tblGrid>
                <a:gridCol w="5108304">
                  <a:extLst>
                    <a:ext uri="{9D8B030D-6E8A-4147-A177-3AD203B41FA5}">
                      <a16:colId xmlns:a16="http://schemas.microsoft.com/office/drawing/2014/main" val="88361321"/>
                    </a:ext>
                  </a:extLst>
                </a:gridCol>
                <a:gridCol w="630159">
                  <a:extLst>
                    <a:ext uri="{9D8B030D-6E8A-4147-A177-3AD203B41FA5}">
                      <a16:colId xmlns:a16="http://schemas.microsoft.com/office/drawing/2014/main" val="1350859492"/>
                    </a:ext>
                  </a:extLst>
                </a:gridCol>
                <a:gridCol w="1220093">
                  <a:extLst>
                    <a:ext uri="{9D8B030D-6E8A-4147-A177-3AD203B41FA5}">
                      <a16:colId xmlns:a16="http://schemas.microsoft.com/office/drawing/2014/main" val="691517351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634544578"/>
                    </a:ext>
                  </a:extLst>
                </a:gridCol>
                <a:gridCol w="938534">
                  <a:extLst>
                    <a:ext uri="{9D8B030D-6E8A-4147-A177-3AD203B41FA5}">
                      <a16:colId xmlns:a16="http://schemas.microsoft.com/office/drawing/2014/main" val="2493637008"/>
                    </a:ext>
                  </a:extLst>
                </a:gridCol>
              </a:tblGrid>
              <a:tr h="423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510" marR="7510" marT="75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Рз, Пр</a:t>
                      </a:r>
                    </a:p>
                  </a:txBody>
                  <a:tcPr marL="7510" marR="7510" marT="7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 на год</a:t>
                      </a:r>
                    </a:p>
                  </a:txBody>
                  <a:tcPr marL="7510" marR="7510" marT="7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Исполнено</a:t>
                      </a:r>
                    </a:p>
                  </a:txBody>
                  <a:tcPr marL="7510" marR="7510" marT="7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marL="7510" marR="7510" marT="7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161808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510" marR="7510" marT="7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510" marR="7510" marT="7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510" marR="7510" marT="7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510" marR="7510" marT="7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510" marR="7510" marT="75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635747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1 500 270,5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1 347 971,2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081801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3 800,3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3 800,3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659409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21 224,5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17 398,0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599932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423 567,3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406 443,5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34772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82 628,0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81 224,9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7119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364263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968 050,5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839 104,6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136003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551825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Мобилизационная подготовка экономики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733405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204 565,4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170 751,7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906772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Гражданская оборона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1 460,4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1 294,9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394476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116 740,0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95 625,4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132085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86 365,0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73 831,4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843143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830 894,0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656 770,2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761467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7 452,6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6 256,0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884538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Водное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3 022,4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3 021,6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713544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Транспорт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2 566,6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2 041,0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639712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767 262,1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599 032,8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181089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50 590,3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46 418,9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881383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1 399 556,8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1 233 153,1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293092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65 019,2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63 410,7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72947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381 650,5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254 811,4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156942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952 887,0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914 931,0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57966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106 483,0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15 793,0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168933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Сбор, удаление отходов и очистка сточных вод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88 387,3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685388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5 095,7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4 454,7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069730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11 338,4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377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093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 rot="19011882">
            <a:off x="5793850" y="2848257"/>
            <a:ext cx="490376" cy="873465"/>
          </a:xfrm>
          <a:prstGeom prst="downArrow">
            <a:avLst/>
          </a:prstGeom>
          <a:solidFill>
            <a:srgbClr val="0000CC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7971"/>
          </a:xfr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Какие бывают бюджеты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23528" y="836712"/>
            <a:ext cx="2428696" cy="35864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семьи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516566" y="836613"/>
            <a:ext cx="2448657" cy="43021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организаций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323528" y="5301211"/>
            <a:ext cx="2664069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3203848" y="5301211"/>
            <a:ext cx="280756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субъектов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228186" y="5234720"/>
            <a:ext cx="2736304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(бюджеты городских и сельских поселений, бюджеты муниципальных районов, </a:t>
            </a:r>
            <a:r>
              <a:rPr lang="ru-RU" sz="1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484784"/>
            <a:ext cx="2428696" cy="1828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8919" y="1504079"/>
            <a:ext cx="2423948" cy="1729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4" name="Picture 6" descr="http://www.mosgubernia.ru/www/images/2015/01/280215MO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2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59" y="3506398"/>
            <a:ext cx="2614802" cy="1610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6" name="Picture 8" descr="https://ds02.infourok.ru/uploads/ex/0c72/00085d59-5cf4bfea/img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0" b="99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6"/>
            <a:ext cx="2961012" cy="222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rfembassy.ru/uploads/images/kart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2504808" cy="1430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Стрелка вниз 3"/>
          <p:cNvSpPr/>
          <p:nvPr/>
        </p:nvSpPr>
        <p:spPr>
          <a:xfrm rot="2857225">
            <a:off x="3080223" y="2812723"/>
            <a:ext cx="544601" cy="978408"/>
          </a:xfrm>
          <a:prstGeom prst="downArrow">
            <a:avLst/>
          </a:prstGeom>
          <a:solidFill>
            <a:srgbClr val="0000CC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480420" y="3076468"/>
            <a:ext cx="657374" cy="870672"/>
          </a:xfrm>
          <a:prstGeom prst="downArrow">
            <a:avLst/>
          </a:prstGeom>
          <a:solidFill>
            <a:srgbClr val="0000CC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529212" y="733372"/>
            <a:ext cx="450042" cy="951388"/>
          </a:xfrm>
          <a:prstGeom prst="downArrow">
            <a:avLst/>
          </a:prstGeom>
          <a:solidFill>
            <a:srgbClr val="0000CC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3114221">
            <a:off x="3456124" y="911264"/>
            <a:ext cx="398027" cy="1120820"/>
          </a:xfrm>
          <a:prstGeom prst="downArrow">
            <a:avLst/>
          </a:prstGeom>
          <a:solidFill>
            <a:srgbClr val="0000CC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480841">
            <a:off x="5668837" y="828121"/>
            <a:ext cx="385557" cy="1280477"/>
          </a:xfrm>
          <a:prstGeom prst="downArrow">
            <a:avLst/>
          </a:prstGeom>
          <a:solidFill>
            <a:srgbClr val="0000CC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3715551" y="1720161"/>
            <a:ext cx="1971724" cy="1204789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Бюджеты публично-правовых 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val="2551623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3" grpId="0" animBg="1"/>
      <p:bldP spid="37898" grpId="0" animBg="1"/>
      <p:bldP spid="37907" grpId="0" animBg="1"/>
      <p:bldP spid="37908" grpId="0" animBg="1"/>
      <p:bldP spid="3790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90894C8-EE51-440B-B1F0-329120DC476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" y="0"/>
          <a:ext cx="9143999" cy="4062605"/>
        </p:xfrm>
        <a:graphic>
          <a:graphicData uri="http://schemas.openxmlformats.org/drawingml/2006/table">
            <a:tbl>
              <a:tblPr/>
              <a:tblGrid>
                <a:gridCol w="5108304">
                  <a:extLst>
                    <a:ext uri="{9D8B030D-6E8A-4147-A177-3AD203B41FA5}">
                      <a16:colId xmlns:a16="http://schemas.microsoft.com/office/drawing/2014/main" val="890170823"/>
                    </a:ext>
                  </a:extLst>
                </a:gridCol>
                <a:gridCol w="630159">
                  <a:extLst>
                    <a:ext uri="{9D8B030D-6E8A-4147-A177-3AD203B41FA5}">
                      <a16:colId xmlns:a16="http://schemas.microsoft.com/office/drawing/2014/main" val="3158584043"/>
                    </a:ext>
                  </a:extLst>
                </a:gridCol>
                <a:gridCol w="1220093">
                  <a:extLst>
                    <a:ext uri="{9D8B030D-6E8A-4147-A177-3AD203B41FA5}">
                      <a16:colId xmlns:a16="http://schemas.microsoft.com/office/drawing/2014/main" val="716861831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119844315"/>
                    </a:ext>
                  </a:extLst>
                </a:gridCol>
                <a:gridCol w="938534">
                  <a:extLst>
                    <a:ext uri="{9D8B030D-6E8A-4147-A177-3AD203B41FA5}">
                      <a16:colId xmlns:a16="http://schemas.microsoft.com/office/drawing/2014/main" val="986456946"/>
                    </a:ext>
                  </a:extLst>
                </a:gridCol>
              </a:tblGrid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5 424 331,5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5 237 786,4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368456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1 549 229,0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1 540 783,5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018292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Общее образование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3 235 827,6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3 070 593,9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216124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539 915,4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536 487,3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818988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Молодежная 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30 612,2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24 151,3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704654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68 747,3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65 770,4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236324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730 792,4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663 446,6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557421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713 307,9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646 554,3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546889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17 484,5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16 892,3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183903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ЗДРАВООХРАНЕНИЕ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14 738,0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211650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14 738,0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232278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203 567,3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175 265,1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768648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25 848,8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25 848,8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085716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55 504,0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44 305,6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914276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121 714,5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105 110,7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326199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434025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476 920,8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474 245,2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463675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Физическая культура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347 114,1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346 142,3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27036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Спорт высших достижений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103 284,8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103 276,4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726096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26 522,0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24 826,5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477183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25 027,8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24 893,8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34955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25 027,8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24 893,8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027367"/>
                  </a:ext>
                </a:extLst>
              </a:tr>
              <a:tr h="17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10 918 616,4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10 014 814,3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110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9997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539169"/>
              </p:ext>
            </p:extLst>
          </p:nvPr>
        </p:nvGraphicFramePr>
        <p:xfrm>
          <a:off x="1" y="908720"/>
          <a:ext cx="9108504" cy="594927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726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8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91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проекта, место реализации проекта 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ввода объекта в эксплуатацию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финансирования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реализации проекта</a:t>
                      </a:r>
                    </a:p>
                  </a:txBody>
                  <a:tcPr marL="2539" marR="2539" marT="338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44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квартир для детей-сирот и детей, оставшихся без попечения родителей в городском округе Щёлково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44 045,1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детей 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39" marR="2539" marT="338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35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нового корпуса на 550 учащихся МБОУ СОШ №11 им. Титова по адресу: Московская область, г. Щелково, ул. Институтская, д. 5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211 418,2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39" marR="2539" marT="3385" marB="0" anchor="ctr"/>
                </a:tc>
                <a:extLst>
                  <a:ext uri="{0D108BD9-81ED-4DB2-BD59-A6C34878D82A}">
                    <a16:rowId xmlns:a16="http://schemas.microsoft.com/office/drawing/2014/main" val="1507813202"/>
                  </a:ext>
                </a:extLst>
              </a:tr>
              <a:tr h="45148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 на 825 мест по адресу: Московская область, г. Щелково, микрорайон "Потапово-3А"</a:t>
                      </a:r>
                    </a:p>
                  </a:txBody>
                  <a:tcPr marL="2539" marR="2539" marT="338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156 311,1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39" marR="2539" marT="338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86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 на 275 мест по адресу: Московская область, г. Щелково, ул. Шмидта, д. 11</a:t>
                      </a:r>
                    </a:p>
                  </a:txBody>
                  <a:tcPr marL="2539" marR="2539" marT="338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228 927,3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39" marR="2539" marT="338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27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Переселение граждан из аварийного жилищного фонда городского округа Щёлково по</a:t>
                      </a:r>
                      <a:r>
                        <a:rPr kumimoji="0" lang="ru-RU" sz="10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адресу: г.Щелково, Гостинный пер.д.3, ул. Первомайская д.11, п. Фряново, Коммунистическая, д.20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39" marR="2539" marT="338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17 053,0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гражданина, переселены из аварийного жилищного фонда за счет муниципальных программ</a:t>
                      </a:r>
                    </a:p>
                  </a:txBody>
                  <a:tcPr marL="2539" marR="2539" marT="3385" marB="0" anchor="ctr"/>
                </a:tc>
                <a:extLst>
                  <a:ext uri="{0D108BD9-81ED-4DB2-BD59-A6C34878D82A}">
                    <a16:rowId xmlns:a16="http://schemas.microsoft.com/office/drawing/2014/main" val="2760034965"/>
                  </a:ext>
                </a:extLst>
              </a:tr>
              <a:tr h="5793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ВЗУ со станцией обезжелезивания</a:t>
                      </a:r>
                      <a:r>
                        <a:rPr kumimoji="0" lang="ru-RU" sz="10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п.Краснознаменский (в том числе на оказание услуг по осуществлению строительного контроля)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39" marR="2539" marT="338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27 880,5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созданных и восстановленных ВЗУ, ВНС и станций  водоподготовки (1)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39" marR="2539" marT="3385" marB="0" anchor="ctr"/>
                </a:tc>
                <a:extLst>
                  <a:ext uri="{0D108BD9-81ED-4DB2-BD59-A6C34878D82A}">
                    <a16:rowId xmlns:a16="http://schemas.microsoft.com/office/drawing/2014/main" val="1658717400"/>
                  </a:ext>
                </a:extLst>
              </a:tr>
              <a:tr h="3745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</a:t>
                      </a:r>
                      <a:r>
                        <a:rPr kumimoji="0" lang="ru-RU" sz="10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ремонт в целях ликвидации аварийной ситуации на ВЗУ д.Большие Жеребцы, мкр.Восточный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39" marR="2539" marT="338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18 382,4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созданных и восстановленных ВЗУ, ВНС и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станций  водоподготовки (1)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39" marR="2539" marT="3385" marB="0" anchor="ctr"/>
                </a:tc>
                <a:extLst>
                  <a:ext uri="{0D108BD9-81ED-4DB2-BD59-A6C34878D82A}">
                    <a16:rowId xmlns:a16="http://schemas.microsoft.com/office/drawing/2014/main" val="4243528045"/>
                  </a:ext>
                </a:extLst>
              </a:tr>
              <a:tr h="3745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Благоустройства общественных территорий   (ул. Пушкина (от ул. Первомайская до ул. Парковая))</a:t>
                      </a:r>
                    </a:p>
                  </a:txBody>
                  <a:tcPr marL="2539" marR="2539" marT="338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184 234,1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благоустроенных общественных территорий (1)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39" marR="2539" marT="3385" marB="0" anchor="ctr"/>
                </a:tc>
                <a:extLst>
                  <a:ext uri="{0D108BD9-81ED-4DB2-BD59-A6C34878D82A}">
                    <a16:rowId xmlns:a16="http://schemas.microsoft.com/office/drawing/2014/main" val="2833143208"/>
                  </a:ext>
                </a:extLst>
              </a:tr>
              <a:tr h="3745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Модернизация КНС "Соколовская"</a:t>
                      </a:r>
                    </a:p>
                  </a:txBody>
                  <a:tcPr marL="2539" marR="2539" marT="338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95 341,9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построенных, реконструированных, отремонтированных коллекторов (участков), канализационных насосных станций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39" marR="2539" marT="3385" marB="0" anchor="ctr"/>
                </a:tc>
                <a:extLst>
                  <a:ext uri="{0D108BD9-81ED-4DB2-BD59-A6C34878D82A}">
                    <a16:rowId xmlns:a16="http://schemas.microsoft.com/office/drawing/2014/main" val="4127364388"/>
                  </a:ext>
                </a:extLst>
              </a:tr>
              <a:tr h="3787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котельной мощностью 25 Мвт по адресу:Щёлково-4, ул.Беляева</a:t>
                      </a:r>
                    </a:p>
                  </a:txBody>
                  <a:tcPr marL="2539" marR="2539" marT="338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33 892,2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созданных и восстановленных объектов инженерной инфраструктуры на территории военных городков Московской области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39" marR="2539" marT="3385" marB="0" anchor="ctr"/>
                </a:tc>
                <a:extLst>
                  <a:ext uri="{0D108BD9-81ED-4DB2-BD59-A6C34878D82A}">
                    <a16:rowId xmlns:a16="http://schemas.microsoft.com/office/drawing/2014/main" val="3464550177"/>
                  </a:ext>
                </a:extLst>
              </a:tr>
              <a:tr h="3745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и техническое переоснащение здания Дворца культуры им. В.П. Чкалова</a:t>
                      </a:r>
                    </a:p>
                  </a:txBody>
                  <a:tcPr marL="2539" marR="2539" marT="338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73 527,6</a:t>
                      </a:r>
                    </a:p>
                  </a:txBody>
                  <a:tcPr marL="2539" marR="2539" marT="338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созданных и восстановленных объектов инженерной инфраструктуры на территории военных городков Московской области</a:t>
                      </a:r>
                      <a:endParaRPr kumimoji="0"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39" marR="2539" marT="3385" marB="0" anchor="ctr"/>
                </a:tc>
                <a:extLst>
                  <a:ext uri="{0D108BD9-81ED-4DB2-BD59-A6C34878D82A}">
                    <a16:rowId xmlns:a16="http://schemas.microsoft.com/office/drawing/2014/main" val="285818199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053" y="16205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rgbClr val="0000CC"/>
                </a:solidFill>
              </a:rPr>
              <a:t>Информация об общественно значимых проектах, реализуемых на территории городского округа Щёлково Московской области в 2021 году 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963897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2856" y="0"/>
            <a:ext cx="6984776" cy="830997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Подготовлен  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Финансовым </a:t>
            </a:r>
            <a:r>
              <a:rPr lang="ru-RU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управлением</a:t>
            </a:r>
          </a:p>
          <a:p>
            <a:pPr algn="ctr"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Администрации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городского округа Щёлково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Antique Olive Compac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4" y="4272677"/>
            <a:ext cx="8532440" cy="258532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Адрес: Пролетарский проспект, д. 1-1а, г. Щёлково, Московская область, 141100.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Телефон/факс: 8 496 566-94-19.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Эл. почта: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fuashr@mail.ru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График работы: понедельник - четверг с 9:00 до 18:00, пятница - с 9:00 до 16:45, обед — с 13:00 до 13:45.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Начальник Финансового управления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дминистрации городского округа Щёлково - Александр Владимирович Фрыгин.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приёма граждан: понедельник с 9:00 до 18:00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Обеденный перерыв с 13:00 до 13:45</a:t>
            </a:r>
          </a:p>
        </p:txBody>
      </p:sp>
    </p:spTree>
    <p:extLst>
      <p:ext uri="{BB962C8B-B14F-4D97-AF65-F5344CB8AC3E}">
        <p14:creationId xmlns:p14="http://schemas.microsoft.com/office/powerpoint/2010/main" val="362674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787595" y="4225013"/>
            <a:ext cx="7705725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784747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Щёлково Московской области </a:t>
            </a:r>
            <a:r>
              <a:rPr lang="ru-RU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план доходов и расходов на трёхлетний период</a:t>
            </a:r>
          </a:p>
          <a:p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30" name="Прямоугольник 10"/>
          <p:cNvSpPr>
            <a:spLocks noChangeArrowheads="1"/>
          </p:cNvSpPr>
          <p:nvPr/>
        </p:nvSpPr>
        <p:spPr bwMode="auto">
          <a:xfrm>
            <a:off x="5220074" y="6123799"/>
            <a:ext cx="2916237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– это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выплачиваемые из 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денежные средства</a:t>
            </a:r>
          </a:p>
        </p:txBody>
      </p:sp>
      <p:sp>
        <p:nvSpPr>
          <p:cNvPr id="5129" name="Прямоугольник 1"/>
          <p:cNvSpPr>
            <a:spLocks noChangeArrowheads="1"/>
          </p:cNvSpPr>
          <p:nvPr/>
        </p:nvSpPr>
        <p:spPr bwMode="auto">
          <a:xfrm>
            <a:off x="2267744" y="6135767"/>
            <a:ext cx="267811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Доходы бюджета </a:t>
            </a:r>
            <a:r>
              <a:rPr lang="ru-RU" alt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– это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поступающие в бюджет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денежные средства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70" y="1176418"/>
            <a:ext cx="3117112" cy="40067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74378" y="2872039"/>
            <a:ext cx="1080120" cy="30777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РАСХОДЫ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1" y="1124747"/>
            <a:ext cx="2664296" cy="21236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НАЛОГОВЫЕ ДОХОДЫ: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-Налог на доходы физических лиц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-Земельный налог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-Налог на имущество физических лиц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-Налоги на совокупный доход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-Акцизы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-Государственная пошлина</a:t>
            </a: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2" y="3284984"/>
            <a:ext cx="2650263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НЕНАЛОГОВЫЕ ДОХОДЫ: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-Доходы от использования муниципального имущества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-Доходы от продажи материальных и нематериальных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-Прочие доходы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1" y="4941171"/>
            <a:ext cx="265026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Межбюджетные трансферты: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Дотации, субсидии, субвенции, иные межбюджетные трансферты (помощь из другого бюджета)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8224" y="1124744"/>
            <a:ext cx="2208683" cy="4924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РАСХОДЫ на решение вопросов местного значения:</a:t>
            </a:r>
          </a:p>
          <a:p>
            <a:r>
              <a:rPr lang="ru-RU" sz="1400" dirty="0">
                <a:solidFill>
                  <a:schemeClr val="bg1"/>
                </a:solidFill>
              </a:rPr>
              <a:t>-Образование</a:t>
            </a:r>
          </a:p>
          <a:p>
            <a:r>
              <a:rPr lang="ru-RU" sz="1400" dirty="0">
                <a:solidFill>
                  <a:schemeClr val="bg1"/>
                </a:solidFill>
              </a:rPr>
              <a:t>-Культура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-Физическая культура и спорт</a:t>
            </a:r>
          </a:p>
          <a:p>
            <a:r>
              <a:rPr lang="ru-RU" sz="1400" dirty="0">
                <a:solidFill>
                  <a:schemeClr val="bg1"/>
                </a:solidFill>
              </a:rPr>
              <a:t>-Дорожная деятельность</a:t>
            </a:r>
          </a:p>
          <a:p>
            <a:r>
              <a:rPr lang="ru-RU" sz="1400" dirty="0">
                <a:solidFill>
                  <a:schemeClr val="bg1"/>
                </a:solidFill>
              </a:rPr>
              <a:t>-Транспорт</a:t>
            </a:r>
          </a:p>
          <a:p>
            <a:r>
              <a:rPr lang="ru-RU" sz="1400" dirty="0">
                <a:solidFill>
                  <a:schemeClr val="bg1"/>
                </a:solidFill>
              </a:rPr>
              <a:t>-Градостроительство и развитие территории  района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-Национальная безопасность</a:t>
            </a:r>
          </a:p>
          <a:p>
            <a:r>
              <a:rPr lang="ru-RU" sz="1400" dirty="0">
                <a:solidFill>
                  <a:schemeClr val="bg1"/>
                </a:solidFill>
              </a:rPr>
              <a:t>-Управление</a:t>
            </a:r>
          </a:p>
          <a:p>
            <a:r>
              <a:rPr lang="ru-RU" sz="1400" dirty="0">
                <a:solidFill>
                  <a:schemeClr val="bg1"/>
                </a:solidFill>
              </a:rPr>
              <a:t>-Социальная политика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7095" y="2764317"/>
            <a:ext cx="1252737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3066" y="5382594"/>
            <a:ext cx="2925121" cy="646331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ДОХОДЫ –РАСХОДЫ = ДЕФИЦИТ(ПРОФИЦИТ)</a:t>
            </a:r>
          </a:p>
        </p:txBody>
      </p:sp>
    </p:spTree>
    <p:extLst>
      <p:ext uri="{BB962C8B-B14F-4D97-AF65-F5344CB8AC3E}">
        <p14:creationId xmlns:p14="http://schemas.microsoft.com/office/powerpoint/2010/main" val="2137744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0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0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0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0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0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0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70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7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7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7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7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7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41265</TotalTime>
  <Words>24715</Words>
  <Application>Microsoft Office PowerPoint</Application>
  <PresentationFormat>Экран (4:3)</PresentationFormat>
  <Paragraphs>4244</Paragraphs>
  <Slides>82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96" baseType="lpstr">
      <vt:lpstr>Antique Olive Compact</vt:lpstr>
      <vt:lpstr>Aparajita</vt:lpstr>
      <vt:lpstr>Arial</vt:lpstr>
      <vt:lpstr>Book Antiqua</vt:lpstr>
      <vt:lpstr>Calibri</vt:lpstr>
      <vt:lpstr>Cambria</vt:lpstr>
      <vt:lpstr>Constantia</vt:lpstr>
      <vt:lpstr>Lucida Sans</vt:lpstr>
      <vt:lpstr>Palatino Linotype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Описание административно-территориального расположение </vt:lpstr>
      <vt:lpstr>Презентация PowerPoint</vt:lpstr>
      <vt:lpstr>Презентация PowerPoint</vt:lpstr>
      <vt:lpstr>Презентация PowerPoint</vt:lpstr>
      <vt:lpstr>Какие бывают бюджеты</vt:lpstr>
      <vt:lpstr>Презентация PowerPoint</vt:lpstr>
      <vt:lpstr>Дефицит и профицит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задачи и приоритеты бюджетной политики, выполняемые в 2021 году</vt:lpstr>
      <vt:lpstr>Презентация PowerPoint</vt:lpstr>
      <vt:lpstr>Презентация PowerPoint</vt:lpstr>
      <vt:lpstr>Презентация PowerPoint</vt:lpstr>
      <vt:lpstr>Информация о выполнении основных характеристик бюджета городского округа Щёлково Московской области за 2021 год (млн. рублей)</vt:lpstr>
      <vt:lpstr>Презентация PowerPoint</vt:lpstr>
      <vt:lpstr>Объём и структура налоговых доходов  городского округа Щёлково  Московской области за 2021 год</vt:lpstr>
      <vt:lpstr>Объём и структура неналоговых доходов городского округа Щёлково Московской  области за 2021 год</vt:lpstr>
      <vt:lpstr>Презентация PowerPoint</vt:lpstr>
      <vt:lpstr>Удельный объём налоговых и неналоговых доходов на душу населения в сравнении с другими муниципальными образованиями </vt:lpstr>
      <vt:lpstr>Презентация PowerPoint</vt:lpstr>
      <vt:lpstr>Презентация PowerPoint</vt:lpstr>
      <vt:lpstr>Презентация PowerPoint</vt:lpstr>
      <vt:lpstr>Презентация PowerPoint</vt:lpstr>
      <vt:lpstr>Ставки по уплате земельного налога</vt:lpstr>
      <vt:lpstr>Льготы по уплате  земельного налога</vt:lpstr>
      <vt:lpstr>Ставки и льготы по уплате налога на имущество физических лиц</vt:lpstr>
      <vt:lpstr> Объём выпадающих доходов в 2021 году в связи с предоставлением льгот, установленных представительным органом  городского округа Щёлково ( тыс. руб.) </vt:lpstr>
      <vt:lpstr>Структура расходов бюджета городского округа Щёлково Московской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В.В. Емельянова</cp:lastModifiedBy>
  <cp:revision>2325</cp:revision>
  <cp:lastPrinted>2022-06-27T12:50:32Z</cp:lastPrinted>
  <dcterms:created xsi:type="dcterms:W3CDTF">2014-11-07T09:30:42Z</dcterms:created>
  <dcterms:modified xsi:type="dcterms:W3CDTF">2022-06-30T13:49:41Z</dcterms:modified>
</cp:coreProperties>
</file>