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05" r:id="rId5"/>
    <p:sldId id="334" r:id="rId6"/>
    <p:sldId id="352" r:id="rId7"/>
    <p:sldId id="378" r:id="rId8"/>
    <p:sldId id="379" r:id="rId9"/>
    <p:sldId id="35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67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charov, Eugene B." initials="OEB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CFF"/>
    <a:srgbClr val="2A8AF0"/>
    <a:srgbClr val="0D0DB7"/>
    <a:srgbClr val="3333E5"/>
    <a:srgbClr val="610093"/>
    <a:srgbClr val="CC3300"/>
    <a:srgbClr val="1F029C"/>
    <a:srgbClr val="B922EF"/>
    <a:srgbClr val="890AC4"/>
    <a:srgbClr val="2A6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6686" autoAdjust="0"/>
  </p:normalViewPr>
  <p:slideViewPr>
    <p:cSldViewPr>
      <p:cViewPr varScale="1">
        <p:scale>
          <a:sx n="122" d="100"/>
          <a:sy n="122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5"/>
        <p:guide pos="2141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28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7286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F2601404-B8FD-4F74-B4AB-F61264A60D5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354"/>
            <a:ext cx="2946189" cy="49728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99" y="9429354"/>
            <a:ext cx="2946189" cy="497285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D07C057B-E15C-4199-8581-10FE2289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2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84893A-A4D7-4383-A416-9311E19F5A03}" type="datetimeFigureOut">
              <a:rPr lang="ru-RU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pPr lvl="0"/>
            <a:r>
              <a:rPr lang="ru-RU" noProof="0" dirty="0" smtClean="0"/>
              <a:t>МОЖ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2684" tIns="46342" rIns="92684" bIns="4634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60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60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C25BAF-1168-4D09-8302-FD708D2F6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93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25BAF-1168-4D09-8302-FD708D2F6B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0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312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8733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8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75992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25BAF-1168-4D09-8302-FD708D2F6B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0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0424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544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2169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0424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210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80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2732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050" indent="-28963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8537" indent="-231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1954" indent="-231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5368" indent="-231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878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2199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5613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30" indent="-231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FB9C8D-E5ED-42CC-84C2-AAF5372BA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8205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82E7B-E796-45EB-A9A6-0A2471C9B1B6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9EDDA-3A6A-471D-8249-72E677738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D7B7D-12C1-4766-AA6F-ABC838269E4A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AC946-0892-44F2-8832-809FA3A70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3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8FF25-CEAA-423B-9043-3D5FD743742D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D33-FD79-48B1-BF7A-43E0704355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1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307DA-EFE9-4455-B978-B72621D0AA6F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CBE2F-60B3-4E47-B313-292BD3DF4A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964C1-8DCB-48E4-B780-246181AA708A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CF4DB-1F36-4341-B1E9-96EE4EEB3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2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83049-23C4-4123-AB12-15761028262D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150B9-EE2B-45A2-AADB-C56A1FB400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6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0F420-9261-4B2A-AF8F-E48FB73CC254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11C90-39C6-4B64-BEC5-164B303755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66243-DF7A-493C-8159-BB0C3AAD1E05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A20F7-B7FE-4E28-986F-C49FF74406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5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31415-E6B5-4935-8E08-6D54E02E6CC1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D073-ABD7-42D5-9B25-85B152970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9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E98C5-B8CC-4367-8AD8-CCD37187B619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A1327-2BBB-4D18-B0D7-7F39EF5FD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9B5AC-91BF-4FA4-9E67-1971CE89E4BC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7DC31-1414-44DF-B0D1-2661F3785B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7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2C178E-BECF-4A65-92F6-EDC70023DDDD}" type="datetimeFigureOut">
              <a:rPr lang="ru-RU" smtClean="0"/>
              <a:pPr>
                <a:defRPr/>
              </a:pPr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320888-F1AD-4CDF-8F9D-6B80FE3CC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hyolkovo.ru/shchelkovskiy-rayon/finansy/shchelkovskiy-municipalniy-rayon/budget/utverzhdenie-byudzheta/resheniya-o-byudzhete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2.xml"/><Relationship Id="rId18" Type="http://schemas.openxmlformats.org/officeDocument/2006/relationships/image" Target="../media/image16.png"/><Relationship Id="rId3" Type="http://schemas.openxmlformats.org/officeDocument/2006/relationships/image" Target="../media/image9.png"/><Relationship Id="rId21" Type="http://schemas.openxmlformats.org/officeDocument/2006/relationships/image" Target="../media/image19.jpeg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slide" Target="slide9.xml"/><Relationship Id="rId15" Type="http://schemas.openxmlformats.org/officeDocument/2006/relationships/image" Target="../media/image13.jpeg"/><Relationship Id="rId23" Type="http://schemas.openxmlformats.org/officeDocument/2006/relationships/image" Target="../media/image20.jpeg"/><Relationship Id="rId10" Type="http://schemas.openxmlformats.org/officeDocument/2006/relationships/slide" Target="slide10.xml"/><Relationship Id="rId19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12.png"/><Relationship Id="rId22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6"/>
          <a:stretch/>
        </p:blipFill>
        <p:spPr bwMode="auto">
          <a:xfrm>
            <a:off x="0" y="476672"/>
            <a:ext cx="9130889" cy="53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bject 20"/>
          <p:cNvSpPr txBox="1"/>
          <p:nvPr/>
        </p:nvSpPr>
        <p:spPr>
          <a:xfrm>
            <a:off x="539155" y="1363789"/>
            <a:ext cx="3741171" cy="57080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endParaRPr lang="ru-RU" spc="-2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23655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62416"/>
            <a:ext cx="8093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n-lt"/>
              </a:rPr>
              <a:t>Методическая разработка «ЛОГИЧЕСКАЯ МОЗАИКА»</a:t>
            </a:r>
            <a:r>
              <a:rPr lang="en-US" sz="2400" b="1" dirty="0" smtClean="0">
                <a:latin typeface="+mn-lt"/>
              </a:rPr>
              <a:t> </a:t>
            </a:r>
            <a:endParaRPr lang="ru-RU" sz="2400" b="1" dirty="0" smtClean="0">
              <a:latin typeface="+mn-lt"/>
            </a:endParaRPr>
          </a:p>
          <a:p>
            <a:pPr algn="ctr"/>
            <a:r>
              <a:rPr lang="ru-RU" sz="2400" b="1" dirty="0" smtClean="0">
                <a:latin typeface="+mn-lt"/>
              </a:rPr>
              <a:t>для учащихся образовательных организаций городского округа Щелково Московской области</a:t>
            </a:r>
            <a:endParaRPr lang="ru-RU" sz="2400" b="1" dirty="0">
              <a:latin typeface="+mn-lt"/>
            </a:endParaRPr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20E1305F-2493-4DEE-BAD1-DD4C33EBA40D}"/>
              </a:ext>
            </a:extLst>
          </p:cNvPr>
          <p:cNvSpPr txBox="1">
            <a:spLocks/>
          </p:cNvSpPr>
          <p:nvPr/>
        </p:nvSpPr>
        <p:spPr>
          <a:xfrm>
            <a:off x="2627784" y="4293096"/>
            <a:ext cx="6410325" cy="1171030"/>
          </a:xfrm>
          <a:prstGeom prst="rect">
            <a:avLst/>
          </a:prstGeom>
        </p:spPr>
        <p:txBody>
          <a:bodyPr anchor="t"/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800" b="1" dirty="0" smtClean="0">
                <a:solidFill>
                  <a:srgbClr val="256569">
                    <a:alpha val="80000"/>
                  </a:srgbClr>
                </a:solidFill>
              </a:rPr>
              <a:t>Подготовил: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rgbClr val="256569">
                    <a:alpha val="80000"/>
                  </a:srgbClr>
                </a:solidFill>
              </a:rPr>
              <a:t>Кабилов Улугбек </a:t>
            </a:r>
            <a:r>
              <a:rPr lang="ru-RU" sz="1800" dirty="0" err="1" smtClean="0">
                <a:solidFill>
                  <a:srgbClr val="256569">
                    <a:alpha val="80000"/>
                  </a:srgbClr>
                </a:solidFill>
              </a:rPr>
              <a:t>Акрамович</a:t>
            </a:r>
            <a:r>
              <a:rPr lang="ru-RU" sz="1800" dirty="0" smtClean="0">
                <a:solidFill>
                  <a:srgbClr val="256569">
                    <a:alpha val="80000"/>
                  </a:srgbClr>
                </a:solidFill>
              </a:rPr>
              <a:t>, 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rgbClr val="256569">
                    <a:alpha val="80000"/>
                  </a:srgbClr>
                </a:solidFill>
              </a:rPr>
              <a:t>студент 2 курса Факультета международных экономических отношений, Финансовый университет при Правительстве РФ</a:t>
            </a:r>
            <a:endParaRPr lang="ru-RU" sz="1800" dirty="0">
              <a:solidFill>
                <a:srgbClr val="256569">
                  <a:alpha val="80000"/>
                </a:srgbClr>
              </a:solidFill>
            </a:endParaRPr>
          </a:p>
          <a:p>
            <a:pPr algn="r">
              <a:spcBef>
                <a:spcPts val="0"/>
              </a:spcBef>
            </a:pPr>
            <a:endParaRPr lang="ru-RU" sz="1800" b="1" dirty="0" smtClean="0">
              <a:solidFill>
                <a:srgbClr val="256569">
                  <a:alpha val="80000"/>
                </a:srgb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800" b="1" dirty="0" smtClean="0">
                <a:solidFill>
                  <a:srgbClr val="256569">
                    <a:alpha val="80000"/>
                  </a:srgbClr>
                </a:solidFill>
              </a:rPr>
              <a:t>Научный руководитель: </a:t>
            </a:r>
          </a:p>
          <a:p>
            <a:pPr algn="r">
              <a:spcBef>
                <a:spcPts val="0"/>
              </a:spcBef>
            </a:pPr>
            <a:r>
              <a:rPr lang="ru-RU" sz="1800" dirty="0" err="1" smtClean="0">
                <a:solidFill>
                  <a:srgbClr val="256569">
                    <a:alpha val="80000"/>
                  </a:srgbClr>
                </a:solidFill>
              </a:rPr>
              <a:t>Гузь</a:t>
            </a:r>
            <a:r>
              <a:rPr lang="ru-RU" sz="1800" dirty="0" smtClean="0">
                <a:solidFill>
                  <a:srgbClr val="256569">
                    <a:alpha val="80000"/>
                  </a:srgbClr>
                </a:solidFill>
              </a:rPr>
              <a:t> Наталья Алексеевна</a:t>
            </a:r>
            <a:r>
              <a:rPr lang="en-US" sz="1800" dirty="0" smtClean="0">
                <a:solidFill>
                  <a:srgbClr val="256569">
                    <a:alpha val="80000"/>
                  </a:srgbClr>
                </a:solidFill>
              </a:rPr>
              <a:t>,</a:t>
            </a:r>
            <a:endParaRPr lang="ru-RU" sz="1800" dirty="0" smtClean="0">
              <a:solidFill>
                <a:srgbClr val="256569">
                  <a:alpha val="80000"/>
                </a:srgb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rgbClr val="256569">
                    <a:alpha val="80000"/>
                  </a:srgbClr>
                </a:solidFill>
              </a:rPr>
              <a:t>к.э.н</a:t>
            </a:r>
            <a:r>
              <a:rPr lang="ru-RU" sz="1800" dirty="0">
                <a:solidFill>
                  <a:srgbClr val="256569">
                    <a:alpha val="80000"/>
                  </a:srgbClr>
                </a:solidFill>
              </a:rPr>
              <a:t>., </a:t>
            </a:r>
            <a:r>
              <a:rPr lang="ru-RU" sz="1800" dirty="0" smtClean="0">
                <a:solidFill>
                  <a:srgbClr val="256569">
                    <a:alpha val="80000"/>
                  </a:srgbClr>
                </a:solidFill>
              </a:rPr>
              <a:t>доцент Кафедры общественных финансов Финансового факультета, Финансовый университет </a:t>
            </a:r>
            <a:r>
              <a:rPr lang="ru-RU" sz="1800" dirty="0">
                <a:solidFill>
                  <a:srgbClr val="256569">
                    <a:alpha val="80000"/>
                  </a:srgbClr>
                </a:solidFill>
              </a:rPr>
              <a:t>при Правительстве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5215" y="-34556"/>
            <a:ext cx="4999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+mn-lt"/>
                <a:ea typeface="Calibri" panose="020F0502020204030204" pitchFamily="34" charset="0"/>
              </a:rPr>
              <a:t>Конкурс проектов </a:t>
            </a:r>
            <a:r>
              <a:rPr lang="ru-RU" dirty="0">
                <a:latin typeface="+mn-lt"/>
                <a:ea typeface="Calibri" panose="020F0502020204030204" pitchFamily="34" charset="0"/>
              </a:rPr>
              <a:t>«Бюджет для граждан» </a:t>
            </a:r>
            <a:endParaRPr lang="ru-RU" dirty="0" smtClean="0">
              <a:latin typeface="+mn-lt"/>
              <a:ea typeface="Calibri" panose="020F0502020204030204" pitchFamily="34" charset="0"/>
            </a:endParaRPr>
          </a:p>
          <a:p>
            <a:pPr algn="ctr"/>
            <a:r>
              <a:rPr lang="ru-RU" dirty="0">
                <a:latin typeface="+mn-lt"/>
              </a:rPr>
              <a:t>городского округа </a:t>
            </a:r>
            <a:r>
              <a:rPr lang="ru-RU" dirty="0" smtClean="0">
                <a:latin typeface="+mn-lt"/>
              </a:rPr>
              <a:t>Щёлково Московской области</a:t>
            </a:r>
            <a:endParaRPr lang="ru-RU" dirty="0">
              <a:latin typeface="+mn-lt"/>
            </a:endParaRPr>
          </a:p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8131" y="17890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PT Sans Narrow"/>
              </a:rPr>
              <a:t>Номинация 4</a:t>
            </a:r>
            <a:r>
              <a:rPr lang="ru-RU" dirty="0">
                <a:solidFill>
                  <a:srgbClr val="000000"/>
                </a:solidFill>
                <a:latin typeface="PT Sans Narrow"/>
              </a:rPr>
              <a:t>. «Лучшее обучающее мероприятие по бюджетной тематике</a:t>
            </a:r>
            <a:r>
              <a:rPr lang="ru-RU" dirty="0" smtClean="0">
                <a:solidFill>
                  <a:srgbClr val="000000"/>
                </a:solidFill>
                <a:latin typeface="PT Sans Narrow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980728"/>
            <a:ext cx="8229600" cy="4525963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за счет средств бюджета Московской области.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2025 г. на указанные цели запланировано – 10 352 000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3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908720"/>
            <a:ext cx="8229600" cy="4525963"/>
          </a:xfrm>
          <a:ln w="38100">
            <a:solidFill>
              <a:srgbClr val="48ACFF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Санитарная очистка 2-х водных объектов: пруд в д. Головино; 5 пруд в д. </a:t>
            </a:r>
            <a:r>
              <a:rPr lang="ru-RU" dirty="0" err="1"/>
              <a:t>Гребнево</a:t>
            </a:r>
            <a:r>
              <a:rPr lang="ru-RU" dirty="0"/>
              <a:t> за счет средств бюджета ГО Щелково в рамках реализации Муниципальной программы «Экология и окружающая среда».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2025 г. на реализацию указанной МП (Подпрограмма "Развитие водохозяйственного комплекса" Основное мероприятие "Ликвидация последствий засорения водных объектов") бюджетом ГО Щелково запланировано – 1 759 800 рублей.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0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Создание модельных муниципальных библиотек реализуется за счет средств федерального бюджета (Федеральный проект «Культурная среда» Национального проекта «Культура»).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2025 г. на создание модельных муниципальных библиотек на территории ГО Щелково запланировано –15 000 000 рублей.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6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5451" y="1052736"/>
            <a:ext cx="8229600" cy="4525963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Финансирование «Организации деятельности по раздельному сбору отходов на лесных участках в составе земель лесного фонда, не предоставленных гражданам и юридическим лицам» осуществляется за счет средств бюджета Московской области.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2025 год на финансирование указанных государственных полномочий, переданных ГО Щелково запланировано – 30 147 460 рублей.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Приобретение </a:t>
            </a:r>
            <a:r>
              <a:rPr lang="ru-RU" dirty="0"/>
              <a:t>музыкальных инструментов, оборудования и учебных материалов для оснащения образовательных организаций в сфере культуры Московской области осуществляется за счет средств федерального бюджета (Федеральный проект "Семейные ценности и инфраструктура культуры").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2025 г. на указанные цели запланировано – 6 613 120 рублей.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5"/>
          <a:stretch/>
        </p:blipFill>
        <p:spPr bwMode="auto">
          <a:xfrm>
            <a:off x="107505" y="908720"/>
            <a:ext cx="8928992" cy="52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bject 20"/>
          <p:cNvSpPr txBox="1"/>
          <p:nvPr/>
        </p:nvSpPr>
        <p:spPr>
          <a:xfrm>
            <a:off x="539155" y="1363789"/>
            <a:ext cx="3741171" cy="57080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endParaRPr lang="ru-RU" spc="-2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23655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24944"/>
            <a:ext cx="8093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Благодарим за внимание!</a:t>
            </a:r>
          </a:p>
          <a:p>
            <a:pPr algn="ctr"/>
            <a:endParaRPr lang="ru-RU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5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4C39B5-884B-4A1F-A1E1-60C001CBBEEF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26064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ЦЕЛИ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ИГРЫ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38236" y="980728"/>
            <a:ext cx="8173592" cy="5499447"/>
            <a:chOff x="538236" y="980728"/>
            <a:chExt cx="8173592" cy="5499447"/>
          </a:xfrm>
        </p:grpSpPr>
        <p:sp>
          <p:nvSpPr>
            <p:cNvPr id="3" name="Полилиния 2"/>
            <p:cNvSpPr/>
            <p:nvPr/>
          </p:nvSpPr>
          <p:spPr>
            <a:xfrm>
              <a:off x="539750" y="980728"/>
              <a:ext cx="8136706" cy="1238481"/>
            </a:xfrm>
            <a:custGeom>
              <a:avLst/>
              <a:gdLst>
                <a:gd name="connsiteX0" fmla="*/ 0 w 8136706"/>
                <a:gd name="connsiteY0" fmla="*/ 123848 h 1238481"/>
                <a:gd name="connsiteX1" fmla="*/ 123848 w 8136706"/>
                <a:gd name="connsiteY1" fmla="*/ 0 h 1238481"/>
                <a:gd name="connsiteX2" fmla="*/ 8012858 w 8136706"/>
                <a:gd name="connsiteY2" fmla="*/ 0 h 1238481"/>
                <a:gd name="connsiteX3" fmla="*/ 8136706 w 8136706"/>
                <a:gd name="connsiteY3" fmla="*/ 123848 h 1238481"/>
                <a:gd name="connsiteX4" fmla="*/ 8136706 w 8136706"/>
                <a:gd name="connsiteY4" fmla="*/ 1114633 h 1238481"/>
                <a:gd name="connsiteX5" fmla="*/ 8012858 w 8136706"/>
                <a:gd name="connsiteY5" fmla="*/ 1238481 h 1238481"/>
                <a:gd name="connsiteX6" fmla="*/ 123848 w 8136706"/>
                <a:gd name="connsiteY6" fmla="*/ 1238481 h 1238481"/>
                <a:gd name="connsiteX7" fmla="*/ 0 w 8136706"/>
                <a:gd name="connsiteY7" fmla="*/ 1114633 h 1238481"/>
                <a:gd name="connsiteX8" fmla="*/ 0 w 8136706"/>
                <a:gd name="connsiteY8" fmla="*/ 123848 h 123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706" h="1238481">
                  <a:moveTo>
                    <a:pt x="0" y="123848"/>
                  </a:moveTo>
                  <a:cubicBezTo>
                    <a:pt x="0" y="55449"/>
                    <a:pt x="55449" y="0"/>
                    <a:pt x="123848" y="0"/>
                  </a:cubicBezTo>
                  <a:lnTo>
                    <a:pt x="8012858" y="0"/>
                  </a:lnTo>
                  <a:cubicBezTo>
                    <a:pt x="8081257" y="0"/>
                    <a:pt x="8136706" y="55449"/>
                    <a:pt x="8136706" y="123848"/>
                  </a:cubicBezTo>
                  <a:lnTo>
                    <a:pt x="8136706" y="1114633"/>
                  </a:lnTo>
                  <a:cubicBezTo>
                    <a:pt x="8136706" y="1183032"/>
                    <a:pt x="8081257" y="1238481"/>
                    <a:pt x="8012858" y="1238481"/>
                  </a:cubicBezTo>
                  <a:lnTo>
                    <a:pt x="123848" y="1238481"/>
                  </a:lnTo>
                  <a:cubicBezTo>
                    <a:pt x="55449" y="1238481"/>
                    <a:pt x="0" y="1183032"/>
                    <a:pt x="0" y="1114633"/>
                  </a:cubicBezTo>
                  <a:lnTo>
                    <a:pt x="0" y="1238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2149" tIns="60960" rIns="60961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 smtClean="0"/>
            </a:p>
            <a:p>
              <a:r>
                <a:rPr lang="ru-RU" sz="1600" dirty="0"/>
                <a:t>Развитие способности граждан понимать и анализировать информацию о планировании и исполнении </a:t>
              </a:r>
              <a:r>
                <a:rPr lang="ru-RU" sz="1600" dirty="0" smtClean="0"/>
                <a:t>бюджета </a:t>
              </a:r>
              <a:r>
                <a:rPr lang="ru-RU" sz="1600" dirty="0"/>
                <a:t>городского округа Щелково Московской </a:t>
              </a:r>
              <a:r>
                <a:rPr lang="ru-RU" sz="1600" dirty="0" smtClean="0"/>
                <a:t>области</a:t>
              </a:r>
              <a:endParaRPr lang="ru-RU" sz="1600" dirty="0"/>
            </a:p>
            <a:p>
              <a:endParaRPr lang="ru-RU" sz="16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75122" y="3905849"/>
              <a:ext cx="8136706" cy="1238481"/>
            </a:xfrm>
            <a:custGeom>
              <a:avLst/>
              <a:gdLst>
                <a:gd name="connsiteX0" fmla="*/ 0 w 8136706"/>
                <a:gd name="connsiteY0" fmla="*/ 123848 h 1238481"/>
                <a:gd name="connsiteX1" fmla="*/ 123848 w 8136706"/>
                <a:gd name="connsiteY1" fmla="*/ 0 h 1238481"/>
                <a:gd name="connsiteX2" fmla="*/ 8012858 w 8136706"/>
                <a:gd name="connsiteY2" fmla="*/ 0 h 1238481"/>
                <a:gd name="connsiteX3" fmla="*/ 8136706 w 8136706"/>
                <a:gd name="connsiteY3" fmla="*/ 123848 h 1238481"/>
                <a:gd name="connsiteX4" fmla="*/ 8136706 w 8136706"/>
                <a:gd name="connsiteY4" fmla="*/ 1114633 h 1238481"/>
                <a:gd name="connsiteX5" fmla="*/ 8012858 w 8136706"/>
                <a:gd name="connsiteY5" fmla="*/ 1238481 h 1238481"/>
                <a:gd name="connsiteX6" fmla="*/ 123848 w 8136706"/>
                <a:gd name="connsiteY6" fmla="*/ 1238481 h 1238481"/>
                <a:gd name="connsiteX7" fmla="*/ 0 w 8136706"/>
                <a:gd name="connsiteY7" fmla="*/ 1114633 h 1238481"/>
                <a:gd name="connsiteX8" fmla="*/ 0 w 8136706"/>
                <a:gd name="connsiteY8" fmla="*/ 123848 h 123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706" h="1238481">
                  <a:moveTo>
                    <a:pt x="0" y="123848"/>
                  </a:moveTo>
                  <a:cubicBezTo>
                    <a:pt x="0" y="55449"/>
                    <a:pt x="55449" y="0"/>
                    <a:pt x="123848" y="0"/>
                  </a:cubicBezTo>
                  <a:lnTo>
                    <a:pt x="8012858" y="0"/>
                  </a:lnTo>
                  <a:cubicBezTo>
                    <a:pt x="8081257" y="0"/>
                    <a:pt x="8136706" y="55449"/>
                    <a:pt x="8136706" y="123848"/>
                  </a:cubicBezTo>
                  <a:lnTo>
                    <a:pt x="8136706" y="1114633"/>
                  </a:lnTo>
                  <a:cubicBezTo>
                    <a:pt x="8136706" y="1183032"/>
                    <a:pt x="8081257" y="1238481"/>
                    <a:pt x="8012858" y="1238481"/>
                  </a:cubicBezTo>
                  <a:lnTo>
                    <a:pt x="123848" y="1238481"/>
                  </a:lnTo>
                  <a:cubicBezTo>
                    <a:pt x="55449" y="1238481"/>
                    <a:pt x="0" y="1183032"/>
                    <a:pt x="0" y="1114633"/>
                  </a:cubicBezTo>
                  <a:lnTo>
                    <a:pt x="0" y="1238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2149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Развитие у обучающихся готовности к активному участию в бюджетном процессе</a:t>
              </a:r>
              <a:endParaRPr lang="ru-RU" sz="16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38236" y="5241694"/>
              <a:ext cx="8136706" cy="1238481"/>
            </a:xfrm>
            <a:custGeom>
              <a:avLst/>
              <a:gdLst>
                <a:gd name="connsiteX0" fmla="*/ 0 w 8136706"/>
                <a:gd name="connsiteY0" fmla="*/ 123848 h 1238481"/>
                <a:gd name="connsiteX1" fmla="*/ 123848 w 8136706"/>
                <a:gd name="connsiteY1" fmla="*/ 0 h 1238481"/>
                <a:gd name="connsiteX2" fmla="*/ 8012858 w 8136706"/>
                <a:gd name="connsiteY2" fmla="*/ 0 h 1238481"/>
                <a:gd name="connsiteX3" fmla="*/ 8136706 w 8136706"/>
                <a:gd name="connsiteY3" fmla="*/ 123848 h 1238481"/>
                <a:gd name="connsiteX4" fmla="*/ 8136706 w 8136706"/>
                <a:gd name="connsiteY4" fmla="*/ 1114633 h 1238481"/>
                <a:gd name="connsiteX5" fmla="*/ 8012858 w 8136706"/>
                <a:gd name="connsiteY5" fmla="*/ 1238481 h 1238481"/>
                <a:gd name="connsiteX6" fmla="*/ 123848 w 8136706"/>
                <a:gd name="connsiteY6" fmla="*/ 1238481 h 1238481"/>
                <a:gd name="connsiteX7" fmla="*/ 0 w 8136706"/>
                <a:gd name="connsiteY7" fmla="*/ 1114633 h 1238481"/>
                <a:gd name="connsiteX8" fmla="*/ 0 w 8136706"/>
                <a:gd name="connsiteY8" fmla="*/ 123848 h 123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706" h="1238481">
                  <a:moveTo>
                    <a:pt x="0" y="123848"/>
                  </a:moveTo>
                  <a:cubicBezTo>
                    <a:pt x="0" y="55449"/>
                    <a:pt x="55449" y="0"/>
                    <a:pt x="123848" y="0"/>
                  </a:cubicBezTo>
                  <a:lnTo>
                    <a:pt x="8012858" y="0"/>
                  </a:lnTo>
                  <a:cubicBezTo>
                    <a:pt x="8081257" y="0"/>
                    <a:pt x="8136706" y="55449"/>
                    <a:pt x="8136706" y="123848"/>
                  </a:cubicBezTo>
                  <a:lnTo>
                    <a:pt x="8136706" y="1114633"/>
                  </a:lnTo>
                  <a:cubicBezTo>
                    <a:pt x="8136706" y="1183032"/>
                    <a:pt x="8081257" y="1238481"/>
                    <a:pt x="8012858" y="1238481"/>
                  </a:cubicBezTo>
                  <a:lnTo>
                    <a:pt x="123848" y="1238481"/>
                  </a:lnTo>
                  <a:cubicBezTo>
                    <a:pt x="55449" y="1238481"/>
                    <a:pt x="0" y="1183032"/>
                    <a:pt x="0" y="1114633"/>
                  </a:cubicBezTo>
                  <a:lnTo>
                    <a:pt x="0" y="1238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2149" tIns="60960" rIns="60961" bIns="6096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kern="1200" dirty="0" smtClean="0"/>
                <a:t>Использование информационных ресурсов сайта </a:t>
              </a:r>
              <a:r>
                <a:rPr lang="ru-RU" sz="1600" dirty="0"/>
                <a:t>городского округа Щелково Московской </a:t>
              </a:r>
              <a:r>
                <a:rPr lang="ru-RU" sz="1600" dirty="0" smtClean="0"/>
                <a:t>области</a:t>
              </a:r>
              <a:r>
                <a:rPr lang="ru-RU" sz="1600" kern="1200" dirty="0" smtClean="0"/>
                <a:t> для ознакомления с основными  направлениями деятельности органов местного </a:t>
              </a:r>
              <a:r>
                <a:rPr lang="ru-RU" sz="1600" dirty="0"/>
                <a:t>самоуправления </a:t>
              </a:r>
              <a:r>
                <a:rPr lang="ru-RU" sz="1600" dirty="0" smtClean="0"/>
                <a:t>и их финансированием </a:t>
              </a:r>
              <a:endParaRPr lang="ru-RU" sz="16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5122" y="2442270"/>
              <a:ext cx="8136706" cy="1238481"/>
            </a:xfrm>
            <a:custGeom>
              <a:avLst/>
              <a:gdLst>
                <a:gd name="connsiteX0" fmla="*/ 0 w 8136706"/>
                <a:gd name="connsiteY0" fmla="*/ 123848 h 1238481"/>
                <a:gd name="connsiteX1" fmla="*/ 123848 w 8136706"/>
                <a:gd name="connsiteY1" fmla="*/ 0 h 1238481"/>
                <a:gd name="connsiteX2" fmla="*/ 8012858 w 8136706"/>
                <a:gd name="connsiteY2" fmla="*/ 0 h 1238481"/>
                <a:gd name="connsiteX3" fmla="*/ 8136706 w 8136706"/>
                <a:gd name="connsiteY3" fmla="*/ 123848 h 1238481"/>
                <a:gd name="connsiteX4" fmla="*/ 8136706 w 8136706"/>
                <a:gd name="connsiteY4" fmla="*/ 1114633 h 1238481"/>
                <a:gd name="connsiteX5" fmla="*/ 8012858 w 8136706"/>
                <a:gd name="connsiteY5" fmla="*/ 1238481 h 1238481"/>
                <a:gd name="connsiteX6" fmla="*/ 123848 w 8136706"/>
                <a:gd name="connsiteY6" fmla="*/ 1238481 h 1238481"/>
                <a:gd name="connsiteX7" fmla="*/ 0 w 8136706"/>
                <a:gd name="connsiteY7" fmla="*/ 1114633 h 1238481"/>
                <a:gd name="connsiteX8" fmla="*/ 0 w 8136706"/>
                <a:gd name="connsiteY8" fmla="*/ 123848 h 123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706" h="1238481">
                  <a:moveTo>
                    <a:pt x="0" y="123848"/>
                  </a:moveTo>
                  <a:cubicBezTo>
                    <a:pt x="0" y="55449"/>
                    <a:pt x="55449" y="0"/>
                    <a:pt x="123848" y="0"/>
                  </a:cubicBezTo>
                  <a:lnTo>
                    <a:pt x="8012858" y="0"/>
                  </a:lnTo>
                  <a:cubicBezTo>
                    <a:pt x="8081257" y="0"/>
                    <a:pt x="8136706" y="55449"/>
                    <a:pt x="8136706" y="123848"/>
                  </a:cubicBezTo>
                  <a:lnTo>
                    <a:pt x="8136706" y="1114633"/>
                  </a:lnTo>
                  <a:cubicBezTo>
                    <a:pt x="8136706" y="1183032"/>
                    <a:pt x="8081257" y="1238481"/>
                    <a:pt x="8012858" y="1238481"/>
                  </a:cubicBezTo>
                  <a:lnTo>
                    <a:pt x="123848" y="1238481"/>
                  </a:lnTo>
                  <a:cubicBezTo>
                    <a:pt x="55449" y="1238481"/>
                    <a:pt x="0" y="1183032"/>
                    <a:pt x="0" y="1114633"/>
                  </a:cubicBezTo>
                  <a:lnTo>
                    <a:pt x="0" y="1238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2149" tIns="60960" rIns="60961" bIns="60960" numCol="1" spcCol="1270" anchor="ctr" anchorCtr="0">
              <a:noAutofit/>
            </a:bodyPr>
            <a:lstStyle/>
            <a:p>
              <a:r>
                <a:rPr lang="ru-RU" sz="1600" dirty="0"/>
                <a:t>Закрепление основ бюджетной грамотности </a:t>
              </a:r>
            </a:p>
            <a:p>
              <a:r>
                <a:rPr lang="ru-RU" sz="1600" dirty="0"/>
                <a:t>учащихся </a:t>
              </a:r>
              <a:r>
                <a:rPr lang="ru-RU" sz="1600" dirty="0" smtClean="0"/>
                <a:t>образовательных </a:t>
              </a:r>
              <a:r>
                <a:rPr lang="ru-RU" sz="1600" dirty="0"/>
                <a:t>организаций городского округа Щелково Московской </a:t>
              </a:r>
              <a:r>
                <a:rPr lang="ru-RU" sz="1600" dirty="0" smtClean="0"/>
                <a:t>области</a:t>
              </a:r>
              <a:endParaRPr lang="ru-RU" sz="1600" kern="1200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7" y="1079941"/>
            <a:ext cx="1289990" cy="10400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2" y="4005062"/>
            <a:ext cx="1289988" cy="10400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2" y="5340907"/>
            <a:ext cx="1289988" cy="10400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9" y="2541483"/>
            <a:ext cx="1289988" cy="1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2520" y="13925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9218" name="Picture 2" descr="C:\Users\bobrova-yus\Desktop\умк картинки\0021-008-Dokumentatsij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6604"/>
            <a:ext cx="158817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obrova-yus\Desktop\умк картинки\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33501"/>
            <a:ext cx="1584176" cy="12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bobrova-yus\Desktop\умк картинки\3499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52" y="4869160"/>
            <a:ext cx="1492672" cy="12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749" y="908721"/>
            <a:ext cx="6173803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1. Изучите </a:t>
            </a:r>
            <a:r>
              <a:rPr lang="ru-RU" sz="7200" dirty="0"/>
              <a:t>информацию, содержащуюся 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/>
              <a:t>Решении от 11.12.2024 № 48/9-14-НПА Совета депутатов городского округа Щёлково Московской области «О бюджете городского округа Щёлково Московской области на 2025 год и на плановый период 2026 и 2027 годов»: </a:t>
            </a:r>
            <a:r>
              <a:rPr lang="en-US" sz="7200" b="1" dirty="0">
                <a:hlinkClick r:id="rId6"/>
              </a:rPr>
              <a:t>https://shhyolkovo.ru/shchelkovskiy-rayon/finansy/shchelkovskiy-municipalniy-rayon/budget/utverzhdenie-byudzheta/resheniya-o-byudzhete</a:t>
            </a:r>
            <a:r>
              <a:rPr lang="en-US" sz="7200" b="1" dirty="0" smtClean="0">
                <a:hlinkClick r:id="rId6"/>
              </a:rPr>
              <a:t>/</a:t>
            </a:r>
            <a:endParaRPr lang="ru-RU" sz="72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2. Соотнесите </a:t>
            </a:r>
            <a:r>
              <a:rPr lang="ru-RU" sz="7200" dirty="0"/>
              <a:t>конкретные виды бюджетных расходов с источниками их финансового </a:t>
            </a:r>
            <a:r>
              <a:rPr lang="ru-RU" sz="7200" dirty="0" smtClean="0"/>
              <a:t>обеспечения. Обведите </a:t>
            </a:r>
            <a:r>
              <a:rPr lang="ru-RU" sz="7200" dirty="0"/>
              <a:t>карточки </a:t>
            </a:r>
            <a:r>
              <a:rPr lang="ru-RU" sz="7200" dirty="0" smtClean="0"/>
              <a:t>с направлениями расходов цветом</a:t>
            </a:r>
            <a:r>
              <a:rPr lang="ru-RU" sz="7200" dirty="0"/>
              <a:t>, соответствующим конкретному виду бюджета, как </a:t>
            </a:r>
            <a:r>
              <a:rPr lang="ru-RU" sz="7200" dirty="0" smtClean="0"/>
              <a:t>источнику их финансового обеспечения.</a:t>
            </a:r>
            <a:endParaRPr lang="ru-RU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3. Аргументируйте свой выбор соответствующими положениями нормативных правовых актов.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7200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27378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287" y="12261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ИГРА «ЛОГИЧЕСКАЯ МОЗАИКА»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3" y="2289470"/>
            <a:ext cx="1152128" cy="123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052736"/>
            <a:ext cx="2999806" cy="936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1542" y="115255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Федеральный бюджет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3761" y="1052637"/>
            <a:ext cx="2736304" cy="93610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9228" y="1052734"/>
            <a:ext cx="2789365" cy="9361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40" y="5415672"/>
            <a:ext cx="1194343" cy="12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21317" y="1109754"/>
            <a:ext cx="1878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Бюджет городского округа Щелково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768" y="1115599"/>
            <a:ext cx="180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Бюджет Московской области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2824" y="4108352"/>
            <a:ext cx="1493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Благоустройство территории усадьбы </a:t>
            </a:r>
            <a:r>
              <a:rPr lang="ru-RU" sz="1400" dirty="0" err="1"/>
              <a:t>Гребнево</a:t>
            </a: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0095" y="2191891"/>
            <a:ext cx="1561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Переселение </a:t>
            </a:r>
            <a:r>
              <a:rPr lang="ru-RU" sz="1400" dirty="0"/>
              <a:t>граждан из аварийного </a:t>
            </a:r>
            <a:r>
              <a:rPr lang="ru-RU" sz="1400" dirty="0" smtClean="0"/>
              <a:t>жилья на территории </a:t>
            </a:r>
            <a:r>
              <a:rPr lang="ru-RU" sz="1400" dirty="0"/>
              <a:t>ГО Щелково</a:t>
            </a:r>
          </a:p>
          <a:p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2510" y="2314607"/>
            <a:ext cx="1493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Возведение </a:t>
            </a:r>
            <a:r>
              <a:rPr lang="ru-RU" sz="1400" dirty="0"/>
              <a:t>пожарного депо </a:t>
            </a:r>
            <a:r>
              <a:rPr lang="ru-RU" sz="1400" dirty="0" smtClean="0"/>
              <a:t>в микрорайоне «Потапово-3</a:t>
            </a:r>
            <a:r>
              <a:rPr lang="ru-RU" sz="1400" dirty="0"/>
              <a:t>» </a:t>
            </a: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91394" y="3802390"/>
            <a:ext cx="1432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Санитарная </a:t>
            </a:r>
            <a:r>
              <a:rPr lang="ru-RU" sz="1400" dirty="0"/>
              <a:t>очистка </a:t>
            </a:r>
            <a:r>
              <a:rPr lang="ru-RU" sz="1400" dirty="0" smtClean="0"/>
              <a:t>прудов 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д. </a:t>
            </a:r>
            <a:r>
              <a:rPr lang="ru-RU" sz="1400" dirty="0" smtClean="0"/>
              <a:t>Головино и  </a:t>
            </a:r>
          </a:p>
          <a:p>
            <a:r>
              <a:rPr lang="ru-RU" sz="1400" dirty="0" smtClean="0"/>
              <a:t>д</a:t>
            </a:r>
            <a:r>
              <a:rPr lang="ru-RU" sz="1400" dirty="0"/>
              <a:t>. </a:t>
            </a:r>
            <a:r>
              <a:rPr lang="ru-RU" sz="1400" dirty="0" err="1"/>
              <a:t>Гребнево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07" y="5451246"/>
            <a:ext cx="1296814" cy="10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711023" y="3830513"/>
            <a:ext cx="1230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Обеспечение детей-сирот </a:t>
            </a:r>
            <a:r>
              <a:rPr lang="ru-RU" sz="1400" dirty="0" smtClean="0">
                <a:latin typeface="+mn-lt"/>
              </a:rPr>
              <a:t>жильем </a:t>
            </a:r>
            <a:r>
              <a:rPr lang="ru-RU" sz="1400" dirty="0">
                <a:latin typeface="+mn-lt"/>
              </a:rPr>
              <a:t>на территории ГО Щелково</a:t>
            </a:r>
          </a:p>
          <a:p>
            <a:endParaRPr lang="ru-RU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65006" y="2098058"/>
            <a:ext cx="1712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Ежемесячное денежное вознаграждение </a:t>
            </a:r>
            <a:r>
              <a:rPr lang="ru-RU" sz="1400" dirty="0" smtClean="0"/>
              <a:t>учителям начальных классов за </a:t>
            </a:r>
            <a:r>
              <a:rPr lang="ru-RU" sz="1400" dirty="0"/>
              <a:t>классное </a:t>
            </a:r>
            <a:r>
              <a:rPr lang="ru-RU" sz="1400" dirty="0" smtClean="0"/>
              <a:t>руководство </a:t>
            </a: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246" y="5254108"/>
            <a:ext cx="149385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Приобретение </a:t>
            </a:r>
            <a:r>
              <a:rPr lang="ru-RU" sz="1400" dirty="0"/>
              <a:t>музыкальных </a:t>
            </a:r>
            <a:r>
              <a:rPr lang="ru-RU" sz="1400" dirty="0" smtClean="0"/>
              <a:t>инструментов для Детской музыкальной школы ГО </a:t>
            </a:r>
            <a:r>
              <a:rPr lang="ru-RU" sz="1400" dirty="0"/>
              <a:t>Щелково</a:t>
            </a:r>
          </a:p>
          <a:p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28464" y="5463978"/>
            <a:ext cx="1493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Открытие </a:t>
            </a:r>
            <a:r>
              <a:rPr lang="ru-RU" sz="1400" dirty="0"/>
              <a:t>первой Модельной библиотеки в ГО Щёлково </a:t>
            </a:r>
            <a:endParaRPr lang="ru-RU" sz="1400" dirty="0">
              <a:latin typeface="Arial" panose="020B0604020202020204" pitchFamily="34" charset="0"/>
            </a:endParaRPr>
          </a:p>
        </p:txBody>
      </p:sp>
      <p:pic>
        <p:nvPicPr>
          <p:cNvPr id="1030" name="Picture 6" descr="Усадьба Гребнево в Подмосковье - ТревелЭкспер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0" y="4112138"/>
            <a:ext cx="1382830" cy="8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новленную библиотеку открыли в поселке Чкаловский в Щелкове | Телеканал  360 | Дзен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751" r="51118" b="26278"/>
          <a:stretch/>
        </p:blipFill>
        <p:spPr bwMode="auto">
          <a:xfrm>
            <a:off x="189180" y="5448426"/>
            <a:ext cx="1418227" cy="12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б Московской област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71" y="906874"/>
            <a:ext cx="802167" cy="10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Герб городского округа Щёлково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8" y="1060850"/>
            <a:ext cx="828090" cy="10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рб России — Википеди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" y="1056917"/>
            <a:ext cx="820613" cy="9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Быстровозводимое пожарное депо на 2 выезд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20" y="2439636"/>
            <a:ext cx="1346823" cy="8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лассный руководитель картинки - 69 фото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59" y="2280681"/>
            <a:ext cx="1184060" cy="11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Где взять 600 миллиардов на обеспечение детей-сирот жильем - Парламентская  газет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24" y="4039473"/>
            <a:ext cx="1367745" cy="9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20295" y="5407724"/>
            <a:ext cx="1657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n-lt"/>
                <a:ea typeface="Calibri" panose="020F0502020204030204" pitchFamily="34" charset="0"/>
              </a:rPr>
              <a:t>Раздельный сбор</a:t>
            </a:r>
          </a:p>
          <a:p>
            <a:r>
              <a:rPr lang="ru-RU" sz="1400" dirty="0" smtClean="0">
                <a:latin typeface="+mn-lt"/>
                <a:ea typeface="Calibri" panose="020F0502020204030204" pitchFamily="34" charset="0"/>
              </a:rPr>
              <a:t>отходов 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на лесных </a:t>
            </a:r>
            <a:endParaRPr lang="ru-RU" sz="1400" dirty="0" smtClean="0">
              <a:latin typeface="+mn-lt"/>
              <a:ea typeface="Calibri" panose="020F0502020204030204" pitchFamily="34" charset="0"/>
            </a:endParaRPr>
          </a:p>
          <a:p>
            <a:r>
              <a:rPr lang="ru-RU" sz="1400" dirty="0" smtClean="0">
                <a:latin typeface="+mn-lt"/>
                <a:ea typeface="Calibri" panose="020F0502020204030204" pitchFamily="34" charset="0"/>
              </a:rPr>
              <a:t>участках</a:t>
            </a:r>
          </a:p>
          <a:p>
            <a:r>
              <a:rPr lang="ru-RU" sz="1400" dirty="0" smtClean="0"/>
              <a:t>на территории</a:t>
            </a:r>
          </a:p>
          <a:p>
            <a:r>
              <a:rPr lang="ru-RU" sz="1400" dirty="0" smtClean="0"/>
              <a:t>ГО </a:t>
            </a:r>
            <a:r>
              <a:rPr lang="ru-RU" sz="1400" dirty="0"/>
              <a:t>Щелково</a:t>
            </a:r>
          </a:p>
          <a:p>
            <a:endParaRPr lang="ru-RU" sz="1400" dirty="0">
              <a:latin typeface="+mn-lt"/>
            </a:endParaRPr>
          </a:p>
        </p:txBody>
      </p:sp>
      <p:pic>
        <p:nvPicPr>
          <p:cNvPr id="1050" name="Picture 26" descr="Санитарная очистка пруда Кисельки завершилась в деревне Горки в рамках  губернаторской программы «100 прудов и озёр»... | ВКонтакт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37" y="3919895"/>
            <a:ext cx="1420357" cy="9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971" y="19159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ПРОВЕРЬ СЕБЯ!</a:t>
            </a:r>
            <a:endParaRPr lang="ru-RU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3" y="2289470"/>
            <a:ext cx="1152128" cy="123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052736"/>
            <a:ext cx="2999806" cy="936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1542" y="115255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Федеральный бюджет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3761" y="1052637"/>
            <a:ext cx="2736304" cy="93610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9228" y="1052734"/>
            <a:ext cx="2789365" cy="9361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40" y="5415672"/>
            <a:ext cx="1194343" cy="12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21317" y="1109754"/>
            <a:ext cx="1878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Бюджет городского округа Щелково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7768" y="1115599"/>
            <a:ext cx="180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Бюджет Московской области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687" y="3728710"/>
            <a:ext cx="2985811" cy="15557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2824" y="4108352"/>
            <a:ext cx="1493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5" action="ppaction://hlinksldjump"/>
              </a:rPr>
              <a:t>Благоустройство территории усадьбы </a:t>
            </a:r>
            <a:r>
              <a:rPr lang="ru-RU" sz="1400" dirty="0" err="1">
                <a:hlinkClick r:id="rId5" action="ppaction://hlinksldjump"/>
              </a:rPr>
              <a:t>Гребнево</a:t>
            </a: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6687" y="2176817"/>
            <a:ext cx="3010623" cy="143887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0095" y="2191891"/>
            <a:ext cx="1561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6" action="ppaction://hlinksldjump"/>
              </a:rPr>
              <a:t>Переселение </a:t>
            </a:r>
            <a:r>
              <a:rPr lang="ru-RU" sz="1400" dirty="0">
                <a:hlinkClick r:id="rId6" action="ppaction://hlinksldjump"/>
              </a:rPr>
              <a:t>граждан из аварийного </a:t>
            </a:r>
            <a:r>
              <a:rPr lang="ru-RU" sz="1400" dirty="0" smtClean="0">
                <a:hlinkClick r:id="rId6" action="ppaction://hlinksldjump"/>
              </a:rPr>
              <a:t>жилья на территории </a:t>
            </a:r>
            <a:r>
              <a:rPr lang="ru-RU" sz="1400" dirty="0">
                <a:hlinkClick r:id="rId6" action="ppaction://hlinksldjump"/>
              </a:rPr>
              <a:t>ГО Щелково</a:t>
            </a:r>
            <a:endParaRPr lang="ru-RU" sz="1400" dirty="0"/>
          </a:p>
          <a:p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73761" y="2176816"/>
            <a:ext cx="2774883" cy="14388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2510" y="2314607"/>
            <a:ext cx="1493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7" action="ppaction://hlinksldjump"/>
              </a:rPr>
              <a:t>Возведение </a:t>
            </a:r>
            <a:r>
              <a:rPr lang="ru-RU" sz="1400" dirty="0">
                <a:hlinkClick r:id="rId7" action="ppaction://hlinksldjump"/>
              </a:rPr>
              <a:t>пожарного депо </a:t>
            </a:r>
            <a:r>
              <a:rPr lang="ru-RU" sz="1400" dirty="0" smtClean="0">
                <a:hlinkClick r:id="rId7" action="ppaction://hlinksldjump"/>
              </a:rPr>
              <a:t>в микрорайоне «Потапово-3</a:t>
            </a:r>
            <a:r>
              <a:rPr lang="ru-RU" sz="1400" dirty="0">
                <a:hlinkClick r:id="rId7" action="ppaction://hlinksldjump"/>
              </a:rPr>
              <a:t>» </a:t>
            </a: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2402" y="3727977"/>
            <a:ext cx="2786922" cy="149921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49228" y="2152579"/>
            <a:ext cx="2789365" cy="1463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58659" y="5277951"/>
            <a:ext cx="2779934" cy="15250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91394" y="3802390"/>
            <a:ext cx="1432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8" action="ppaction://hlinksldjump"/>
              </a:rPr>
              <a:t>Санитарная </a:t>
            </a:r>
            <a:r>
              <a:rPr lang="ru-RU" sz="1400" dirty="0">
                <a:hlinkClick r:id="rId8" action="ppaction://hlinksldjump"/>
              </a:rPr>
              <a:t>очистка </a:t>
            </a:r>
            <a:r>
              <a:rPr lang="ru-RU" sz="1400" dirty="0" smtClean="0">
                <a:hlinkClick r:id="rId8" action="ppaction://hlinksldjump"/>
              </a:rPr>
              <a:t>прудов </a:t>
            </a:r>
          </a:p>
          <a:p>
            <a:r>
              <a:rPr lang="ru-RU" sz="1400" dirty="0" smtClean="0">
                <a:hlinkClick r:id="rId8" action="ppaction://hlinksldjump"/>
              </a:rPr>
              <a:t>в </a:t>
            </a:r>
            <a:r>
              <a:rPr lang="ru-RU" sz="1400" dirty="0">
                <a:hlinkClick r:id="rId8" action="ppaction://hlinksldjump"/>
              </a:rPr>
              <a:t>д. </a:t>
            </a:r>
            <a:r>
              <a:rPr lang="ru-RU" sz="1400" dirty="0" smtClean="0">
                <a:hlinkClick r:id="rId8" action="ppaction://hlinksldjump"/>
              </a:rPr>
              <a:t>Головино и  </a:t>
            </a:r>
          </a:p>
          <a:p>
            <a:r>
              <a:rPr lang="ru-RU" sz="1400" dirty="0" smtClean="0">
                <a:hlinkClick r:id="rId8" action="ppaction://hlinksldjump"/>
              </a:rPr>
              <a:t>д</a:t>
            </a:r>
            <a:r>
              <a:rPr lang="ru-RU" sz="1400" dirty="0">
                <a:hlinkClick r:id="rId8" action="ppaction://hlinksldjump"/>
              </a:rPr>
              <a:t>. </a:t>
            </a:r>
            <a:r>
              <a:rPr lang="ru-RU" sz="1400" dirty="0" err="1">
                <a:hlinkClick r:id="rId8" action="ppaction://hlinksldjump"/>
              </a:rPr>
              <a:t>Гребнево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07" y="5451246"/>
            <a:ext cx="1296814" cy="10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711023" y="3830513"/>
            <a:ext cx="1230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  <a:hlinkClick r:id="rId10" action="ppaction://hlinksldjump"/>
              </a:rPr>
              <a:t>Обеспечение детей-сирот </a:t>
            </a:r>
            <a:r>
              <a:rPr lang="ru-RU" sz="1400" dirty="0" smtClean="0">
                <a:latin typeface="+mn-lt"/>
                <a:hlinkClick r:id="rId10" action="ppaction://hlinksldjump"/>
              </a:rPr>
              <a:t>жильем </a:t>
            </a:r>
            <a:r>
              <a:rPr lang="ru-RU" sz="1400" dirty="0">
                <a:latin typeface="+mn-lt"/>
                <a:hlinkClick r:id="rId10" action="ppaction://hlinksldjump"/>
              </a:rPr>
              <a:t>на территории ГО Щелково</a:t>
            </a:r>
            <a:endParaRPr lang="ru-RU" sz="1400" dirty="0">
              <a:latin typeface="+mn-lt"/>
            </a:endParaRPr>
          </a:p>
          <a:p>
            <a:endParaRPr lang="ru-RU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65006" y="2098058"/>
            <a:ext cx="1712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11" action="ppaction://hlinksldjump"/>
              </a:rPr>
              <a:t>Ежемесячное денежное вознаграждение </a:t>
            </a:r>
            <a:r>
              <a:rPr lang="ru-RU" sz="1400" dirty="0" smtClean="0">
                <a:hlinkClick r:id="rId11" action="ppaction://hlinksldjump"/>
              </a:rPr>
              <a:t>учителям начальных классов за </a:t>
            </a:r>
            <a:r>
              <a:rPr lang="ru-RU" sz="1400" dirty="0">
                <a:hlinkClick r:id="rId11" action="ppaction://hlinksldjump"/>
              </a:rPr>
              <a:t>классное </a:t>
            </a:r>
            <a:r>
              <a:rPr lang="ru-RU" sz="1400" dirty="0" smtClean="0">
                <a:hlinkClick r:id="rId11" action="ppaction://hlinksldjump"/>
              </a:rPr>
              <a:t>руководство </a:t>
            </a:r>
            <a:endParaRPr lang="ru-RU" sz="1400" dirty="0">
              <a:latin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246" y="5254108"/>
            <a:ext cx="149385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12" action="ppaction://hlinksldjump"/>
              </a:rPr>
              <a:t>Приобретение </a:t>
            </a:r>
            <a:r>
              <a:rPr lang="ru-RU" sz="1400" dirty="0">
                <a:hlinkClick r:id="rId12" action="ppaction://hlinksldjump"/>
              </a:rPr>
              <a:t>музыкальных </a:t>
            </a:r>
            <a:r>
              <a:rPr lang="ru-RU" sz="1400" dirty="0" smtClean="0">
                <a:hlinkClick r:id="rId12" action="ppaction://hlinksldjump"/>
              </a:rPr>
              <a:t>инструментов для Детской музыкальной школы ГО </a:t>
            </a:r>
            <a:r>
              <a:rPr lang="ru-RU" sz="1400" dirty="0">
                <a:hlinkClick r:id="rId12" action="ppaction://hlinksldjump"/>
              </a:rPr>
              <a:t>Щелково</a:t>
            </a:r>
            <a:endParaRPr lang="ru-RU" sz="1400" dirty="0"/>
          </a:p>
          <a:p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28464" y="5463978"/>
            <a:ext cx="1493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13" action="ppaction://hlinksldjump"/>
              </a:rPr>
              <a:t>Открытие </a:t>
            </a:r>
            <a:r>
              <a:rPr lang="ru-RU" sz="1400" dirty="0">
                <a:hlinkClick r:id="rId13" action="ppaction://hlinksldjump"/>
              </a:rPr>
              <a:t>первой Модельной библиотеки в ГО Щёлково </a:t>
            </a:r>
            <a:endParaRPr lang="ru-RU" sz="1400" dirty="0">
              <a:latin typeface="Arial" panose="020B0604020202020204" pitchFamily="34" charset="0"/>
            </a:endParaRPr>
          </a:p>
        </p:txBody>
      </p:sp>
      <p:pic>
        <p:nvPicPr>
          <p:cNvPr id="1030" name="Picture 6" descr="Усадьба Гребнево в Подмосковье - ТревелЭксперт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0" y="4112138"/>
            <a:ext cx="1382830" cy="8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новленную библиотеку открыли в поселке Чкаловский в Щелкове | Телеканал  360 | Дзен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751" r="51118" b="26278"/>
          <a:stretch/>
        </p:blipFill>
        <p:spPr bwMode="auto">
          <a:xfrm>
            <a:off x="189180" y="5448426"/>
            <a:ext cx="1418227" cy="12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27518" y="5408153"/>
            <a:ext cx="2979792" cy="13948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Герб Московской области — Википеди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71" y="906874"/>
            <a:ext cx="802167" cy="10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Герб городского округа Щёлково — Википедия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8" y="1060850"/>
            <a:ext cx="828090" cy="10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рб России — Википедия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" y="1056917"/>
            <a:ext cx="820613" cy="9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Быстровозводимое пожарное депо на 2 выезда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20" y="2439636"/>
            <a:ext cx="1346823" cy="8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лассный руководитель картинки - 69 фото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59" y="2280681"/>
            <a:ext cx="1184060" cy="11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Где взять 600 миллиардов на обеспечение детей-сирот жильем - Парламентская  газета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24" y="4039473"/>
            <a:ext cx="1367745" cy="9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20295" y="5407724"/>
            <a:ext cx="1657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n-lt"/>
                <a:ea typeface="Calibri" panose="020F0502020204030204" pitchFamily="34" charset="0"/>
                <a:hlinkClick r:id="rId22" action="ppaction://hlinksldjump"/>
              </a:rPr>
              <a:t>Раздельный сбор</a:t>
            </a:r>
          </a:p>
          <a:p>
            <a:r>
              <a:rPr lang="ru-RU" sz="1400" dirty="0" smtClean="0">
                <a:latin typeface="+mn-lt"/>
                <a:ea typeface="Calibri" panose="020F0502020204030204" pitchFamily="34" charset="0"/>
                <a:hlinkClick r:id="rId22" action="ppaction://hlinksldjump"/>
              </a:rPr>
              <a:t>отходов </a:t>
            </a:r>
            <a:r>
              <a:rPr lang="ru-RU" sz="1400" dirty="0">
                <a:latin typeface="+mn-lt"/>
                <a:ea typeface="Calibri" panose="020F0502020204030204" pitchFamily="34" charset="0"/>
                <a:hlinkClick r:id="rId22" action="ppaction://hlinksldjump"/>
              </a:rPr>
              <a:t>на лесных </a:t>
            </a:r>
            <a:endParaRPr lang="ru-RU" sz="1400" dirty="0" smtClean="0">
              <a:latin typeface="+mn-lt"/>
              <a:ea typeface="Calibri" panose="020F0502020204030204" pitchFamily="34" charset="0"/>
              <a:hlinkClick r:id="rId22" action="ppaction://hlinksldjump"/>
            </a:endParaRPr>
          </a:p>
          <a:p>
            <a:r>
              <a:rPr lang="ru-RU" sz="1400" dirty="0" smtClean="0">
                <a:latin typeface="+mn-lt"/>
                <a:ea typeface="Calibri" panose="020F0502020204030204" pitchFamily="34" charset="0"/>
                <a:hlinkClick r:id="rId22" action="ppaction://hlinksldjump"/>
              </a:rPr>
              <a:t>участках</a:t>
            </a:r>
          </a:p>
          <a:p>
            <a:r>
              <a:rPr lang="ru-RU" sz="1400" dirty="0" smtClean="0">
                <a:hlinkClick r:id="rId22" action="ppaction://hlinksldjump"/>
              </a:rPr>
              <a:t>на территории</a:t>
            </a:r>
          </a:p>
          <a:p>
            <a:r>
              <a:rPr lang="ru-RU" sz="1400" dirty="0" smtClean="0">
                <a:hlinkClick r:id="rId22" action="ppaction://hlinksldjump"/>
              </a:rPr>
              <a:t>ГО </a:t>
            </a:r>
            <a:r>
              <a:rPr lang="ru-RU" sz="1400" dirty="0">
                <a:hlinkClick r:id="rId22" action="ppaction://hlinksldjump"/>
              </a:rPr>
              <a:t>Щелково</a:t>
            </a:r>
            <a:endParaRPr lang="ru-RU" sz="1400" dirty="0"/>
          </a:p>
          <a:p>
            <a:endParaRPr lang="ru-RU" sz="1400" dirty="0">
              <a:latin typeface="+mn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309677" y="5339481"/>
            <a:ext cx="2766357" cy="144014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50" name="Picture 26" descr="Санитарная очистка пруда Кисельки завершилась в деревне Горки в рамках  губернаторской программы «100 прудов и озёр»... | ВКонтакте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37" y="3919895"/>
            <a:ext cx="1420357" cy="94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6235940" y="3735184"/>
            <a:ext cx="2774883" cy="14388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Переселение граждан из аварийного жилья реализуется за счет средств бюджета Московской области в рамках Государственной программы Московской области «Переселение граждан из аварийного жилищного фонда в Московской области на 2019-2025 годы».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</a:t>
            </a:r>
            <a:r>
              <a:rPr lang="ru-RU" dirty="0"/>
              <a:t>2025 г. на реализацию указанной ГП на территории ГО Щелково запланировано – 147 443 000,79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2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908720"/>
            <a:ext cx="8229600" cy="4525963"/>
          </a:xfrm>
          <a:ln w="38100">
            <a:solidFill>
              <a:srgbClr val="48ACFF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Финансирование возведения пожарного депо из быстровозводимых модульных конструкций полной заводской готовности по адресу: </a:t>
            </a:r>
            <a:r>
              <a:rPr lang="ru-RU" sz="2800" dirty="0" smtClean="0"/>
              <a:t>Московская область, г</a:t>
            </a:r>
            <a:r>
              <a:rPr lang="ru-RU" sz="2800" dirty="0"/>
              <a:t>. </a:t>
            </a:r>
            <a:r>
              <a:rPr lang="ru-RU" sz="2800" dirty="0" smtClean="0"/>
              <a:t>Щёлково, </a:t>
            </a:r>
            <a:r>
              <a:rPr lang="ru-RU" sz="2800" dirty="0" err="1" smtClean="0"/>
              <a:t>мкр</a:t>
            </a:r>
            <a:r>
              <a:rPr lang="ru-RU" sz="2800" dirty="0"/>
              <a:t>. «Потапово-3» в 2025 г. будет осуществляться за счет средств бюджета ГО Щелково, которым запланировано – 13 688 000 рублей.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6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  <a:ln w="28575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Ежемесячное денежное вознаграждение за классное руководство педагогическим работникам муниципальных образовательных организаций, реализующих образовательные программы начального общего образования выплачивается за счет средств федерального бюджета (Федеральный проект "Педагоги и наставники").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2025 г. на реализацию Федерального проекта "Педагоги и наставники") на территории ГО Щелково запланировано 105 774 000 рублей.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7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39750" y="6480175"/>
            <a:ext cx="4603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E7E287-68EB-4833-8209-C68BFA33D9F7}" type="slidenum">
              <a:rPr lang="ru-RU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908720"/>
            <a:ext cx="8229600" cy="4525963"/>
          </a:xfrm>
          <a:ln w="381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Благоустройство территории, прилегающей к усадьбе </a:t>
            </a:r>
            <a:r>
              <a:rPr lang="ru-RU" dirty="0" err="1"/>
              <a:t>Гребнево</a:t>
            </a:r>
            <a:r>
              <a:rPr lang="ru-RU" dirty="0"/>
              <a:t> реализовано за счет средств федерального бюджета (Федеральный проект "Формирование комфортной городской среды"), т.к. является объектом культурного наследия федерального значения.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2025 год на реализацию </a:t>
            </a:r>
            <a:r>
              <a:rPr lang="ru-RU" dirty="0" smtClean="0"/>
              <a:t>Федерального </a:t>
            </a:r>
            <a:r>
              <a:rPr lang="ru-RU" dirty="0"/>
              <a:t>проекта "Формирование комфортной городской среды" на территории ГО Щелково запланировано 105 791 000 рублей.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2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CAB14F917F545A814A37EA3BBC887" ma:contentTypeVersion="7" ma:contentTypeDescription="Create a new document." ma:contentTypeScope="" ma:versionID="bb75fc1f5244e498f9d7b7b37ef5c6da">
  <xsd:schema xmlns:xsd="http://www.w3.org/2001/XMLSchema" xmlns:xs="http://www.w3.org/2001/XMLSchema" xmlns:p="http://schemas.microsoft.com/office/2006/metadata/properties" xmlns:ns3="7e8e5937-d0f5-49f4-a08e-8a470348fb18" xmlns:ns4="http://schemas.microsoft.com/sharepoint/v4" xmlns:ns5="3b867165-6f0c-4340-9647-f0074789f20f" targetNamespace="http://schemas.microsoft.com/office/2006/metadata/properties" ma:root="true" ma:fieldsID="52467fd4768c441d8f329d3d31382f2e" ns3:_="" ns4:_="" ns5:_="">
    <xsd:import namespace="7e8e5937-d0f5-49f4-a08e-8a470348fb18"/>
    <xsd:import namespace="http://schemas.microsoft.com/sharepoint/v4"/>
    <xsd:import namespace="3b867165-6f0c-4340-9647-f0074789f20f"/>
    <xsd:element name="properties">
      <xsd:complexType>
        <xsd:sequence>
          <xsd:element name="documentManagement">
            <xsd:complexType>
              <xsd:all>
                <xsd:element ref="ns3:_x0422__x0438__x043f__x0020__x0434__x043e__x043a__x0443__x043c__x0435__x043d__x0442__x0430_" minOccurs="0"/>
                <xsd:element ref="ns4:IconOverlay" minOccurs="0"/>
                <xsd:element ref="ns5:TaxKeywordTaxHTField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e5937-d0f5-49f4-a08e-8a470348fb18" elementFormDefault="qualified">
    <xsd:import namespace="http://schemas.microsoft.com/office/2006/documentManagement/types"/>
    <xsd:import namespace="http://schemas.microsoft.com/office/infopath/2007/PartnerControls"/>
    <xsd:element name="_x0422__x0438__x043f__x0020__x0434__x043e__x043a__x0443__x043c__x0435__x043d__x0442__x0430_" ma:index="9" nillable="true" ma:displayName="Тип документа" ma:list="{f67692ef-4b1a-480a-b53b-941eff711190}" ma:internalName="_x0422__x0438__x043f__x0020__x0434__x043e__x043a__x0443__x043c__x0435__x043d__x0442__x0430_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7165-6f0c-4340-9647-f0074789f20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47bbf5cf-9c78-41ac-bc97-9cab631b2eff}" ma:internalName="TaxCatchAll" ma:showField="CatchAllData" ma:web="3b867165-6f0c-4340-9647-f0074789f2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x0422__x0438__x043f__x0020__x0434__x043e__x043a__x0443__x043c__x0435__x043d__x0442__x0430_ xmlns="7e8e5937-d0f5-49f4-a08e-8a470348fb18" xsi:nil="true"/>
    <TaxCatchAll xmlns="3b867165-6f0c-4340-9647-f0074789f20f"/>
    <TaxKeywordTaxHTField xmlns="3b867165-6f0c-4340-9647-f0074789f20f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4F0F5E9A-D705-4C43-816D-0E4A68BDA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e5937-d0f5-49f4-a08e-8a470348fb18"/>
    <ds:schemaRef ds:uri="http://schemas.microsoft.com/sharepoint/v4"/>
    <ds:schemaRef ds:uri="3b867165-6f0c-4340-9647-f0074789f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521A19-CD0E-446C-895D-BB1F905771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CC17B-EEBF-4C7C-B7B1-0BC0798DD94B}">
  <ds:schemaRefs>
    <ds:schemaRef ds:uri="http://www.w3.org/XML/1998/namespace"/>
    <ds:schemaRef ds:uri="http://purl.org/dc/elements/1.1/"/>
    <ds:schemaRef ds:uri="http://schemas.microsoft.com/office/2006/documentManagement/types"/>
    <ds:schemaRef ds:uri="7e8e5937-d0f5-49f4-a08e-8a470348fb18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3b867165-6f0c-4340-9647-f0074789f20f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12583</TotalTime>
  <Words>754</Words>
  <Application>Microsoft Office PowerPoint</Application>
  <PresentationFormat>Экран (4:3)</PresentationFormat>
  <Paragraphs>107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PT Sans Narrow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Vlasova</dc:creator>
  <cp:lastModifiedBy>О.В. Черниченко</cp:lastModifiedBy>
  <cp:revision>453</cp:revision>
  <cp:lastPrinted>2016-05-25T09:02:29Z</cp:lastPrinted>
  <dcterms:created xsi:type="dcterms:W3CDTF">2012-09-13T14:10:52Z</dcterms:created>
  <dcterms:modified xsi:type="dcterms:W3CDTF">2025-03-17T09:30:52Z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0x010100214CAB14F917F545A814A37EA3BBC887</vt:lpwstr>
  </property>
</Properties>
</file>