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256" r:id="rId2"/>
    <p:sldId id="332" r:id="rId3"/>
    <p:sldId id="327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3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E82"/>
    <a:srgbClr val="7E4D8B"/>
    <a:srgbClr val="20B8A6"/>
    <a:srgbClr val="591B25"/>
    <a:srgbClr val="6A202C"/>
    <a:srgbClr val="6E212E"/>
    <a:srgbClr val="3A9E7F"/>
    <a:srgbClr val="739984"/>
    <a:srgbClr val="815882"/>
    <a:srgbClr val="8A5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 autoAdjust="0"/>
    <p:restoredTop sz="95380" autoAdjust="0"/>
  </p:normalViewPr>
  <p:slideViewPr>
    <p:cSldViewPr snapToGrid="0">
      <p:cViewPr varScale="1">
        <p:scale>
          <a:sx n="120" d="100"/>
          <a:sy n="120" d="100"/>
        </p:scale>
        <p:origin x="108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824C-38C2-4DEE-B9E8-C1994D35E30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8B81-6BB0-45E6-B114-45B550354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7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7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1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7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7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6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5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5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8B81-6BB0-45E6-B114-45B5503549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3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19103-C9D2-4AC2-B9B4-539BCA82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E63F30-A8F9-4D8B-8A9D-80098D03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238EB-507A-4614-8D34-5B3F410C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8D1E3-6E94-45EE-952F-B43AD7D8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63B01-033D-4270-9087-9AA70F7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2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1A18B-6498-4920-9EF7-795F75D0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03947B-DFC7-4BD4-9DA4-98794AC13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F330D-F7EC-42AE-B584-4A07F402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1CE78-06B3-4746-B8B1-62178E5B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B4A13-889A-4A29-A099-C79E9408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24E27-E6AE-4FED-B531-72A0012C1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F9DF30-7765-41D9-8468-F27EB9D13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C1EAC-9E35-42D9-A9DA-E03DA22E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56F76-F220-4BD5-8988-5942E803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CACEF-0E38-4D89-957B-FA40656E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5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068AF-0742-4EFE-A262-A3E0F329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7ED8E-BD9F-4628-9FB2-8F259F1F5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37057-D556-4E1A-B1F2-ABB43464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28711-E099-42FA-9DE4-9A83DFE4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E56F0-33CC-458A-9072-E1424071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0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3289-A52F-4BAD-8A99-9DCA858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CD1729-CF05-4CBD-9961-12C99060F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FCF25-A5B5-43D4-A80D-C51F39DE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B5AAA-0F5C-44AD-8416-02EFC166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8811F-6FEF-4366-B4E5-68D762F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6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8F275-16AE-493D-A589-14D1DD0D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7C8E0-FC7B-45CF-ABFD-FD7080B2D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0DC4F9-3890-4DDC-939E-84444B9E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ACB4A9-31A4-4C29-9D78-4D4FA3B8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B9B4D-F1F0-4D5A-AA2F-869716A3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B41A2-658D-4135-994D-9F82D73D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4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9925C-4FB8-4014-A4CB-314D5EED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C60B8A-0AEC-482B-8581-99679B216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DC466E-806F-4007-96A9-38768FA26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B32E91-DE5B-4370-BD6C-8674C1B76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A561D9-F644-49CE-8D7A-7CBC5C0A3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748237-77CD-4367-A6FF-9F7317E1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F26B92-08ED-49E7-9F72-79A77AB5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F94F68-844D-4B9C-9C9C-A00E7CFB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1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1AD47-9FC8-451D-A28F-02E0614D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FFD1E8-2299-4013-8AC6-403860A6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350BE8-E382-4180-828E-B8FF65FB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680648-47F4-494B-B710-2D53DBEE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7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C9C83B-65F9-4C83-9DE3-7878B137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183807-4753-4D9F-8D94-E421AA16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BCBC3-6A7D-4535-B359-ED718DDA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9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1D9-C0E2-48B8-A356-D423265D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43C2C-2104-4E02-B0D9-820AD7B1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C5E4B4-1C9A-4AB8-BC86-E490CC0DB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F9EBB-53B4-4240-AD55-7F54C4A8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FEBBF-DF41-483F-B5B7-650B3597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F5705-13E6-4F8A-A9AB-088AC419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3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0F4C6-2E7D-4323-9FBC-D04E2F78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7DB411-C654-44B8-B4D8-BA5453108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B22AB0-4F0F-4AE8-B65B-48DBB10DD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3D914-BFC6-4B07-8EC5-F9F2C512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E4D9B9-12A6-4D84-97E0-520183C4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03373B-7443-4852-BE7D-791296D9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9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EFCB5-FBEF-4436-AD13-0EADBE54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C9E17-94A6-4F7D-818E-FC239ED42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6D461-48CC-4F96-84FD-11D39E89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31C8-BAC6-42C3-85C1-DCC3A61A6D4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B2AB1-BF8F-4255-A180-1F6B6BCD4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099EE-0F1A-44D0-8A6E-71028FD23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2F74-3F77-4A5D-9408-53B3E97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9B7C30-11B4-4171-88BB-A7078E53311C}"/>
              </a:ext>
            </a:extLst>
          </p:cNvPr>
          <p:cNvSpPr/>
          <p:nvPr/>
        </p:nvSpPr>
        <p:spPr>
          <a:xfrm>
            <a:off x="0" y="0"/>
            <a:ext cx="3995225" cy="685800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268018-BCD3-4542-A35A-714560D2040F}"/>
              </a:ext>
            </a:extLst>
          </p:cNvPr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A80639-0611-45A4-B866-CD0642E14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320915" y="267827"/>
            <a:ext cx="4094416" cy="1422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0EF204-BB7B-488A-A839-A4134DFB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11" y="493763"/>
            <a:ext cx="4339589" cy="6364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98B164-42BD-4DB1-953C-23C3ACF188AE}"/>
              </a:ext>
            </a:extLst>
          </p:cNvPr>
          <p:cNvSpPr txBox="1"/>
          <p:nvPr/>
        </p:nvSpPr>
        <p:spPr>
          <a:xfrm>
            <a:off x="1683156" y="4143942"/>
            <a:ext cx="8638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студентка 1 курса группы ФГС24-1м Финансового факультета Финансового университета при Правительстве Российской Федерации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Чернокожина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София Андреевна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Научный руководитель: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общественных финансов Финансового факультета Финансового университета при Правительстве Российской Федерации, д.э.н., профессор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Макашина Ольга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Владиленовна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ECFBA1E-29E9-4A60-93D1-4FCA7C4DB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0" y="1976204"/>
            <a:ext cx="87963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«Рекомендации по изменению бюджетного законодательства»</a:t>
            </a:r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«Лучшее предложение по изменению бюджетного законодательства»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CDC25-591F-4014-96E8-F8CCFA87E073}"/>
              </a:ext>
            </a:extLst>
          </p:cNvPr>
          <p:cNvSpPr txBox="1"/>
          <p:nvPr/>
        </p:nvSpPr>
        <p:spPr>
          <a:xfrm>
            <a:off x="3365463" y="244770"/>
            <a:ext cx="8826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Конкурс проектов «Бюджет для граждан»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F54B719-D956-4B78-A40D-3B786406C8B2}"/>
              </a:ext>
            </a:extLst>
          </p:cNvPr>
          <p:cNvCxnSpPr>
            <a:cxnSpLocks/>
          </p:cNvCxnSpPr>
          <p:nvPr/>
        </p:nvCxnSpPr>
        <p:spPr>
          <a:xfrm flipV="1">
            <a:off x="2368123" y="4055851"/>
            <a:ext cx="7077167" cy="957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3C8764-A1FC-47CF-BED0-6737D386E69F}"/>
              </a:ext>
            </a:extLst>
          </p:cNvPr>
          <p:cNvSpPr txBox="1"/>
          <p:nvPr/>
        </p:nvSpPr>
        <p:spPr>
          <a:xfrm>
            <a:off x="634916" y="1809033"/>
            <a:ext cx="10440915" cy="3357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предложенных изменений будет достигнуто расширение полномочий граждан как участников бюджетного процесса, а также сформирован и закреплен на законодательном уровне независимый контроль, осуществляемый гражданами. Это позволит повысить прозрачность и подотчетность бюджетного процесса, что является важным для развития демократических институтов и повышения доверия граждан к власти.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9B7C30-11B4-4171-88BB-A7078E53311C}"/>
              </a:ext>
            </a:extLst>
          </p:cNvPr>
          <p:cNvSpPr/>
          <p:nvPr/>
        </p:nvSpPr>
        <p:spPr>
          <a:xfrm>
            <a:off x="0" y="0"/>
            <a:ext cx="3995225" cy="685800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268018-BCD3-4542-A35A-714560D2040F}"/>
              </a:ext>
            </a:extLst>
          </p:cNvPr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0EF204-BB7B-488A-A839-A4134DFBE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11" y="493763"/>
            <a:ext cx="4339589" cy="636423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EBE96C-EBF4-3AB4-A9FD-5C6A677F5993}"/>
              </a:ext>
            </a:extLst>
          </p:cNvPr>
          <p:cNvSpPr txBox="1">
            <a:spLocks/>
          </p:cNvSpPr>
          <p:nvPr/>
        </p:nvSpPr>
        <p:spPr>
          <a:xfrm>
            <a:off x="2267037" y="2822797"/>
            <a:ext cx="7446695" cy="954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E2EF9F-3547-E4FB-86FD-594AAE7A9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2367" t="54306" r="12356" b="19532"/>
          <a:stretch/>
        </p:blipFill>
        <p:spPr>
          <a:xfrm>
            <a:off x="384281" y="493763"/>
            <a:ext cx="3226661" cy="13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199B982-82EA-43B2-88AE-EF205069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3042180"/>
            <a:ext cx="10515600" cy="3231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Задачи работы</a:t>
            </a:r>
            <a:r>
              <a:rPr lang="ru-RU" sz="2400" dirty="0"/>
              <a:t> включают в себя</a:t>
            </a:r>
          </a:p>
          <a:p>
            <a:pPr algn="just"/>
            <a:r>
              <a:rPr lang="ru-RU" sz="2400" dirty="0"/>
              <a:t>1. Разработку предложений по участию граждан в бюджетном процессе</a:t>
            </a:r>
          </a:p>
          <a:p>
            <a:pPr algn="just"/>
            <a:r>
              <a:rPr lang="ru-RU" sz="2400" dirty="0"/>
              <a:t>2. Закрепление на законодательном уровне понятия «участие граждан в бюджетном процессе»</a:t>
            </a:r>
          </a:p>
          <a:p>
            <a:pPr algn="just"/>
            <a:r>
              <a:rPr lang="ru-RU" sz="2400" dirty="0"/>
              <a:t>3. Раскрытие принципа участия граждан в бюджетном процессе</a:t>
            </a:r>
          </a:p>
          <a:p>
            <a:pPr algn="just"/>
            <a:r>
              <a:rPr lang="ru-RU" sz="2400" dirty="0"/>
              <a:t>4. Отражение прав граждан на участие в осуществлении контроля за исполнением бюджета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0B5BF-4B6D-480F-BC8B-476B45BE8782}"/>
              </a:ext>
            </a:extLst>
          </p:cNvPr>
          <p:cNvSpPr txBox="1"/>
          <p:nvPr/>
        </p:nvSpPr>
        <p:spPr>
          <a:xfrm>
            <a:off x="2346158" y="1671645"/>
            <a:ext cx="8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i="1" dirty="0"/>
              <a:t>Цель работы </a:t>
            </a:r>
            <a:r>
              <a:rPr lang="ru-RU" sz="2400" i="1" dirty="0"/>
              <a:t>- разработка комплекса мер, направленных на расширение участия граждан в 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97213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принципа «участия граждан в бюджетном процессе» и введение термина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B0B834B7-AF76-4DD1-BF80-FADAC07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06" y="1341095"/>
            <a:ext cx="9021378" cy="4351339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разъяснить принцип «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граждан в бюджетном процессе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в Главе 5 Бюджетного кодекса, а также включить этот термин в статью 6.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Предлагаемое определение может быть сформулировано : 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E86C7-AA90-4552-92A1-6E20F905C675}"/>
              </a:ext>
            </a:extLst>
          </p:cNvPr>
          <p:cNvSpPr txBox="1"/>
          <p:nvPr/>
        </p:nvSpPr>
        <p:spPr>
          <a:xfrm>
            <a:off x="1168567" y="3240505"/>
            <a:ext cx="10125075" cy="327461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«Принцип участия граждан в бюджетном процессе подразумевает право граждан Российской Федерации участвовать в различных этапах бюджетного процесса, включая составление проекта бюджета, рассмотрение проекта бюджета, утверждение бюджета и контроль за его исполнением, в соответствии с законодательством Российской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Федерации, посредством внесения предложений в рамках указанных этапов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 государственной власти (орган местного самоуправления) соответствующего уровня бюджета бюджетной системы Российской Федерации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9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в БК РФ обязательности проведения публичных слушаний и общественных обсуждений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B0B834B7-AF76-4DD1-BF80-FADAC07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30" y="1341095"/>
            <a:ext cx="9021378" cy="4351339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закрепить в Бюджетном кодексе Российской Федерации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 проведения публичных слушаний и общественных обсуждений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механизм сейчас описывается только в Статье 28 Федерального закона от 06.10.2003 № 131-ФЗ «Об общих принципах организации местного самоуправления в Российской Федерации».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3F170-955A-492F-83C2-8ED8738A4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21" t="11462" r="32895" b="41052"/>
          <a:stretch/>
        </p:blipFill>
        <p:spPr>
          <a:xfrm>
            <a:off x="5272018" y="3611179"/>
            <a:ext cx="6359441" cy="30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1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статуса граждан в бюджетном процессе в качестве участников бюджетного процесса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B0B834B7-AF76-4DD1-BF80-FADAC07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09" y="1258227"/>
            <a:ext cx="9021378" cy="4351339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дополнить пункт 1 статьи 152 Бюджетного кодекса Российской Федерации участниками бюджетного процесса -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Предлагаемое изменение может быть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E86C7-AA90-4552-92A1-6E20F905C675}"/>
              </a:ext>
            </a:extLst>
          </p:cNvPr>
          <p:cNvSpPr txBox="1"/>
          <p:nvPr/>
        </p:nvSpPr>
        <p:spPr>
          <a:xfrm>
            <a:off x="1055077" y="2903621"/>
            <a:ext cx="10776177" cy="3785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«1. Участниками бюджетного процесса являются: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Президент Российской Федерации;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высшее должностное лицо субъекта Российской Федерации, глава муниципального образования;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законодательные (представительные) органы государственной власти и представительные органы местного самоуправления (далее - законодательные (представительные) органы);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исполнительные органы государственной власти (исполнительно-распорядительные органы муниципальных образований);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Центральный банк Российской Федерации;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органы государственного (муниципального) финансового контроля;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органы управления государственными внебюджетными фондами;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главные распорядители (распорядители) бюджетных средств;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главные администраторы (администраторы) доходов бюджета;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главные администраторы (администраторы) источников финансирования дефицита бюджета;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получатели бюджетных средств;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граждане Российской Федерации, имеющие предложения по </a:t>
            </a:r>
            <a:r>
              <a:rPr lang="ru-RU" sz="1600" b="1" i="1" kern="0" dirty="0">
                <a:solidFill>
                  <a:prstClr val="black"/>
                </a:solidFill>
                <a:latin typeface="Calibri" panose="020F0502020204030204"/>
              </a:rPr>
              <a:t>вопросам, связанным с бюджетным процессом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статуса граждан в бюджетном процессе в качестве участников бюджетного процесса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B0B834B7-AF76-4DD1-BF80-FADAC07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67" y="1530943"/>
            <a:ext cx="9021378" cy="4351339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закрепления статуса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как участников бюджетного процесса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дополнить статью 152 Бюджетного кодекса Российской Федерации следующим абзацем: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E86C7-AA90-4552-92A1-6E20F905C675}"/>
              </a:ext>
            </a:extLst>
          </p:cNvPr>
          <p:cNvSpPr txBox="1"/>
          <p:nvPr/>
        </p:nvSpPr>
        <p:spPr>
          <a:xfrm>
            <a:off x="1837022" y="3051181"/>
            <a:ext cx="9496926" cy="193899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«Особенности бюджетных полномочий участников бюджетного процесса, являющихся гражданами Российской Федерации, устанавливаются настоящим Кодексом и (или) принятыми в соответствии с ним нормативными правовыми актами Президента Российской Федерации и Правительства Российской Федерации, законами субъектов Российской Федерации, муниципальными правовыми актами представительных органов муниципальных образований»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8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бюджетных полномочий граждан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B0B834B7-AF76-4DD1-BF80-FADAC07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48" y="1838400"/>
            <a:ext cx="9021378" cy="435133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определить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граждан как участников бюджетного процесса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18 Бюджетного кодекса Российской Федерации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данного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предлагается ввести статью 163.1, которая будет называться: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E86C7-AA90-4552-92A1-6E20F905C675}"/>
              </a:ext>
            </a:extLst>
          </p:cNvPr>
          <p:cNvSpPr txBox="1"/>
          <p:nvPr/>
        </p:nvSpPr>
        <p:spPr>
          <a:xfrm>
            <a:off x="1542549" y="4309984"/>
            <a:ext cx="9478377" cy="96629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«Полномочия граждан Российской Федерации как участников бюджетного процесса»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1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механизма общественного контроля в Бюджетном кодексе Российской Федерации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B0B834B7-AF76-4DD1-BF80-FADAC07C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7" y="2094471"/>
            <a:ext cx="9021378" cy="43513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Бюджетном кодексе Российской Федерации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осуществления общественного контроля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новой главы 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«Общественный контроль»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0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07EBF2E9-CCC1-4FF3-B525-A69464F38E7E}"/>
              </a:ext>
            </a:extLst>
          </p:cNvPr>
          <p:cNvSpPr/>
          <p:nvPr/>
        </p:nvSpPr>
        <p:spPr>
          <a:xfrm>
            <a:off x="-1" y="412190"/>
            <a:ext cx="9801226" cy="71991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98F-38C6-4816-B80C-A8103CF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057"/>
            <a:ext cx="10125076" cy="5541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изменению бюджетного законодательства  на местном уровне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F9287-CD62-7C9C-4EA1-6DA485D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07" t="7773" r="63732" b="64652"/>
          <a:stretch/>
        </p:blipFill>
        <p:spPr>
          <a:xfrm>
            <a:off x="9833621" y="286069"/>
            <a:ext cx="1797838" cy="8460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1E86C7-AA90-4552-92A1-6E20F905C675}"/>
              </a:ext>
            </a:extLst>
          </p:cNvPr>
          <p:cNvSpPr txBox="1"/>
          <p:nvPr/>
        </p:nvSpPr>
        <p:spPr>
          <a:xfrm>
            <a:off x="446387" y="1380845"/>
            <a:ext cx="9173576" cy="5871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примере городского округа Щёлково Московской области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D05410-E236-4B4E-9498-DC8AC321F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7" y="2582780"/>
            <a:ext cx="3253782" cy="32537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A0B25C-85AC-46A5-92CD-DA0F8BBAFB66}"/>
              </a:ext>
            </a:extLst>
          </p:cNvPr>
          <p:cNvSpPr txBox="1"/>
          <p:nvPr/>
        </p:nvSpPr>
        <p:spPr>
          <a:xfrm>
            <a:off x="4122563" y="2526153"/>
            <a:ext cx="6160168" cy="175432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Дополнить </a:t>
            </a:r>
            <a:r>
              <a:rPr lang="ru-RU" b="1" dirty="0"/>
              <a:t>статью 23 «Публичные слушания, общественные обсуждения» Устава городского округа Щёлково Московской области </a:t>
            </a:r>
            <a:r>
              <a:rPr lang="ru-RU" dirty="0"/>
              <a:t>возможностью 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</a:rPr>
              <a:t>создания онлайн-платформ для участия граждан</a:t>
            </a:r>
            <a:r>
              <a:rPr lang="ru-RU" dirty="0"/>
              <a:t> в обсуждении </a:t>
            </a:r>
            <a:r>
              <a:rPr lang="ru-RU" dirty="0">
                <a:solidFill>
                  <a:schemeClr val="tx1"/>
                </a:solidFill>
              </a:rPr>
              <a:t>вопросов, касающихся местного </a:t>
            </a:r>
            <a:r>
              <a:rPr lang="ru-RU" dirty="0"/>
              <a:t>бюджета.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998E5-DEC6-4F81-BB72-7328A3AD6C0D}"/>
              </a:ext>
            </a:extLst>
          </p:cNvPr>
          <p:cNvSpPr txBox="1"/>
          <p:nvPr/>
        </p:nvSpPr>
        <p:spPr>
          <a:xfrm>
            <a:off x="5033175" y="4599992"/>
            <a:ext cx="6160168" cy="175432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Дополнить </a:t>
            </a:r>
            <a:r>
              <a:rPr lang="ru-RU" b="1" dirty="0"/>
              <a:t>статью 24 «Гарантии прав граждан на осуществление местного самоуправления» Устава городского округа Щёлково Московской области </a:t>
            </a:r>
            <a:r>
              <a:rPr lang="ru-RU" dirty="0"/>
              <a:t>возможностью реализации механизма для сбора 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</a:rPr>
              <a:t>предложений от граждан </a:t>
            </a:r>
            <a:r>
              <a:rPr lang="ru-RU" dirty="0"/>
              <a:t>по приоритетным направлениям расходов бюджета 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</a:rPr>
              <a:t>через общественные опросы.</a:t>
            </a:r>
          </a:p>
        </p:txBody>
      </p:sp>
    </p:spTree>
    <p:extLst>
      <p:ext uri="{BB962C8B-B14F-4D97-AF65-F5344CB8AC3E}">
        <p14:creationId xmlns:p14="http://schemas.microsoft.com/office/powerpoint/2010/main" val="1731321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731</Words>
  <Application>Microsoft Office PowerPoint</Application>
  <PresentationFormat>Широкоэкранный</PresentationFormat>
  <Paragraphs>66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Общая информация</vt:lpstr>
      <vt:lpstr>Раскрытие принципа «участия граждан в бюджетном процессе» и введение термина</vt:lpstr>
      <vt:lpstr>Закрепление в БК РФ обязательности проведения публичных слушаний и общественных обсуждений</vt:lpstr>
      <vt:lpstr>Закрепление статуса граждан в бюджетном процессе в качестве участников бюджетного процесса</vt:lpstr>
      <vt:lpstr>Закрепление статуса граждан в бюджетном процессе в качестве участников бюджетного процесса</vt:lpstr>
      <vt:lpstr>Раскрытие бюджетных полномочий граждан</vt:lpstr>
      <vt:lpstr>Закрепление механизма общественного контроля в Бюджетном кодексе Российской Федерации</vt:lpstr>
      <vt:lpstr>Предложения по изменению бюджетного законодательства  на местном уровне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</dc:creator>
  <cp:lastModifiedBy>О.В. Черниченко</cp:lastModifiedBy>
  <cp:revision>127</cp:revision>
  <dcterms:created xsi:type="dcterms:W3CDTF">2021-05-25T21:40:37Z</dcterms:created>
  <dcterms:modified xsi:type="dcterms:W3CDTF">2025-03-06T13:38:26Z</dcterms:modified>
</cp:coreProperties>
</file>