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65" r:id="rId17"/>
  </p:sldIdLst>
  <p:sldSz cx="14630400" cy="8229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1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1212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1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F1F1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1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1212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0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F1F1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1212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F1F1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1212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F1F1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1212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7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F1F1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1212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6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F1F1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1212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5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F1F1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1212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4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F1F1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1212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F1F1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1212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2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F1F1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31520" y="110489"/>
            <a:ext cx="13167361" cy="1809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731520" y="1920239"/>
            <a:ext cx="13167361" cy="6309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7071359" y="7408545"/>
            <a:ext cx="3413761" cy="43815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png"/><Relationship Id="rId5" Type="http://schemas.openxmlformats.org/officeDocument/2006/relationships/image" Target="../media/image15.sv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png"/><Relationship Id="rId5" Type="http://schemas.openxmlformats.org/officeDocument/2006/relationships/image" Target="../media/image27.sv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3.sv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shhyolkovo.ru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Image 0" descr="Image 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Image 1" descr="Image 1"/>
          <p:cNvPicPr>
            <a:picLocks noChangeAspect="1"/>
          </p:cNvPicPr>
          <p:nvPr/>
        </p:nvPicPr>
        <p:blipFill>
          <a:blip r:embed="rId3"/>
          <a:srcRect l="9234" t="9234" r="9234" b="9234"/>
          <a:stretch>
            <a:fillRect/>
          </a:stretch>
        </p:blipFill>
        <p:spPr>
          <a:xfrm>
            <a:off x="9427488" y="2272070"/>
            <a:ext cx="4919306" cy="3685462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Text 0"/>
          <p:cNvSpPr txBox="1"/>
          <p:nvPr/>
        </p:nvSpPr>
        <p:spPr>
          <a:xfrm>
            <a:off x="793790" y="2345649"/>
            <a:ext cx="7556421" cy="2773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5500"/>
              </a:lnSpc>
              <a:defRPr sz="4400" spc="-45">
                <a:solidFill>
                  <a:srgbClr val="FA95A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Информационные карточки по бюджету Щелково для социальных сетей и мессенджеров</a:t>
            </a:r>
          </a:p>
        </p:txBody>
      </p:sp>
      <p:pic>
        <p:nvPicPr>
          <p:cNvPr id="113" name="Coat_of_Arms_of_Shchyolkovsky_rayon_(Moscow_Oblast).svg.png" descr="Coat_of_Arms_of_Shchyolkovsky_rayon_(Moscow_Oblast).sv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4699" y="129351"/>
            <a:ext cx="1905001" cy="2336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669714-D2B9-4170-A376-91AEEA21AE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5384801" cy="422899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E506E2-DA1F-466D-9387-4A40465727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263064" y="0"/>
            <a:ext cx="5384800" cy="422899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32CE78C-A13E-4077-A939-444147CC6F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272317" y="3924831"/>
            <a:ext cx="5481284" cy="430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38197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4CD7E6F-3BC9-4B22-B263-0F1EBB6CDF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09419" y="0"/>
            <a:ext cx="13811562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56098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AA4340-E3C7-4291-A33D-F6B19E28E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98041" y="0"/>
            <a:ext cx="13634317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32071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3BBB987-4A36-491F-9055-96F64F904C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267075" y="1328737"/>
            <a:ext cx="8096250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06870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7CCC6D-BC41-4AA4-AFD3-BF22B6A6F7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5724525" cy="34861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35DCC8-C827-4A31-BB4B-E247A4946A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681559" y="0"/>
            <a:ext cx="5724525" cy="36766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3361035-002E-4DCD-9D4A-C64BAB1FD0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204582" y="4114800"/>
            <a:ext cx="5724525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36794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E084C7-F346-41D5-822D-A90C86937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8842237" cy="45042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8DF3D7F-2415-422D-93FD-9B71B72849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958314" y="4504267"/>
            <a:ext cx="8672086" cy="372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6442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 0"/>
          <p:cNvSpPr txBox="1"/>
          <p:nvPr/>
        </p:nvSpPr>
        <p:spPr>
          <a:xfrm>
            <a:off x="793790" y="2019656"/>
            <a:ext cx="10726040" cy="677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5500"/>
              </a:lnSpc>
              <a:defRPr sz="4400" spc="-45">
                <a:solidFill>
                  <a:srgbClr val="FA95A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Ваше Участие в Формировании Бюджета</a:t>
            </a:r>
          </a:p>
        </p:txBody>
      </p:sp>
      <p:sp>
        <p:nvSpPr>
          <p:cNvPr id="200" name="Shape 1"/>
          <p:cNvSpPr/>
          <p:nvPr/>
        </p:nvSpPr>
        <p:spPr>
          <a:xfrm>
            <a:off x="793790" y="3068597"/>
            <a:ext cx="170022" cy="853322"/>
          </a:xfrm>
          <a:prstGeom prst="roundRect">
            <a:avLst>
              <a:gd name="adj" fmla="val 20012"/>
            </a:avLst>
          </a:prstGeom>
          <a:solidFill>
            <a:srgbClr val="3E3E3E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1" name="Text 2"/>
          <p:cNvSpPr txBox="1"/>
          <p:nvPr/>
        </p:nvSpPr>
        <p:spPr>
          <a:xfrm>
            <a:off x="1303972" y="3068597"/>
            <a:ext cx="5073474" cy="3338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2700"/>
              </a:lnSpc>
              <a:defRPr sz="2200" spc="-22">
                <a:solidFill>
                  <a:srgbClr val="E0D6D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Предложения на сайте администрации</a:t>
            </a:r>
          </a:p>
        </p:txBody>
      </p:sp>
      <p:sp>
        <p:nvSpPr>
          <p:cNvPr id="202" name="Text 3"/>
          <p:cNvSpPr txBox="1"/>
          <p:nvPr/>
        </p:nvSpPr>
        <p:spPr>
          <a:xfrm>
            <a:off x="1303972" y="3559016"/>
            <a:ext cx="5999088" cy="330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ts val="2800"/>
              </a:lnSpc>
              <a:defRPr sz="1700" spc="-36">
                <a:solidFill>
                  <a:srgbClr val="E0D6D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Оставляйте свои предложения на сайте 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/>
              </a:rPr>
              <a:t>https://shhyolkovo.ru</a:t>
            </a:r>
            <a:r>
              <a:t>.</a:t>
            </a:r>
          </a:p>
        </p:txBody>
      </p:sp>
      <p:sp>
        <p:nvSpPr>
          <p:cNvPr id="203" name="Shape 4"/>
          <p:cNvSpPr/>
          <p:nvPr/>
        </p:nvSpPr>
        <p:spPr>
          <a:xfrm>
            <a:off x="1133951" y="4148732"/>
            <a:ext cx="170022" cy="853322"/>
          </a:xfrm>
          <a:prstGeom prst="roundRect">
            <a:avLst>
              <a:gd name="adj" fmla="val 20012"/>
            </a:avLst>
          </a:prstGeom>
          <a:solidFill>
            <a:srgbClr val="3E3E3E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4" name="Text 5"/>
          <p:cNvSpPr txBox="1"/>
          <p:nvPr/>
        </p:nvSpPr>
        <p:spPr>
          <a:xfrm>
            <a:off x="1644133" y="4148732"/>
            <a:ext cx="3209596" cy="3338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2700"/>
              </a:lnSpc>
              <a:defRPr sz="2200" spc="-22">
                <a:solidFill>
                  <a:srgbClr val="E0D6D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Голосование за проекты</a:t>
            </a:r>
          </a:p>
        </p:txBody>
      </p:sp>
      <p:sp>
        <p:nvSpPr>
          <p:cNvPr id="205" name="Text 6"/>
          <p:cNvSpPr txBox="1"/>
          <p:nvPr/>
        </p:nvSpPr>
        <p:spPr>
          <a:xfrm>
            <a:off x="1644133" y="4639150"/>
            <a:ext cx="4673601" cy="330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2800"/>
              </a:lnSpc>
              <a:defRPr sz="1700" spc="-36">
                <a:solidFill>
                  <a:srgbClr val="E0D6D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Голосуйте за проекты благоустройства города.</a:t>
            </a:r>
          </a:p>
        </p:txBody>
      </p:sp>
      <p:sp>
        <p:nvSpPr>
          <p:cNvPr id="206" name="Text 7"/>
          <p:cNvSpPr txBox="1"/>
          <p:nvPr/>
        </p:nvSpPr>
        <p:spPr>
          <a:xfrm>
            <a:off x="793790" y="5484019"/>
            <a:ext cx="13042821" cy="686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800"/>
              </a:lnSpc>
              <a:defRPr sz="1700" spc="-36">
                <a:solidFill>
                  <a:srgbClr val="E0D6D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Приглашаем жителей принимать активное участие в формировании бюджета города, внося свои предложения и голосуя за важные проекты развития.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 0"/>
          <p:cNvSpPr txBox="1"/>
          <p:nvPr/>
        </p:nvSpPr>
        <p:spPr>
          <a:xfrm>
            <a:off x="793789" y="2721411"/>
            <a:ext cx="11944275" cy="677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5500"/>
              </a:lnSpc>
              <a:defRPr sz="4400" spc="-45">
                <a:solidFill>
                  <a:srgbClr val="FA95A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Общий Объем Бюджета Щелково на 2025 год</a:t>
            </a:r>
          </a:p>
        </p:txBody>
      </p:sp>
      <p:sp>
        <p:nvSpPr>
          <p:cNvPr id="116" name="Text 1"/>
          <p:cNvSpPr txBox="1"/>
          <p:nvPr/>
        </p:nvSpPr>
        <p:spPr>
          <a:xfrm>
            <a:off x="793789" y="3997166"/>
            <a:ext cx="1027482" cy="333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2700"/>
              </a:lnSpc>
              <a:defRPr sz="2200" spc="-22">
                <a:solidFill>
                  <a:srgbClr val="FA95A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Доходы</a:t>
            </a:r>
          </a:p>
        </p:txBody>
      </p:sp>
      <p:sp>
        <p:nvSpPr>
          <p:cNvPr id="117" name="Text 2"/>
          <p:cNvSpPr txBox="1"/>
          <p:nvPr/>
        </p:nvSpPr>
        <p:spPr>
          <a:xfrm>
            <a:off x="793789" y="4578310"/>
            <a:ext cx="6244711" cy="6869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2800"/>
              </a:lnSpc>
              <a:defRPr sz="1700" spc="-36">
                <a:solidFill>
                  <a:srgbClr val="E0D6D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Ожидаемый объем доходов бюджета в 2025 году составит </a:t>
            </a:r>
            <a:r>
              <a:rPr b="1"/>
              <a:t>9,97 млрд рублей</a:t>
            </a:r>
            <a:r>
              <a:t>.</a:t>
            </a:r>
          </a:p>
        </p:txBody>
      </p:sp>
      <p:sp>
        <p:nvSpPr>
          <p:cNvPr id="118" name="Text 3"/>
          <p:cNvSpPr txBox="1"/>
          <p:nvPr/>
        </p:nvSpPr>
        <p:spPr>
          <a:xfrm>
            <a:off x="7599520" y="3997166"/>
            <a:ext cx="1141756" cy="333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2700"/>
              </a:lnSpc>
              <a:defRPr sz="2200" spc="-22">
                <a:solidFill>
                  <a:srgbClr val="FA95A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Расходы</a:t>
            </a:r>
          </a:p>
        </p:txBody>
      </p:sp>
      <p:sp>
        <p:nvSpPr>
          <p:cNvPr id="119" name="Text 4"/>
          <p:cNvSpPr txBox="1"/>
          <p:nvPr/>
        </p:nvSpPr>
        <p:spPr>
          <a:xfrm>
            <a:off x="7599520" y="4578310"/>
            <a:ext cx="6244710" cy="6869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2800"/>
              </a:lnSpc>
              <a:defRPr sz="1700" spc="-36">
                <a:solidFill>
                  <a:srgbClr val="E0D6D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Запланированный объем расходов бюджета на 2025 год – </a:t>
            </a:r>
            <a:r>
              <a:rPr b="1"/>
              <a:t>9,13 млрд рублей</a:t>
            </a:r>
            <a:r>
              <a:t>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 0"/>
          <p:cNvSpPr txBox="1"/>
          <p:nvPr/>
        </p:nvSpPr>
        <p:spPr>
          <a:xfrm>
            <a:off x="793789" y="2585322"/>
            <a:ext cx="10497618" cy="677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5500"/>
              </a:lnSpc>
              <a:defRPr sz="4400" spc="-45">
                <a:solidFill>
                  <a:srgbClr val="FA95A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Основные Источники Доходов Бюджета</a:t>
            </a:r>
          </a:p>
        </p:txBody>
      </p:sp>
      <p:sp>
        <p:nvSpPr>
          <p:cNvPr id="122" name="Shape 1"/>
          <p:cNvSpPr/>
          <p:nvPr/>
        </p:nvSpPr>
        <p:spPr>
          <a:xfrm>
            <a:off x="822127" y="3622952"/>
            <a:ext cx="510184" cy="589599"/>
          </a:xfrm>
          <a:prstGeom prst="roundRect">
            <a:avLst>
              <a:gd name="adj" fmla="val 10754"/>
            </a:avLst>
          </a:prstGeom>
          <a:solidFill>
            <a:srgbClr val="3C3838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23" name="Image 0" descr="Image 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90" y="3634263"/>
            <a:ext cx="566977" cy="566977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Text 2"/>
          <p:cNvSpPr txBox="1"/>
          <p:nvPr/>
        </p:nvSpPr>
        <p:spPr>
          <a:xfrm>
            <a:off x="793789" y="4428052"/>
            <a:ext cx="843916" cy="3338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2700"/>
              </a:lnSpc>
              <a:defRPr sz="2200" spc="-22">
                <a:solidFill>
                  <a:srgbClr val="E0D6D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НДФЛ</a:t>
            </a:r>
          </a:p>
        </p:txBody>
      </p:sp>
      <p:sp>
        <p:nvSpPr>
          <p:cNvPr id="125" name="Text 3"/>
          <p:cNvSpPr txBox="1"/>
          <p:nvPr/>
        </p:nvSpPr>
        <p:spPr>
          <a:xfrm>
            <a:off x="793789" y="4918471"/>
            <a:ext cx="4120755" cy="686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2800"/>
              </a:lnSpc>
              <a:defRPr sz="1700" spc="-36">
                <a:solidFill>
                  <a:srgbClr val="E0D6D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Налог на доходы физических лиц: </a:t>
            </a:r>
            <a:r>
              <a:rPr b="1"/>
              <a:t>5,85 млрд руб.</a:t>
            </a:r>
            <a:r>
              <a:t> (58,7% от всех доходов)</a:t>
            </a:r>
          </a:p>
        </p:txBody>
      </p:sp>
      <p:sp>
        <p:nvSpPr>
          <p:cNvPr id="126" name="Shape 4"/>
          <p:cNvSpPr/>
          <p:nvPr/>
        </p:nvSpPr>
        <p:spPr>
          <a:xfrm>
            <a:off x="5283041" y="3622952"/>
            <a:ext cx="510184" cy="589599"/>
          </a:xfrm>
          <a:prstGeom prst="roundRect">
            <a:avLst>
              <a:gd name="adj" fmla="val 10754"/>
            </a:avLst>
          </a:prstGeom>
          <a:solidFill>
            <a:srgbClr val="3C3838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27" name="Image 1" descr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4704" y="3634263"/>
            <a:ext cx="566977" cy="566977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Text 5"/>
          <p:cNvSpPr txBox="1"/>
          <p:nvPr/>
        </p:nvSpPr>
        <p:spPr>
          <a:xfrm>
            <a:off x="5254703" y="4428052"/>
            <a:ext cx="2830450" cy="3338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2700"/>
              </a:lnSpc>
              <a:defRPr sz="2200" spc="-22">
                <a:solidFill>
                  <a:srgbClr val="E0D6D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Налоги на имущество</a:t>
            </a:r>
          </a:p>
        </p:txBody>
      </p:sp>
      <p:sp>
        <p:nvSpPr>
          <p:cNvPr id="129" name="Text 6"/>
          <p:cNvSpPr txBox="1"/>
          <p:nvPr/>
        </p:nvSpPr>
        <p:spPr>
          <a:xfrm>
            <a:off x="5254704" y="4918471"/>
            <a:ext cx="3896157" cy="331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ts val="2800"/>
              </a:lnSpc>
              <a:defRPr sz="1700" b="1" spc="-36">
                <a:solidFill>
                  <a:srgbClr val="E0D6D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1,28 млрд руб.</a:t>
            </a:r>
            <a:r>
              <a:rPr b="0"/>
              <a:t> (12,8% от всех доходов)</a:t>
            </a:r>
          </a:p>
        </p:txBody>
      </p:sp>
      <p:sp>
        <p:nvSpPr>
          <p:cNvPr id="130" name="Shape 7"/>
          <p:cNvSpPr/>
          <p:nvPr/>
        </p:nvSpPr>
        <p:spPr>
          <a:xfrm>
            <a:off x="9744075" y="3622952"/>
            <a:ext cx="510184" cy="589599"/>
          </a:xfrm>
          <a:prstGeom prst="roundRect">
            <a:avLst>
              <a:gd name="adj" fmla="val 10754"/>
            </a:avLst>
          </a:prstGeom>
          <a:solidFill>
            <a:srgbClr val="3C3838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31" name="Image 2" descr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737" y="3634263"/>
            <a:ext cx="566977" cy="566977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Text 8"/>
          <p:cNvSpPr txBox="1"/>
          <p:nvPr/>
        </p:nvSpPr>
        <p:spPr>
          <a:xfrm>
            <a:off x="9715737" y="4428052"/>
            <a:ext cx="2292047" cy="3338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2700"/>
              </a:lnSpc>
              <a:defRPr sz="2200" spc="-22">
                <a:solidFill>
                  <a:srgbClr val="E0D6D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Налоги на бизнес</a:t>
            </a:r>
          </a:p>
        </p:txBody>
      </p:sp>
      <p:sp>
        <p:nvSpPr>
          <p:cNvPr id="133" name="Text 9"/>
          <p:cNvSpPr txBox="1"/>
          <p:nvPr/>
        </p:nvSpPr>
        <p:spPr>
          <a:xfrm>
            <a:off x="9715737" y="4918471"/>
            <a:ext cx="4120755" cy="686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2800"/>
              </a:lnSpc>
              <a:defRPr sz="1700" spc="-36">
                <a:solidFill>
                  <a:srgbClr val="E0D6D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Налоги на бизнес (УСН, патенты и др.): </a:t>
            </a:r>
            <a:r>
              <a:rPr b="1"/>
              <a:t>1,77 млрд руб.</a:t>
            </a:r>
            <a:r>
              <a:t> (17,7% от всех доходов)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 0"/>
          <p:cNvSpPr txBox="1"/>
          <p:nvPr/>
        </p:nvSpPr>
        <p:spPr>
          <a:xfrm>
            <a:off x="793789" y="2491739"/>
            <a:ext cx="12459794" cy="677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5500"/>
              </a:lnSpc>
              <a:defRPr sz="4400" spc="-45">
                <a:solidFill>
                  <a:srgbClr val="FA95A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Расходы Бюджета: Приоритетные Направления</a:t>
            </a:r>
          </a:p>
        </p:txBody>
      </p:sp>
      <p:sp>
        <p:nvSpPr>
          <p:cNvPr id="136" name="Shape 1"/>
          <p:cNvSpPr/>
          <p:nvPr/>
        </p:nvSpPr>
        <p:spPr>
          <a:xfrm>
            <a:off x="793790" y="3795831"/>
            <a:ext cx="510303" cy="510303"/>
          </a:xfrm>
          <a:prstGeom prst="roundRect">
            <a:avLst>
              <a:gd name="adj" fmla="val 6667"/>
            </a:avLst>
          </a:prstGeom>
          <a:solidFill>
            <a:srgbClr val="3E3E3E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7" name="Text 2"/>
          <p:cNvSpPr txBox="1"/>
          <p:nvPr/>
        </p:nvSpPr>
        <p:spPr>
          <a:xfrm>
            <a:off x="952484" y="3838337"/>
            <a:ext cx="192914" cy="340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lnSpc>
                <a:spcPts val="2600"/>
              </a:lnSpc>
              <a:defRPr sz="2600" spc="-27">
                <a:solidFill>
                  <a:srgbClr val="E0D6DE"/>
                </a:solidFill>
                <a:latin typeface="Anton"/>
                <a:ea typeface="Anton"/>
                <a:cs typeface="Anton"/>
                <a:sym typeface="Anton"/>
              </a:defRPr>
            </a:lvl1pPr>
          </a:lstStyle>
          <a:p>
            <a:r>
              <a:t>1</a:t>
            </a:r>
          </a:p>
        </p:txBody>
      </p:sp>
      <p:sp>
        <p:nvSpPr>
          <p:cNvPr id="138" name="Text 3"/>
          <p:cNvSpPr txBox="1"/>
          <p:nvPr/>
        </p:nvSpPr>
        <p:spPr>
          <a:xfrm>
            <a:off x="1530905" y="3795831"/>
            <a:ext cx="2475612" cy="3338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2700"/>
              </a:lnSpc>
              <a:defRPr sz="2200" spc="-22">
                <a:solidFill>
                  <a:srgbClr val="E0D6D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Социальная сфера</a:t>
            </a:r>
          </a:p>
        </p:txBody>
      </p:sp>
      <p:sp>
        <p:nvSpPr>
          <p:cNvPr id="139" name="Text 4"/>
          <p:cNvSpPr txBox="1"/>
          <p:nvPr/>
        </p:nvSpPr>
        <p:spPr>
          <a:xfrm>
            <a:off x="1530905" y="4286249"/>
            <a:ext cx="3459243" cy="10416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800"/>
              </a:lnSpc>
              <a:defRPr sz="1700" spc="-36">
                <a:solidFill>
                  <a:srgbClr val="E0D6D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Более 50% бюджета направлено на образование, здравоохранение и социальную поддержку.</a:t>
            </a:r>
          </a:p>
        </p:txBody>
      </p:sp>
      <p:sp>
        <p:nvSpPr>
          <p:cNvPr id="140" name="Shape 5"/>
          <p:cNvSpPr/>
          <p:nvPr/>
        </p:nvSpPr>
        <p:spPr>
          <a:xfrm>
            <a:off x="5216962" y="3795831"/>
            <a:ext cx="510303" cy="510303"/>
          </a:xfrm>
          <a:prstGeom prst="roundRect">
            <a:avLst>
              <a:gd name="adj" fmla="val 6667"/>
            </a:avLst>
          </a:prstGeom>
          <a:solidFill>
            <a:srgbClr val="3E3E3E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1" name="Text 6"/>
          <p:cNvSpPr txBox="1"/>
          <p:nvPr/>
        </p:nvSpPr>
        <p:spPr>
          <a:xfrm>
            <a:off x="5375656" y="3838337"/>
            <a:ext cx="192914" cy="340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lnSpc>
                <a:spcPts val="2600"/>
              </a:lnSpc>
              <a:defRPr sz="2600" spc="-27">
                <a:solidFill>
                  <a:srgbClr val="E0D6DE"/>
                </a:solidFill>
                <a:latin typeface="Anton"/>
                <a:ea typeface="Anton"/>
                <a:cs typeface="Anton"/>
                <a:sym typeface="Anton"/>
              </a:defRPr>
            </a:lvl1pPr>
          </a:lstStyle>
          <a:p>
            <a:r>
              <a:t>2</a:t>
            </a:r>
          </a:p>
        </p:txBody>
      </p:sp>
      <p:sp>
        <p:nvSpPr>
          <p:cNvPr id="142" name="Text 7"/>
          <p:cNvSpPr txBox="1"/>
          <p:nvPr/>
        </p:nvSpPr>
        <p:spPr>
          <a:xfrm>
            <a:off x="5954077" y="3795831"/>
            <a:ext cx="3147290" cy="3338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2700"/>
              </a:lnSpc>
              <a:defRPr sz="2200" spc="-22">
                <a:solidFill>
                  <a:srgbClr val="E0D6D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ЖКХ и благоустройство</a:t>
            </a:r>
          </a:p>
        </p:txBody>
      </p:sp>
      <p:sp>
        <p:nvSpPr>
          <p:cNvPr id="143" name="Text 8"/>
          <p:cNvSpPr txBox="1"/>
          <p:nvPr/>
        </p:nvSpPr>
        <p:spPr>
          <a:xfrm>
            <a:off x="5954078" y="4286250"/>
            <a:ext cx="3459243" cy="1042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2800"/>
              </a:lnSpc>
              <a:defRPr sz="1700" spc="-36">
                <a:solidFill>
                  <a:srgbClr val="E0D6D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На жилищно-коммунальное хозяйство и благоустройство выделено </a:t>
            </a:r>
            <a:r>
              <a:rPr b="1"/>
              <a:t>127,9 млн руб</a:t>
            </a:r>
            <a:r>
              <a:t>.</a:t>
            </a:r>
          </a:p>
        </p:txBody>
      </p:sp>
      <p:sp>
        <p:nvSpPr>
          <p:cNvPr id="144" name="Shape 9"/>
          <p:cNvSpPr/>
          <p:nvPr/>
        </p:nvSpPr>
        <p:spPr>
          <a:xfrm>
            <a:off x="9640133" y="3795831"/>
            <a:ext cx="510303" cy="510303"/>
          </a:xfrm>
          <a:prstGeom prst="roundRect">
            <a:avLst>
              <a:gd name="adj" fmla="val 6667"/>
            </a:avLst>
          </a:prstGeom>
          <a:solidFill>
            <a:srgbClr val="3E3E3E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5" name="Text 10"/>
          <p:cNvSpPr txBox="1"/>
          <p:nvPr/>
        </p:nvSpPr>
        <p:spPr>
          <a:xfrm>
            <a:off x="9798828" y="3838337"/>
            <a:ext cx="192914" cy="340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lnSpc>
                <a:spcPts val="2600"/>
              </a:lnSpc>
              <a:defRPr sz="2600" spc="-27">
                <a:solidFill>
                  <a:srgbClr val="E0D6DE"/>
                </a:solidFill>
                <a:latin typeface="Anton"/>
                <a:ea typeface="Anton"/>
                <a:cs typeface="Anton"/>
                <a:sym typeface="Anton"/>
              </a:defRPr>
            </a:lvl1pPr>
          </a:lstStyle>
          <a:p>
            <a:r>
              <a:t>3</a:t>
            </a:r>
          </a:p>
        </p:txBody>
      </p:sp>
      <p:sp>
        <p:nvSpPr>
          <p:cNvPr id="146" name="Text 11"/>
          <p:cNvSpPr txBox="1"/>
          <p:nvPr/>
        </p:nvSpPr>
        <p:spPr>
          <a:xfrm>
            <a:off x="10377248" y="3795831"/>
            <a:ext cx="2595195" cy="3338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2700"/>
              </a:lnSpc>
              <a:defRPr sz="2200" spc="-22">
                <a:solidFill>
                  <a:srgbClr val="E0D6D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Транспорт и дороги</a:t>
            </a:r>
          </a:p>
        </p:txBody>
      </p:sp>
      <p:sp>
        <p:nvSpPr>
          <p:cNvPr id="147" name="Text 12"/>
          <p:cNvSpPr txBox="1"/>
          <p:nvPr/>
        </p:nvSpPr>
        <p:spPr>
          <a:xfrm>
            <a:off x="10377248" y="4286250"/>
            <a:ext cx="3459243" cy="1042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2800"/>
              </a:lnSpc>
              <a:defRPr sz="1700" spc="-36">
                <a:solidFill>
                  <a:srgbClr val="E0D6D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На развитие транспорта и дорожной инфраструктуры запланировано </a:t>
            </a:r>
            <a:r>
              <a:rPr b="1"/>
              <a:t>80 млн руб</a:t>
            </a:r>
            <a:r>
              <a:t>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 0"/>
          <p:cNvSpPr txBox="1"/>
          <p:nvPr/>
        </p:nvSpPr>
        <p:spPr>
          <a:xfrm>
            <a:off x="793789" y="760571"/>
            <a:ext cx="11312399" cy="677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5500"/>
              </a:lnSpc>
              <a:defRPr sz="4400" spc="-45">
                <a:solidFill>
                  <a:srgbClr val="FA95A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Социальная Сфера: Инвестиции в Будущее</a:t>
            </a:r>
          </a:p>
        </p:txBody>
      </p:sp>
      <p:sp>
        <p:nvSpPr>
          <p:cNvPr id="150" name="Text 1"/>
          <p:cNvSpPr txBox="1"/>
          <p:nvPr/>
        </p:nvSpPr>
        <p:spPr>
          <a:xfrm>
            <a:off x="2841587" y="4028242"/>
            <a:ext cx="1737438" cy="333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lnSpc>
                <a:spcPts val="2700"/>
              </a:lnSpc>
              <a:defRPr sz="2200" spc="-22">
                <a:solidFill>
                  <a:srgbClr val="E0D6D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Образование</a:t>
            </a:r>
          </a:p>
        </p:txBody>
      </p:sp>
      <p:pic>
        <p:nvPicPr>
          <p:cNvPr id="151" name="Image 0" descr="Image 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652" y="1922977"/>
            <a:ext cx="4564976" cy="4564976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Text 2"/>
          <p:cNvSpPr txBox="1"/>
          <p:nvPr/>
        </p:nvSpPr>
        <p:spPr>
          <a:xfrm>
            <a:off x="5571411" y="3718559"/>
            <a:ext cx="194056" cy="502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4200"/>
              </a:lnSpc>
              <a:defRPr sz="2600" spc="-18">
                <a:solidFill>
                  <a:srgbClr val="E0D6DE"/>
                </a:solidFill>
                <a:latin typeface="Anton"/>
                <a:ea typeface="Anton"/>
                <a:cs typeface="Anton"/>
                <a:sym typeface="Anton"/>
              </a:defRPr>
            </a:lvl1pPr>
          </a:lstStyle>
          <a:p>
            <a:r>
              <a:t>1</a:t>
            </a:r>
          </a:p>
        </p:txBody>
      </p:sp>
      <p:sp>
        <p:nvSpPr>
          <p:cNvPr id="153" name="Text 3"/>
          <p:cNvSpPr txBox="1"/>
          <p:nvPr/>
        </p:nvSpPr>
        <p:spPr>
          <a:xfrm>
            <a:off x="9937790" y="2802016"/>
            <a:ext cx="2337029" cy="3338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2700"/>
              </a:lnSpc>
              <a:defRPr sz="2200" spc="-22">
                <a:solidFill>
                  <a:srgbClr val="E0D6D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Здравоохранение</a:t>
            </a:r>
          </a:p>
        </p:txBody>
      </p:sp>
      <p:pic>
        <p:nvPicPr>
          <p:cNvPr id="154" name="Image 1" descr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2" y="1922977"/>
            <a:ext cx="4564976" cy="4564976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Text 4"/>
          <p:cNvSpPr txBox="1"/>
          <p:nvPr/>
        </p:nvSpPr>
        <p:spPr>
          <a:xfrm>
            <a:off x="8170306" y="2767489"/>
            <a:ext cx="194057" cy="502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4200"/>
              </a:lnSpc>
              <a:defRPr sz="2600" spc="-18">
                <a:solidFill>
                  <a:srgbClr val="E0D6DE"/>
                </a:solidFill>
                <a:latin typeface="Anton"/>
                <a:ea typeface="Anton"/>
                <a:cs typeface="Anton"/>
                <a:sym typeface="Anton"/>
              </a:defRPr>
            </a:lvl1pPr>
          </a:lstStyle>
          <a:p>
            <a:r>
              <a:t>2</a:t>
            </a:r>
          </a:p>
        </p:txBody>
      </p:sp>
      <p:sp>
        <p:nvSpPr>
          <p:cNvPr id="156" name="Text 5"/>
          <p:cNvSpPr txBox="1"/>
          <p:nvPr/>
        </p:nvSpPr>
        <p:spPr>
          <a:xfrm>
            <a:off x="9937790" y="5254585"/>
            <a:ext cx="3099791" cy="333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2700"/>
              </a:lnSpc>
              <a:defRPr sz="2200" spc="-22">
                <a:solidFill>
                  <a:srgbClr val="E0D6D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Социальная поддержка</a:t>
            </a:r>
          </a:p>
        </p:txBody>
      </p:sp>
      <p:pic>
        <p:nvPicPr>
          <p:cNvPr id="157" name="Image 2" descr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652" y="1922977"/>
            <a:ext cx="4564976" cy="4564976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Text 6"/>
          <p:cNvSpPr txBox="1"/>
          <p:nvPr/>
        </p:nvSpPr>
        <p:spPr>
          <a:xfrm>
            <a:off x="7694532" y="5493663"/>
            <a:ext cx="194057" cy="502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4200"/>
              </a:lnSpc>
              <a:defRPr sz="2600" spc="-18">
                <a:solidFill>
                  <a:srgbClr val="E0D6DE"/>
                </a:solidFill>
                <a:latin typeface="Anton"/>
                <a:ea typeface="Anton"/>
                <a:cs typeface="Anton"/>
                <a:sym typeface="Anton"/>
              </a:defRPr>
            </a:lvl1pPr>
          </a:lstStyle>
          <a:p>
            <a:r>
              <a:t>3</a:t>
            </a:r>
          </a:p>
        </p:txBody>
      </p:sp>
      <p:sp>
        <p:nvSpPr>
          <p:cNvPr id="159" name="Text 7"/>
          <p:cNvSpPr txBox="1"/>
          <p:nvPr/>
        </p:nvSpPr>
        <p:spPr>
          <a:xfrm>
            <a:off x="793790" y="6743104"/>
            <a:ext cx="13042821" cy="686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800"/>
              </a:lnSpc>
              <a:defRPr sz="1700" spc="-36">
                <a:solidFill>
                  <a:srgbClr val="E0D6D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Основная часть бюджета социальной сферы направлена на поддержку образования и здравоохранения, а также на оказание социальной помощи нуждающимся категориям граждан.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 0"/>
          <p:cNvSpPr txBox="1"/>
          <p:nvPr/>
        </p:nvSpPr>
        <p:spPr>
          <a:xfrm>
            <a:off x="793789" y="2573893"/>
            <a:ext cx="11711814" cy="677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5500"/>
              </a:lnSpc>
              <a:defRPr sz="4400" spc="-45">
                <a:solidFill>
                  <a:srgbClr val="FA95A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ЖКХ и Благоустройство: Комфортная Среда</a:t>
            </a:r>
          </a:p>
        </p:txBody>
      </p:sp>
      <p:sp>
        <p:nvSpPr>
          <p:cNvPr id="162" name="Shape 1"/>
          <p:cNvSpPr/>
          <p:nvPr/>
        </p:nvSpPr>
        <p:spPr>
          <a:xfrm>
            <a:off x="793790" y="3622833"/>
            <a:ext cx="4196358" cy="2032755"/>
          </a:xfrm>
          <a:prstGeom prst="roundRect">
            <a:avLst>
              <a:gd name="adj" fmla="val 1674"/>
            </a:avLst>
          </a:prstGeom>
          <a:solidFill>
            <a:srgbClr val="3E3E3E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3" name="Text 2"/>
          <p:cNvSpPr txBox="1"/>
          <p:nvPr/>
        </p:nvSpPr>
        <p:spPr>
          <a:xfrm>
            <a:off x="1020603" y="3849647"/>
            <a:ext cx="3370251" cy="3338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2700"/>
              </a:lnSpc>
              <a:defRPr sz="2200" spc="-22">
                <a:solidFill>
                  <a:srgbClr val="E0D6D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Дворы, парки, освещение</a:t>
            </a:r>
          </a:p>
        </p:txBody>
      </p:sp>
      <p:sp>
        <p:nvSpPr>
          <p:cNvPr id="164" name="Text 3"/>
          <p:cNvSpPr txBox="1"/>
          <p:nvPr/>
        </p:nvSpPr>
        <p:spPr>
          <a:xfrm>
            <a:off x="1020603" y="4340066"/>
            <a:ext cx="3742732" cy="1041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800"/>
              </a:lnSpc>
              <a:defRPr sz="1700" spc="-36">
                <a:solidFill>
                  <a:srgbClr val="E0D6D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Благоустройство общественных пространств и создание комфортной городской среды.</a:t>
            </a:r>
          </a:p>
        </p:txBody>
      </p:sp>
      <p:sp>
        <p:nvSpPr>
          <p:cNvPr id="165" name="Shape 4"/>
          <p:cNvSpPr/>
          <p:nvPr/>
        </p:nvSpPr>
        <p:spPr>
          <a:xfrm>
            <a:off x="5216962" y="3622833"/>
            <a:ext cx="4196358" cy="2032755"/>
          </a:xfrm>
          <a:prstGeom prst="roundRect">
            <a:avLst>
              <a:gd name="adj" fmla="val 1674"/>
            </a:avLst>
          </a:prstGeom>
          <a:solidFill>
            <a:srgbClr val="3E3E3E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6" name="Text 5"/>
          <p:cNvSpPr txBox="1"/>
          <p:nvPr/>
        </p:nvSpPr>
        <p:spPr>
          <a:xfrm>
            <a:off x="5443775" y="3849647"/>
            <a:ext cx="3058441" cy="3338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2700"/>
              </a:lnSpc>
              <a:defRPr sz="2200" spc="-22">
                <a:solidFill>
                  <a:srgbClr val="E0D6D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Уборка и вывоз мусора</a:t>
            </a:r>
          </a:p>
        </p:txBody>
      </p:sp>
      <p:sp>
        <p:nvSpPr>
          <p:cNvPr id="167" name="Text 6"/>
          <p:cNvSpPr txBox="1"/>
          <p:nvPr/>
        </p:nvSpPr>
        <p:spPr>
          <a:xfrm>
            <a:off x="5443775" y="4340066"/>
            <a:ext cx="3742731" cy="686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800"/>
              </a:lnSpc>
              <a:defRPr sz="1700" spc="-36">
                <a:solidFill>
                  <a:srgbClr val="E0D6D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Обеспечение чистоты и порядка на территории города.</a:t>
            </a:r>
          </a:p>
        </p:txBody>
      </p:sp>
      <p:sp>
        <p:nvSpPr>
          <p:cNvPr id="168" name="Shape 7"/>
          <p:cNvSpPr/>
          <p:nvPr/>
        </p:nvSpPr>
        <p:spPr>
          <a:xfrm>
            <a:off x="9640133" y="3622833"/>
            <a:ext cx="4196359" cy="2032755"/>
          </a:xfrm>
          <a:prstGeom prst="roundRect">
            <a:avLst>
              <a:gd name="adj" fmla="val 1674"/>
            </a:avLst>
          </a:prstGeom>
          <a:solidFill>
            <a:srgbClr val="3E3E3E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9" name="Text 8"/>
          <p:cNvSpPr txBox="1"/>
          <p:nvPr/>
        </p:nvSpPr>
        <p:spPr>
          <a:xfrm>
            <a:off x="9866948" y="3849647"/>
            <a:ext cx="2740762" cy="3338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2700"/>
              </a:lnSpc>
              <a:defRPr sz="2200" spc="-22">
                <a:solidFill>
                  <a:srgbClr val="E0D6D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Капитальный ремонт</a:t>
            </a:r>
          </a:p>
        </p:txBody>
      </p:sp>
      <p:sp>
        <p:nvSpPr>
          <p:cNvPr id="170" name="Text 9"/>
          <p:cNvSpPr txBox="1"/>
          <p:nvPr/>
        </p:nvSpPr>
        <p:spPr>
          <a:xfrm>
            <a:off x="9866948" y="4340066"/>
            <a:ext cx="3742731" cy="686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800"/>
              </a:lnSpc>
              <a:defRPr sz="1700" spc="-36">
                <a:solidFill>
                  <a:srgbClr val="E0D6D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Ремонт жилищного фонда и объектов инфраструктуры.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 0"/>
          <p:cNvSpPr txBox="1"/>
          <p:nvPr/>
        </p:nvSpPr>
        <p:spPr>
          <a:xfrm>
            <a:off x="793789" y="2008346"/>
            <a:ext cx="12542801" cy="677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5500"/>
              </a:lnSpc>
              <a:defRPr sz="4400" spc="-45">
                <a:solidFill>
                  <a:srgbClr val="FA95A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Дороги и Транспорт: Развитие Инфраструктуры</a:t>
            </a:r>
          </a:p>
        </p:txBody>
      </p:sp>
      <p:pic>
        <p:nvPicPr>
          <p:cNvPr id="173" name="Image 0" descr="Image 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90" y="3057287"/>
            <a:ext cx="4347568" cy="907256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Text 1"/>
          <p:cNvSpPr txBox="1"/>
          <p:nvPr/>
        </p:nvSpPr>
        <p:spPr>
          <a:xfrm>
            <a:off x="1020603" y="4304705"/>
            <a:ext cx="1795832" cy="333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2700"/>
              </a:lnSpc>
              <a:defRPr sz="2200" spc="-22">
                <a:solidFill>
                  <a:srgbClr val="E0D6D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Ремонт дорог</a:t>
            </a:r>
          </a:p>
        </p:txBody>
      </p:sp>
      <p:pic>
        <p:nvPicPr>
          <p:cNvPr id="175" name="Image 1" descr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1357" y="3057287"/>
            <a:ext cx="4347568" cy="907256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Text 2"/>
          <p:cNvSpPr txBox="1"/>
          <p:nvPr/>
        </p:nvSpPr>
        <p:spPr>
          <a:xfrm>
            <a:off x="5368171" y="4304705"/>
            <a:ext cx="3893940" cy="6767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700"/>
              </a:lnSpc>
              <a:defRPr sz="2200" spc="-22">
                <a:solidFill>
                  <a:srgbClr val="E0D6D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Развитие общественного транспорта</a:t>
            </a:r>
          </a:p>
        </p:txBody>
      </p:sp>
      <p:pic>
        <p:nvPicPr>
          <p:cNvPr id="177" name="Image 2" descr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8923" y="3057287"/>
            <a:ext cx="4347569" cy="907256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Text 3"/>
          <p:cNvSpPr txBox="1"/>
          <p:nvPr/>
        </p:nvSpPr>
        <p:spPr>
          <a:xfrm>
            <a:off x="9715738" y="4304705"/>
            <a:ext cx="3542920" cy="333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2700"/>
              </a:lnSpc>
              <a:defRPr sz="2200" spc="-22">
                <a:solidFill>
                  <a:srgbClr val="E0D6D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Новые дорожные развязки</a:t>
            </a:r>
          </a:p>
        </p:txBody>
      </p:sp>
      <p:sp>
        <p:nvSpPr>
          <p:cNvPr id="179" name="Text 4"/>
          <p:cNvSpPr txBox="1"/>
          <p:nvPr/>
        </p:nvSpPr>
        <p:spPr>
          <a:xfrm>
            <a:off x="793790" y="5495330"/>
            <a:ext cx="13042821" cy="686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800"/>
              </a:lnSpc>
              <a:defRPr sz="1700" spc="-36">
                <a:solidFill>
                  <a:srgbClr val="E0D6D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Приоритетные направления финансирования: ремонт существующей дорожной сети, развитие общественного транспорта и строительство новых дорожных развязок для улучшения транспортной доступности.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 0"/>
          <p:cNvSpPr txBox="1"/>
          <p:nvPr/>
        </p:nvSpPr>
        <p:spPr>
          <a:xfrm>
            <a:off x="793790" y="1325047"/>
            <a:ext cx="13042821" cy="1376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5500"/>
              </a:lnSpc>
              <a:defRPr sz="4400" spc="-45">
                <a:solidFill>
                  <a:srgbClr val="FA95A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Поддержка Бизнеса: Стимулирование Экономического Роста</a:t>
            </a:r>
          </a:p>
        </p:txBody>
      </p:sp>
      <p:sp>
        <p:nvSpPr>
          <p:cNvPr id="182" name="Shape 1"/>
          <p:cNvSpPr/>
          <p:nvPr/>
        </p:nvSpPr>
        <p:spPr>
          <a:xfrm>
            <a:off x="1048941" y="3082766"/>
            <a:ext cx="30481" cy="2840713"/>
          </a:xfrm>
          <a:prstGeom prst="roundRect">
            <a:avLst>
              <a:gd name="adj" fmla="val 50000"/>
            </a:avLst>
          </a:prstGeom>
          <a:solidFill>
            <a:srgbClr val="575757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3" name="Shape 2"/>
          <p:cNvSpPr/>
          <p:nvPr/>
        </p:nvSpPr>
        <p:spPr>
          <a:xfrm>
            <a:off x="1273611" y="3577828"/>
            <a:ext cx="680443" cy="30481"/>
          </a:xfrm>
          <a:prstGeom prst="roundRect">
            <a:avLst>
              <a:gd name="adj" fmla="val 50000"/>
            </a:avLst>
          </a:prstGeom>
          <a:solidFill>
            <a:srgbClr val="575757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4" name="Shape 3"/>
          <p:cNvSpPr/>
          <p:nvPr/>
        </p:nvSpPr>
        <p:spPr>
          <a:xfrm>
            <a:off x="793790" y="3337917"/>
            <a:ext cx="510303" cy="510303"/>
          </a:xfrm>
          <a:prstGeom prst="roundRect">
            <a:avLst>
              <a:gd name="adj" fmla="val 6667"/>
            </a:avLst>
          </a:prstGeom>
          <a:solidFill>
            <a:srgbClr val="3E3E3E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5" name="Text 4"/>
          <p:cNvSpPr txBox="1"/>
          <p:nvPr/>
        </p:nvSpPr>
        <p:spPr>
          <a:xfrm>
            <a:off x="952484" y="3380423"/>
            <a:ext cx="192914" cy="340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lnSpc>
                <a:spcPts val="2600"/>
              </a:lnSpc>
              <a:defRPr sz="2600" spc="-27">
                <a:solidFill>
                  <a:srgbClr val="E0D6DE"/>
                </a:solidFill>
                <a:latin typeface="Anton"/>
                <a:ea typeface="Anton"/>
                <a:cs typeface="Anton"/>
                <a:sym typeface="Anton"/>
              </a:defRPr>
            </a:lvl1pPr>
          </a:lstStyle>
          <a:p>
            <a:r>
              <a:t>1</a:t>
            </a:r>
          </a:p>
        </p:txBody>
      </p:sp>
      <p:sp>
        <p:nvSpPr>
          <p:cNvPr id="186" name="Text 5"/>
          <p:cNvSpPr txBox="1"/>
          <p:nvPr/>
        </p:nvSpPr>
        <p:spPr>
          <a:xfrm>
            <a:off x="2183010" y="3309580"/>
            <a:ext cx="2471142" cy="333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2700"/>
              </a:lnSpc>
              <a:defRPr sz="2200" spc="-22">
                <a:solidFill>
                  <a:srgbClr val="E0D6D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Льготы по налогам</a:t>
            </a:r>
          </a:p>
        </p:txBody>
      </p:sp>
      <p:sp>
        <p:nvSpPr>
          <p:cNvPr id="187" name="Text 6"/>
          <p:cNvSpPr txBox="1"/>
          <p:nvPr/>
        </p:nvSpPr>
        <p:spPr>
          <a:xfrm>
            <a:off x="2183010" y="3799999"/>
            <a:ext cx="6514365" cy="330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2800"/>
              </a:lnSpc>
              <a:defRPr sz="1700" spc="-36">
                <a:solidFill>
                  <a:srgbClr val="E0D6D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Предоставление налоговых льгот для малого и среднего бизнеса.</a:t>
            </a:r>
          </a:p>
        </p:txBody>
      </p:sp>
      <p:sp>
        <p:nvSpPr>
          <p:cNvPr id="188" name="Shape 7"/>
          <p:cNvSpPr/>
          <p:nvPr/>
        </p:nvSpPr>
        <p:spPr>
          <a:xfrm>
            <a:off x="1273611" y="5111591"/>
            <a:ext cx="680443" cy="30481"/>
          </a:xfrm>
          <a:prstGeom prst="roundRect">
            <a:avLst>
              <a:gd name="adj" fmla="val 50000"/>
            </a:avLst>
          </a:prstGeom>
          <a:solidFill>
            <a:srgbClr val="575757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9" name="Shape 8"/>
          <p:cNvSpPr/>
          <p:nvPr/>
        </p:nvSpPr>
        <p:spPr>
          <a:xfrm>
            <a:off x="793790" y="4871680"/>
            <a:ext cx="510303" cy="510303"/>
          </a:xfrm>
          <a:prstGeom prst="roundRect">
            <a:avLst>
              <a:gd name="adj" fmla="val 6667"/>
            </a:avLst>
          </a:prstGeom>
          <a:solidFill>
            <a:srgbClr val="3E3E3E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0" name="Text 9"/>
          <p:cNvSpPr txBox="1"/>
          <p:nvPr/>
        </p:nvSpPr>
        <p:spPr>
          <a:xfrm>
            <a:off x="952484" y="4914186"/>
            <a:ext cx="192914" cy="340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lnSpc>
                <a:spcPts val="2600"/>
              </a:lnSpc>
              <a:defRPr sz="2600" spc="-27">
                <a:solidFill>
                  <a:srgbClr val="E0D6DE"/>
                </a:solidFill>
                <a:latin typeface="Anton"/>
                <a:ea typeface="Anton"/>
                <a:cs typeface="Anton"/>
                <a:sym typeface="Anton"/>
              </a:defRPr>
            </a:lvl1pPr>
          </a:lstStyle>
          <a:p>
            <a:r>
              <a:t>2</a:t>
            </a:r>
          </a:p>
        </p:txBody>
      </p:sp>
      <p:sp>
        <p:nvSpPr>
          <p:cNvPr id="191" name="Text 10"/>
          <p:cNvSpPr txBox="1"/>
          <p:nvPr/>
        </p:nvSpPr>
        <p:spPr>
          <a:xfrm>
            <a:off x="2183010" y="4843343"/>
            <a:ext cx="4133851" cy="333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2700"/>
              </a:lnSpc>
              <a:defRPr sz="2200" spc="-22">
                <a:solidFill>
                  <a:srgbClr val="E0D6D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Финансовая помощь стартапам</a:t>
            </a:r>
          </a:p>
        </p:txBody>
      </p:sp>
      <p:sp>
        <p:nvSpPr>
          <p:cNvPr id="192" name="Text 11"/>
          <p:cNvSpPr txBox="1"/>
          <p:nvPr/>
        </p:nvSpPr>
        <p:spPr>
          <a:xfrm>
            <a:off x="2183010" y="5333762"/>
            <a:ext cx="6720663" cy="330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2800"/>
              </a:lnSpc>
              <a:defRPr sz="1700" spc="-36">
                <a:solidFill>
                  <a:srgbClr val="E0D6D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Оказание финансовой поддержки начинающим предпринимателям.</a:t>
            </a:r>
          </a:p>
        </p:txBody>
      </p:sp>
      <p:sp>
        <p:nvSpPr>
          <p:cNvPr id="193" name="Text 12"/>
          <p:cNvSpPr txBox="1"/>
          <p:nvPr/>
        </p:nvSpPr>
        <p:spPr>
          <a:xfrm>
            <a:off x="793790" y="6178629"/>
            <a:ext cx="13042821" cy="686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800"/>
              </a:lnSpc>
              <a:defRPr sz="1700" spc="-36">
                <a:solidFill>
                  <a:srgbClr val="E0D6D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Бюджет предусматривает поддержку предпринимательства в форме налоговых льгот и финансовой помощи, направленных на стимулирование экономического роста и создание новых рабочих мест.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 0"/>
          <p:cNvSpPr txBox="1"/>
          <p:nvPr/>
        </p:nvSpPr>
        <p:spPr>
          <a:xfrm>
            <a:off x="622221" y="488870"/>
            <a:ext cx="12219737" cy="5288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4300"/>
              </a:lnSpc>
              <a:defRPr sz="3400" spc="-34">
                <a:solidFill>
                  <a:srgbClr val="FA95A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Динамика Доходов Бюджета в млрд рублей: 2025-2027 годы</a:t>
            </a:r>
          </a:p>
        </p:txBody>
      </p:sp>
      <p:pic>
        <p:nvPicPr>
          <p:cNvPr id="196" name="Image 0" descr="Image 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220" y="1399937"/>
            <a:ext cx="10492028" cy="5875497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Text 1"/>
          <p:cNvSpPr txBox="1"/>
          <p:nvPr/>
        </p:nvSpPr>
        <p:spPr>
          <a:xfrm>
            <a:off x="622221" y="7475339"/>
            <a:ext cx="13827895" cy="2722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2200"/>
              </a:lnSpc>
              <a:defRPr spc="-38">
                <a:solidFill>
                  <a:srgbClr val="E0D6D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Сравнение доходов бюджета на 2025-2027 годы показывает небольшое снижение в последующие годы по сравнению с 2025 годом.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391</Words>
  <Application>Microsoft Office PowerPoint</Application>
  <PresentationFormat>Произвольный</PresentationFormat>
  <Paragraphs>59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Anton</vt:lpstr>
      <vt:lpstr>Arial</vt:lpstr>
      <vt:lpstr>Calibri</vt:lpstr>
      <vt:lpstr>Calibri Light</vt:lpstr>
      <vt:lpstr>Helvetica</vt:lpstr>
      <vt:lpstr>Helvetica Neue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Максим</dc:creator>
  <cp:lastModifiedBy>О.В. Черниченко</cp:lastModifiedBy>
  <cp:revision>2</cp:revision>
  <dcterms:modified xsi:type="dcterms:W3CDTF">2025-03-18T05:39:18Z</dcterms:modified>
</cp:coreProperties>
</file>