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8" r:id="rId10"/>
    <p:sldId id="276" r:id="rId11"/>
    <p:sldId id="277" r:id="rId12"/>
    <p:sldId id="278" r:id="rId13"/>
  </p:sldIdLst>
  <p:sldSz cx="9906000" cy="6858000" type="A4"/>
  <p:notesSz cx="9906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05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11813" y="0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2B707-621B-47CF-89FA-DBDB255F108E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0600" y="3300413"/>
            <a:ext cx="79248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42926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11813" y="6513513"/>
            <a:ext cx="42926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47FC2E-A471-4D57-8047-0D60AFE964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145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47FC2E-A471-4D57-8047-0D60AFE9648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916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2950" y="2125980"/>
            <a:ext cx="84201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rgbClr val="17375E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0"/>
            <a:ext cx="69342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7018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b="0" i="0" spc="-50" dirty="0">
                <a:latin typeface="Times New Roman"/>
                <a:cs typeface="Times New Roman"/>
              </a:rPr>
              <a:t>‹#›</a:t>
            </a:fld>
            <a:endParaRPr b="0" i="0" spc="-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17375E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7018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b="0" i="0" spc="-50" dirty="0">
                <a:latin typeface="Times New Roman"/>
                <a:cs typeface="Times New Roman"/>
              </a:rPr>
              <a:t>‹#›</a:t>
            </a:fld>
            <a:endParaRPr b="0" i="0" spc="-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17375E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7018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b="0" i="0" spc="-50" dirty="0">
                <a:latin typeface="Times New Roman"/>
                <a:cs typeface="Times New Roman"/>
              </a:rPr>
              <a:t>‹#›</a:t>
            </a:fld>
            <a:endParaRPr b="0" i="0" spc="-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17375E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7018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b="0" i="0" spc="-50" dirty="0">
                <a:latin typeface="Times New Roman"/>
                <a:cs typeface="Times New Roman"/>
              </a:rPr>
              <a:t>‹#›</a:t>
            </a:fld>
            <a:endParaRPr b="0" i="0" spc="-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7018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b="0" i="0" spc="-50" dirty="0">
                <a:latin typeface="Times New Roman"/>
                <a:cs typeface="Times New Roman"/>
              </a:rPr>
              <a:t>‹#›</a:t>
            </a:fld>
            <a:endParaRPr b="0" i="0" spc="-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5881" y="22351"/>
            <a:ext cx="8854236" cy="727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rgbClr val="17375E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1944" y="2785973"/>
            <a:ext cx="4072254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68040" y="6377940"/>
            <a:ext cx="31699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95300" y="6377940"/>
            <a:ext cx="22783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552685" y="6492781"/>
            <a:ext cx="275336" cy="3445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7018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b="0" i="0" spc="-50" dirty="0">
                <a:latin typeface="Times New Roman"/>
                <a:cs typeface="Times New Roman"/>
              </a:rPr>
              <a:t>‹#›</a:t>
            </a:fld>
            <a:endParaRPr b="0" i="0" spc="-5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18" Type="http://schemas.openxmlformats.org/officeDocument/2006/relationships/image" Target="../media/image95.png"/><Relationship Id="rId26" Type="http://schemas.openxmlformats.org/officeDocument/2006/relationships/image" Target="../media/image103.png"/><Relationship Id="rId3" Type="http://schemas.openxmlformats.org/officeDocument/2006/relationships/image" Target="../media/image80.png"/><Relationship Id="rId21" Type="http://schemas.openxmlformats.org/officeDocument/2006/relationships/image" Target="../media/image98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94.png"/><Relationship Id="rId25" Type="http://schemas.openxmlformats.org/officeDocument/2006/relationships/image" Target="../media/image102.png"/><Relationship Id="rId2" Type="http://schemas.openxmlformats.org/officeDocument/2006/relationships/image" Target="../media/image79.jpg"/><Relationship Id="rId16" Type="http://schemas.openxmlformats.org/officeDocument/2006/relationships/image" Target="../media/image93.png"/><Relationship Id="rId20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24" Type="http://schemas.openxmlformats.org/officeDocument/2006/relationships/image" Target="../media/image101.png"/><Relationship Id="rId5" Type="http://schemas.openxmlformats.org/officeDocument/2006/relationships/image" Target="../media/image82.png"/><Relationship Id="rId15" Type="http://schemas.openxmlformats.org/officeDocument/2006/relationships/image" Target="../media/image92.png"/><Relationship Id="rId23" Type="http://schemas.openxmlformats.org/officeDocument/2006/relationships/image" Target="../media/image100.png"/><Relationship Id="rId10" Type="http://schemas.openxmlformats.org/officeDocument/2006/relationships/image" Target="../media/image87.png"/><Relationship Id="rId19" Type="http://schemas.openxmlformats.org/officeDocument/2006/relationships/image" Target="../media/image96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Relationship Id="rId14" Type="http://schemas.openxmlformats.org/officeDocument/2006/relationships/image" Target="../media/image91.png"/><Relationship Id="rId22" Type="http://schemas.openxmlformats.org/officeDocument/2006/relationships/image" Target="../media/image99.png"/><Relationship Id="rId27" Type="http://schemas.openxmlformats.org/officeDocument/2006/relationships/image" Target="../media/image10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40.png"/><Relationship Id="rId2" Type="http://schemas.openxmlformats.org/officeDocument/2006/relationships/image" Target="../media/image17.jpe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29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39.png"/><Relationship Id="rId32" Type="http://schemas.openxmlformats.org/officeDocument/2006/relationships/image" Target="../media/image47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28" Type="http://schemas.openxmlformats.org/officeDocument/2006/relationships/image" Target="../media/image43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31" Type="http://schemas.openxmlformats.org/officeDocument/2006/relationships/image" Target="../media/image46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Relationship Id="rId27" Type="http://schemas.openxmlformats.org/officeDocument/2006/relationships/image" Target="../media/image42.png"/><Relationship Id="rId30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" Type="http://schemas.openxmlformats.org/officeDocument/2006/relationships/image" Target="../media/image48.jp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emf"/><Relationship Id="rId4" Type="http://schemas.openxmlformats.org/officeDocument/2006/relationships/image" Target="../media/image7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Picture background">
            <a:extLst>
              <a:ext uri="{FF2B5EF4-FFF2-40B4-BE49-F238E27FC236}">
                <a16:creationId xmlns:a16="http://schemas.microsoft.com/office/drawing/2014/main" id="{35EBDA3F-91B3-4083-B02E-754CAACA8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101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icture background">
            <a:extLst>
              <a:ext uri="{FF2B5EF4-FFF2-40B4-BE49-F238E27FC236}">
                <a16:creationId xmlns:a16="http://schemas.microsoft.com/office/drawing/2014/main" id="{3B01814E-2254-4997-ADA7-CDEE5B8BB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3581399"/>
            <a:ext cx="5105399" cy="302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3"/>
          <p:cNvSpPr txBox="1"/>
          <p:nvPr/>
        </p:nvSpPr>
        <p:spPr>
          <a:xfrm>
            <a:off x="1102867" y="1791462"/>
            <a:ext cx="7660640" cy="998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ru-RU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Финансовое управление Администрации городского округа Щёлково </a:t>
            </a:r>
            <a:endParaRPr lang="ru-RU" sz="4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93748" y="871727"/>
            <a:ext cx="6283452" cy="102717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72385" y="999235"/>
            <a:ext cx="56934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30" dirty="0"/>
              <a:t>БЮДЖЕТ</a:t>
            </a:r>
            <a:r>
              <a:rPr sz="3600" spc="-145" dirty="0"/>
              <a:t> </a:t>
            </a:r>
            <a:r>
              <a:rPr sz="3600" dirty="0"/>
              <a:t>ДЛЯ</a:t>
            </a:r>
            <a:r>
              <a:rPr sz="3600" spc="-145" dirty="0"/>
              <a:t> </a:t>
            </a:r>
            <a:r>
              <a:rPr sz="3600" spc="-35" dirty="0"/>
              <a:t>ГРАЖДАН</a:t>
            </a:r>
            <a:endParaRPr sz="3600" dirty="0"/>
          </a:p>
        </p:txBody>
      </p:sp>
      <p:sp>
        <p:nvSpPr>
          <p:cNvPr id="12" name="AutoShape 8">
            <a:extLst>
              <a:ext uri="{FF2B5EF4-FFF2-40B4-BE49-F238E27FC236}">
                <a16:creationId xmlns:a16="http://schemas.microsoft.com/office/drawing/2014/main" id="{FCFA8622-EA48-4757-88E0-CE9954A84C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62499" y="3238500"/>
            <a:ext cx="382465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906000" cy="6857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720975" y="2924175"/>
              <a:ext cx="4608830" cy="1811655"/>
            </a:xfrm>
            <a:custGeom>
              <a:avLst/>
              <a:gdLst/>
              <a:ahLst/>
              <a:cxnLst/>
              <a:rect l="l" t="t" r="r" b="b"/>
              <a:pathLst>
                <a:path w="4608830" h="1811654">
                  <a:moveTo>
                    <a:pt x="0" y="1358900"/>
                  </a:moveTo>
                  <a:lnTo>
                    <a:pt x="0" y="1811401"/>
                  </a:lnTo>
                </a:path>
                <a:path w="4608830" h="1811654">
                  <a:moveTo>
                    <a:pt x="4608576" y="0"/>
                  </a:moveTo>
                  <a:lnTo>
                    <a:pt x="4608576" y="576326"/>
                  </a:lnTo>
                </a:path>
              </a:pathLst>
            </a:custGeom>
            <a:ln w="1587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16096" y="611123"/>
              <a:ext cx="2791968" cy="88544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58640" y="630301"/>
              <a:ext cx="2707132" cy="80098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073905" y="773849"/>
              <a:ext cx="2630170" cy="682625"/>
            </a:xfrm>
            <a:custGeom>
              <a:avLst/>
              <a:gdLst/>
              <a:ahLst/>
              <a:cxnLst/>
              <a:rect l="l" t="t" r="r" b="b"/>
              <a:pathLst>
                <a:path w="2630170" h="682625">
                  <a:moveTo>
                    <a:pt x="2629916" y="0"/>
                  </a:moveTo>
                  <a:lnTo>
                    <a:pt x="0" y="0"/>
                  </a:lnTo>
                  <a:lnTo>
                    <a:pt x="0" y="682586"/>
                  </a:lnTo>
                  <a:lnTo>
                    <a:pt x="2629916" y="682586"/>
                  </a:lnTo>
                  <a:lnTo>
                    <a:pt x="2629916" y="0"/>
                  </a:lnTo>
                  <a:close/>
                </a:path>
              </a:pathLst>
            </a:custGeom>
            <a:solidFill>
              <a:srgbClr val="EDEBE0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73905" y="773849"/>
              <a:ext cx="2630170" cy="682625"/>
            </a:xfrm>
            <a:custGeom>
              <a:avLst/>
              <a:gdLst/>
              <a:ahLst/>
              <a:cxnLst/>
              <a:rect l="l" t="t" r="r" b="b"/>
              <a:pathLst>
                <a:path w="2630170" h="682625">
                  <a:moveTo>
                    <a:pt x="0" y="682586"/>
                  </a:moveTo>
                  <a:lnTo>
                    <a:pt x="2629916" y="682586"/>
                  </a:lnTo>
                  <a:lnTo>
                    <a:pt x="2629916" y="0"/>
                  </a:lnTo>
                  <a:lnTo>
                    <a:pt x="0" y="0"/>
                  </a:lnTo>
                  <a:lnTo>
                    <a:pt x="0" y="682586"/>
                  </a:lnTo>
                  <a:close/>
                </a:path>
              </a:pathLst>
            </a:custGeom>
            <a:ln w="9525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463541" y="709371"/>
            <a:ext cx="1852295" cy="680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300" spc="-30" dirty="0">
                <a:latin typeface="Calibri"/>
                <a:cs typeface="Calibri"/>
              </a:rPr>
              <a:t>Бюджет</a:t>
            </a:r>
            <a:endParaRPr sz="43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595883" y="4994147"/>
            <a:ext cx="1868805" cy="887094"/>
            <a:chOff x="595883" y="4994147"/>
            <a:chExt cx="1868805" cy="887094"/>
          </a:xfrm>
        </p:grpSpPr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1791" y="4994147"/>
              <a:ext cx="1776983" cy="88696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5883" y="5170931"/>
              <a:ext cx="1868424" cy="46329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4933" y="5013858"/>
              <a:ext cx="1690624" cy="800988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734669" y="5222875"/>
            <a:ext cx="15532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14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социальной 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сфере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60298" y="5636501"/>
            <a:ext cx="1402080" cy="276860"/>
            <a:chOff x="660298" y="5636501"/>
            <a:chExt cx="1402080" cy="276860"/>
          </a:xfrm>
        </p:grpSpPr>
        <p:sp>
          <p:nvSpPr>
            <p:cNvPr id="16" name="object 16"/>
            <p:cNvSpPr/>
            <p:nvPr/>
          </p:nvSpPr>
          <p:spPr>
            <a:xfrm>
              <a:off x="665060" y="5641263"/>
              <a:ext cx="1392555" cy="267335"/>
            </a:xfrm>
            <a:custGeom>
              <a:avLst/>
              <a:gdLst/>
              <a:ahLst/>
              <a:cxnLst/>
              <a:rect l="l" t="t" r="r" b="b"/>
              <a:pathLst>
                <a:path w="1392555" h="267335">
                  <a:moveTo>
                    <a:pt x="1392301" y="0"/>
                  </a:moveTo>
                  <a:lnTo>
                    <a:pt x="0" y="0"/>
                  </a:lnTo>
                  <a:lnTo>
                    <a:pt x="0" y="266992"/>
                  </a:lnTo>
                  <a:lnTo>
                    <a:pt x="1392301" y="266992"/>
                  </a:lnTo>
                  <a:lnTo>
                    <a:pt x="1392301" y="0"/>
                  </a:lnTo>
                  <a:close/>
                </a:path>
              </a:pathLst>
            </a:custGeom>
            <a:solidFill>
              <a:srgbClr val="EDEBE0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65060" y="5641263"/>
              <a:ext cx="1392555" cy="267335"/>
            </a:xfrm>
            <a:custGeom>
              <a:avLst/>
              <a:gdLst/>
              <a:ahLst/>
              <a:cxnLst/>
              <a:rect l="l" t="t" r="r" b="b"/>
              <a:pathLst>
                <a:path w="1392555" h="267335">
                  <a:moveTo>
                    <a:pt x="0" y="266992"/>
                  </a:moveTo>
                  <a:lnTo>
                    <a:pt x="1392301" y="266992"/>
                  </a:lnTo>
                  <a:lnTo>
                    <a:pt x="1392301" y="0"/>
                  </a:lnTo>
                  <a:lnTo>
                    <a:pt x="0" y="0"/>
                  </a:lnTo>
                  <a:lnTo>
                    <a:pt x="0" y="266992"/>
                  </a:lnTo>
                  <a:close/>
                </a:path>
              </a:pathLst>
            </a:custGeom>
            <a:ln w="9525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966927" y="5608421"/>
            <a:ext cx="78867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622422"/>
                </a:solidFill>
                <a:latin typeface="Calibri"/>
                <a:cs typeface="Calibri"/>
              </a:rPr>
              <a:t>54 </a:t>
            </a:r>
            <a:r>
              <a:rPr sz="1700" b="1" spc="-10" dirty="0">
                <a:solidFill>
                  <a:srgbClr val="622422"/>
                </a:solidFill>
                <a:latin typeface="Calibri"/>
                <a:cs typeface="Calibri"/>
              </a:rPr>
              <a:t>012,9</a:t>
            </a:r>
            <a:endParaRPr sz="17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389632" y="5017008"/>
            <a:ext cx="1658620" cy="887094"/>
            <a:chOff x="2389632" y="5017008"/>
            <a:chExt cx="1658620" cy="887094"/>
          </a:xfrm>
        </p:grpSpPr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389632" y="5017008"/>
              <a:ext cx="1632204" cy="886968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98776" y="5134356"/>
              <a:ext cx="1648968" cy="57759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32685" y="5037150"/>
              <a:ext cx="1546987" cy="800988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2522601" y="5180203"/>
            <a:ext cx="1367790" cy="37592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 indent="28575">
              <a:lnSpc>
                <a:spcPts val="1320"/>
              </a:lnSpc>
              <a:spcBef>
                <a:spcPts val="24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1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сфере</a:t>
            </a:r>
            <a:r>
              <a:rPr sz="1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поддержки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отраслей</a:t>
            </a:r>
            <a:r>
              <a:rPr sz="12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экономики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2385758" y="5636501"/>
            <a:ext cx="1402080" cy="276860"/>
            <a:chOff x="2385758" y="5636501"/>
            <a:chExt cx="1402080" cy="276860"/>
          </a:xfrm>
        </p:grpSpPr>
        <p:sp>
          <p:nvSpPr>
            <p:cNvPr id="25" name="object 25"/>
            <p:cNvSpPr/>
            <p:nvPr/>
          </p:nvSpPr>
          <p:spPr>
            <a:xfrm>
              <a:off x="2390520" y="5641263"/>
              <a:ext cx="1392555" cy="267335"/>
            </a:xfrm>
            <a:custGeom>
              <a:avLst/>
              <a:gdLst/>
              <a:ahLst/>
              <a:cxnLst/>
              <a:rect l="l" t="t" r="r" b="b"/>
              <a:pathLst>
                <a:path w="1392554" h="267335">
                  <a:moveTo>
                    <a:pt x="1392301" y="0"/>
                  </a:moveTo>
                  <a:lnTo>
                    <a:pt x="0" y="0"/>
                  </a:lnTo>
                  <a:lnTo>
                    <a:pt x="0" y="266992"/>
                  </a:lnTo>
                  <a:lnTo>
                    <a:pt x="1392301" y="266992"/>
                  </a:lnTo>
                  <a:lnTo>
                    <a:pt x="1392301" y="0"/>
                  </a:lnTo>
                  <a:close/>
                </a:path>
              </a:pathLst>
            </a:custGeom>
            <a:solidFill>
              <a:srgbClr val="EDEBE0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390520" y="5641263"/>
              <a:ext cx="1392555" cy="267335"/>
            </a:xfrm>
            <a:custGeom>
              <a:avLst/>
              <a:gdLst/>
              <a:ahLst/>
              <a:cxnLst/>
              <a:rect l="l" t="t" r="r" b="b"/>
              <a:pathLst>
                <a:path w="1392554" h="267335">
                  <a:moveTo>
                    <a:pt x="0" y="266992"/>
                  </a:moveTo>
                  <a:lnTo>
                    <a:pt x="1392301" y="266992"/>
                  </a:lnTo>
                  <a:lnTo>
                    <a:pt x="1392301" y="0"/>
                  </a:lnTo>
                  <a:lnTo>
                    <a:pt x="0" y="0"/>
                  </a:lnTo>
                  <a:lnTo>
                    <a:pt x="0" y="266992"/>
                  </a:lnTo>
                  <a:close/>
                </a:path>
              </a:pathLst>
            </a:custGeom>
            <a:ln w="9525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2692654" y="5608421"/>
            <a:ext cx="78867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622422"/>
                </a:solidFill>
                <a:latin typeface="Calibri"/>
                <a:cs typeface="Calibri"/>
              </a:rPr>
              <a:t>21 </a:t>
            </a:r>
            <a:r>
              <a:rPr sz="1700" b="1" spc="-10" dirty="0">
                <a:solidFill>
                  <a:srgbClr val="622422"/>
                </a:solidFill>
                <a:latin typeface="Calibri"/>
                <a:cs typeface="Calibri"/>
              </a:rPr>
              <a:t>265,6</a:t>
            </a:r>
            <a:endParaRPr sz="1700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960876" y="5004815"/>
            <a:ext cx="1755775" cy="885825"/>
            <a:chOff x="3960876" y="5004815"/>
            <a:chExt cx="1755775" cy="885825"/>
          </a:xfrm>
        </p:grpSpPr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03548" y="5004815"/>
              <a:ext cx="1633727" cy="885444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960876" y="5036819"/>
              <a:ext cx="1755648" cy="745236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046855" y="5024272"/>
              <a:ext cx="1546987" cy="800989"/>
            </a:xfrm>
            <a:prstGeom prst="rect">
              <a:avLst/>
            </a:prstGeom>
          </p:spPr>
        </p:pic>
      </p:grpSp>
      <p:sp>
        <p:nvSpPr>
          <p:cNvPr id="32" name="object 32"/>
          <p:cNvSpPr txBox="1"/>
          <p:nvPr/>
        </p:nvSpPr>
        <p:spPr>
          <a:xfrm>
            <a:off x="4083811" y="5083555"/>
            <a:ext cx="1474470" cy="54356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 indent="33020" algn="just">
              <a:lnSpc>
                <a:spcPts val="1320"/>
              </a:lnSpc>
              <a:spcBef>
                <a:spcPts val="24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sz="1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сфере</a:t>
            </a:r>
            <a:r>
              <a:rPr sz="1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обеспечения безопасности</a:t>
            </a:r>
            <a:r>
              <a:rPr sz="12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условий жизнедеятельности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4111180" y="5636501"/>
            <a:ext cx="1402080" cy="276860"/>
            <a:chOff x="4111180" y="5636501"/>
            <a:chExt cx="1402080" cy="276860"/>
          </a:xfrm>
        </p:grpSpPr>
        <p:sp>
          <p:nvSpPr>
            <p:cNvPr id="34" name="object 34"/>
            <p:cNvSpPr/>
            <p:nvPr/>
          </p:nvSpPr>
          <p:spPr>
            <a:xfrm>
              <a:off x="4115942" y="5641263"/>
              <a:ext cx="1392555" cy="267335"/>
            </a:xfrm>
            <a:custGeom>
              <a:avLst/>
              <a:gdLst/>
              <a:ahLst/>
              <a:cxnLst/>
              <a:rect l="l" t="t" r="r" b="b"/>
              <a:pathLst>
                <a:path w="1392554" h="267335">
                  <a:moveTo>
                    <a:pt x="1392301" y="0"/>
                  </a:moveTo>
                  <a:lnTo>
                    <a:pt x="0" y="0"/>
                  </a:lnTo>
                  <a:lnTo>
                    <a:pt x="0" y="266992"/>
                  </a:lnTo>
                  <a:lnTo>
                    <a:pt x="1392301" y="266992"/>
                  </a:lnTo>
                  <a:lnTo>
                    <a:pt x="1392301" y="0"/>
                  </a:lnTo>
                  <a:close/>
                </a:path>
              </a:pathLst>
            </a:custGeom>
            <a:solidFill>
              <a:srgbClr val="EDEBE0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115942" y="5641263"/>
              <a:ext cx="1392555" cy="267335"/>
            </a:xfrm>
            <a:custGeom>
              <a:avLst/>
              <a:gdLst/>
              <a:ahLst/>
              <a:cxnLst/>
              <a:rect l="l" t="t" r="r" b="b"/>
              <a:pathLst>
                <a:path w="1392554" h="267335">
                  <a:moveTo>
                    <a:pt x="0" y="266992"/>
                  </a:moveTo>
                  <a:lnTo>
                    <a:pt x="1392301" y="266992"/>
                  </a:lnTo>
                  <a:lnTo>
                    <a:pt x="1392301" y="0"/>
                  </a:lnTo>
                  <a:lnTo>
                    <a:pt x="0" y="0"/>
                  </a:lnTo>
                  <a:lnTo>
                    <a:pt x="0" y="266992"/>
                  </a:lnTo>
                  <a:close/>
                </a:path>
              </a:pathLst>
            </a:custGeom>
            <a:ln w="9525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4552569" y="5608421"/>
            <a:ext cx="52070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10" dirty="0">
                <a:solidFill>
                  <a:srgbClr val="622422"/>
                </a:solidFill>
                <a:latin typeface="Calibri"/>
                <a:cs typeface="Calibri"/>
              </a:rPr>
              <a:t>560,6</a:t>
            </a:r>
            <a:endParaRPr sz="1700">
              <a:latin typeface="Calibri"/>
              <a:cs typeface="Calibri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5629655" y="5001767"/>
            <a:ext cx="1633855" cy="887094"/>
            <a:chOff x="5629655" y="5001767"/>
            <a:chExt cx="1633855" cy="887094"/>
          </a:xfrm>
        </p:grpSpPr>
        <p:pic>
          <p:nvPicPr>
            <p:cNvPr id="38" name="object 3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629655" y="5001767"/>
              <a:ext cx="1633727" cy="886968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55207" y="5042915"/>
              <a:ext cx="1220724" cy="734568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673089" y="5021478"/>
              <a:ext cx="1546987" cy="800989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5994908" y="5037556"/>
            <a:ext cx="904875" cy="568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3355">
              <a:lnSpc>
                <a:spcPct val="127099"/>
              </a:lnSpc>
              <a:spcBef>
                <a:spcPts val="100"/>
              </a:spcBef>
            </a:pP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Другие программы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5767641" y="5636501"/>
            <a:ext cx="1402080" cy="276860"/>
            <a:chOff x="5767641" y="5636501"/>
            <a:chExt cx="1402080" cy="276860"/>
          </a:xfrm>
        </p:grpSpPr>
        <p:sp>
          <p:nvSpPr>
            <p:cNvPr id="43" name="object 43"/>
            <p:cNvSpPr/>
            <p:nvPr/>
          </p:nvSpPr>
          <p:spPr>
            <a:xfrm>
              <a:off x="5772403" y="5641263"/>
              <a:ext cx="1392555" cy="267335"/>
            </a:xfrm>
            <a:custGeom>
              <a:avLst/>
              <a:gdLst/>
              <a:ahLst/>
              <a:cxnLst/>
              <a:rect l="l" t="t" r="r" b="b"/>
              <a:pathLst>
                <a:path w="1392554" h="267335">
                  <a:moveTo>
                    <a:pt x="1392301" y="0"/>
                  </a:moveTo>
                  <a:lnTo>
                    <a:pt x="0" y="0"/>
                  </a:lnTo>
                  <a:lnTo>
                    <a:pt x="0" y="266992"/>
                  </a:lnTo>
                  <a:lnTo>
                    <a:pt x="1392301" y="266992"/>
                  </a:lnTo>
                  <a:lnTo>
                    <a:pt x="1392301" y="0"/>
                  </a:lnTo>
                  <a:close/>
                </a:path>
              </a:pathLst>
            </a:custGeom>
            <a:solidFill>
              <a:srgbClr val="EDEBE0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772403" y="5641263"/>
              <a:ext cx="1392555" cy="267335"/>
            </a:xfrm>
            <a:custGeom>
              <a:avLst/>
              <a:gdLst/>
              <a:ahLst/>
              <a:cxnLst/>
              <a:rect l="l" t="t" r="r" b="b"/>
              <a:pathLst>
                <a:path w="1392554" h="267335">
                  <a:moveTo>
                    <a:pt x="0" y="266992"/>
                  </a:moveTo>
                  <a:lnTo>
                    <a:pt x="1392301" y="266992"/>
                  </a:lnTo>
                  <a:lnTo>
                    <a:pt x="1392301" y="0"/>
                  </a:lnTo>
                  <a:lnTo>
                    <a:pt x="0" y="0"/>
                  </a:lnTo>
                  <a:lnTo>
                    <a:pt x="0" y="266992"/>
                  </a:lnTo>
                  <a:close/>
                </a:path>
              </a:pathLst>
            </a:custGeom>
            <a:ln w="9525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/>
          <p:nvPr/>
        </p:nvSpPr>
        <p:spPr>
          <a:xfrm>
            <a:off x="6209157" y="5608421"/>
            <a:ext cx="52070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10" dirty="0">
                <a:solidFill>
                  <a:srgbClr val="622422"/>
                </a:solidFill>
                <a:latin typeface="Calibri"/>
                <a:cs typeface="Calibri"/>
              </a:rPr>
              <a:t>326,8</a:t>
            </a:r>
            <a:endParaRPr sz="1700">
              <a:latin typeface="Calibri"/>
              <a:cs typeface="Calibri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2595372" y="1917192"/>
            <a:ext cx="5415280" cy="1174750"/>
            <a:chOff x="2595372" y="1917192"/>
            <a:chExt cx="5415280" cy="1174750"/>
          </a:xfrm>
        </p:grpSpPr>
        <p:pic>
          <p:nvPicPr>
            <p:cNvPr id="47" name="object 4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595372" y="1973580"/>
              <a:ext cx="5414772" cy="998220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927604" y="1917192"/>
              <a:ext cx="4815840" cy="1071372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638552" y="1993900"/>
              <a:ext cx="5328158" cy="911860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4498720" y="2751594"/>
              <a:ext cx="1727835" cy="335280"/>
            </a:xfrm>
            <a:custGeom>
              <a:avLst/>
              <a:gdLst/>
              <a:ahLst/>
              <a:cxnLst/>
              <a:rect l="l" t="t" r="r" b="b"/>
              <a:pathLst>
                <a:path w="1727835" h="335280">
                  <a:moveTo>
                    <a:pt x="1727327" y="0"/>
                  </a:moveTo>
                  <a:lnTo>
                    <a:pt x="0" y="0"/>
                  </a:lnTo>
                  <a:lnTo>
                    <a:pt x="0" y="335140"/>
                  </a:lnTo>
                  <a:lnTo>
                    <a:pt x="1727327" y="335140"/>
                  </a:lnTo>
                  <a:lnTo>
                    <a:pt x="1727327" y="0"/>
                  </a:lnTo>
                  <a:close/>
                </a:path>
              </a:pathLst>
            </a:custGeom>
            <a:solidFill>
              <a:srgbClr val="EDEBE0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4498720" y="2751594"/>
              <a:ext cx="1727835" cy="335280"/>
            </a:xfrm>
            <a:custGeom>
              <a:avLst/>
              <a:gdLst/>
              <a:ahLst/>
              <a:cxnLst/>
              <a:rect l="l" t="t" r="r" b="b"/>
              <a:pathLst>
                <a:path w="1727835" h="335280">
                  <a:moveTo>
                    <a:pt x="0" y="335140"/>
                  </a:moveTo>
                  <a:lnTo>
                    <a:pt x="1727327" y="335140"/>
                  </a:lnTo>
                  <a:lnTo>
                    <a:pt x="1727327" y="0"/>
                  </a:lnTo>
                  <a:lnTo>
                    <a:pt x="0" y="0"/>
                  </a:lnTo>
                  <a:lnTo>
                    <a:pt x="0" y="335140"/>
                  </a:lnTo>
                  <a:close/>
                </a:path>
              </a:pathLst>
            </a:custGeom>
            <a:ln w="9525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3144392" y="2001977"/>
            <a:ext cx="4314190" cy="1090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760"/>
              </a:lnSpc>
              <a:spcBef>
                <a:spcPts val="100"/>
              </a:spcBef>
            </a:pP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Программные</a:t>
            </a:r>
            <a:r>
              <a:rPr sz="2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непрограммные</a:t>
            </a:r>
            <a:endParaRPr sz="2400">
              <a:latin typeface="Calibri"/>
              <a:cs typeface="Calibri"/>
            </a:endParaRPr>
          </a:p>
          <a:p>
            <a:pPr marL="3175" algn="ctr">
              <a:lnSpc>
                <a:spcPts val="2630"/>
              </a:lnSpc>
            </a:pP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расходы</a:t>
            </a:r>
            <a:endParaRPr sz="2400">
              <a:latin typeface="Calibri"/>
              <a:cs typeface="Calibri"/>
            </a:endParaRPr>
          </a:p>
          <a:p>
            <a:pPr marL="123825" algn="ctr">
              <a:lnSpc>
                <a:spcPts val="2990"/>
              </a:lnSpc>
            </a:pPr>
            <a:r>
              <a:rPr sz="2600" b="1" dirty="0">
                <a:solidFill>
                  <a:srgbClr val="622422"/>
                </a:solidFill>
                <a:latin typeface="Calibri"/>
                <a:cs typeface="Calibri"/>
              </a:rPr>
              <a:t>85 </a:t>
            </a:r>
            <a:r>
              <a:rPr sz="2600" b="1" spc="-10" dirty="0">
                <a:solidFill>
                  <a:srgbClr val="622422"/>
                </a:solidFill>
                <a:latin typeface="Calibri"/>
                <a:cs typeface="Calibri"/>
              </a:rPr>
              <a:t>256,6</a:t>
            </a:r>
            <a:endParaRPr sz="2600">
              <a:latin typeface="Calibri"/>
              <a:cs typeface="Calibri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1720595" y="3482340"/>
            <a:ext cx="2451100" cy="885825"/>
            <a:chOff x="1720595" y="3482340"/>
            <a:chExt cx="2451100" cy="885825"/>
          </a:xfrm>
        </p:grpSpPr>
        <p:pic>
          <p:nvPicPr>
            <p:cNvPr id="54" name="object 5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720595" y="3482340"/>
              <a:ext cx="2450592" cy="885444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949195" y="3483864"/>
              <a:ext cx="2048256" cy="821436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763902" y="3501771"/>
              <a:ext cx="2365375" cy="800988"/>
            </a:xfrm>
            <a:prstGeom prst="rect">
              <a:avLst/>
            </a:prstGeom>
          </p:spPr>
        </p:pic>
      </p:grpSp>
      <p:sp>
        <p:nvSpPr>
          <p:cNvPr id="57" name="object 57"/>
          <p:cNvSpPr txBox="1"/>
          <p:nvPr/>
        </p:nvSpPr>
        <p:spPr>
          <a:xfrm>
            <a:off x="2118105" y="3550411"/>
            <a:ext cx="1657350" cy="54991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233679" marR="5080" indent="-220979">
              <a:lnSpc>
                <a:spcPts val="1970"/>
              </a:lnSpc>
              <a:spcBef>
                <a:spcPts val="325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Муниципальные программы: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2863405" y="4118063"/>
            <a:ext cx="1402080" cy="344805"/>
            <a:chOff x="2863405" y="4118063"/>
            <a:chExt cx="1402080" cy="344805"/>
          </a:xfrm>
        </p:grpSpPr>
        <p:sp>
          <p:nvSpPr>
            <p:cNvPr id="59" name="object 59"/>
            <p:cNvSpPr/>
            <p:nvPr/>
          </p:nvSpPr>
          <p:spPr>
            <a:xfrm>
              <a:off x="2868167" y="4122826"/>
              <a:ext cx="1392555" cy="335280"/>
            </a:xfrm>
            <a:custGeom>
              <a:avLst/>
              <a:gdLst/>
              <a:ahLst/>
              <a:cxnLst/>
              <a:rect l="l" t="t" r="r" b="b"/>
              <a:pathLst>
                <a:path w="1392554" h="335279">
                  <a:moveTo>
                    <a:pt x="1392301" y="0"/>
                  </a:moveTo>
                  <a:lnTo>
                    <a:pt x="0" y="0"/>
                  </a:lnTo>
                  <a:lnTo>
                    <a:pt x="0" y="335127"/>
                  </a:lnTo>
                  <a:lnTo>
                    <a:pt x="1392301" y="335127"/>
                  </a:lnTo>
                  <a:lnTo>
                    <a:pt x="1392301" y="0"/>
                  </a:lnTo>
                  <a:close/>
                </a:path>
              </a:pathLst>
            </a:custGeom>
            <a:solidFill>
              <a:srgbClr val="EDEBE0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868167" y="4122826"/>
              <a:ext cx="1392555" cy="335280"/>
            </a:xfrm>
            <a:custGeom>
              <a:avLst/>
              <a:gdLst/>
              <a:ahLst/>
              <a:cxnLst/>
              <a:rect l="l" t="t" r="r" b="b"/>
              <a:pathLst>
                <a:path w="1392554" h="335279">
                  <a:moveTo>
                    <a:pt x="0" y="335127"/>
                  </a:moveTo>
                  <a:lnTo>
                    <a:pt x="1392301" y="335127"/>
                  </a:lnTo>
                  <a:lnTo>
                    <a:pt x="1392301" y="0"/>
                  </a:lnTo>
                  <a:lnTo>
                    <a:pt x="0" y="0"/>
                  </a:lnTo>
                  <a:lnTo>
                    <a:pt x="0" y="335127"/>
                  </a:lnTo>
                  <a:close/>
                </a:path>
              </a:pathLst>
            </a:custGeom>
            <a:ln w="9525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object 61"/>
          <p:cNvSpPr txBox="1"/>
          <p:nvPr/>
        </p:nvSpPr>
        <p:spPr>
          <a:xfrm>
            <a:off x="3015742" y="4059377"/>
            <a:ext cx="10998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622422"/>
                </a:solidFill>
                <a:latin typeface="Calibri"/>
                <a:cs typeface="Calibri"/>
              </a:rPr>
              <a:t>76</a:t>
            </a:r>
            <a:r>
              <a:rPr sz="2400" b="1" spc="-5" dirty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2400" b="1" spc="-20" dirty="0">
                <a:solidFill>
                  <a:srgbClr val="622422"/>
                </a:solidFill>
                <a:latin typeface="Calibri"/>
                <a:cs typeface="Calibri"/>
              </a:rPr>
              <a:t>165,9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6327647" y="3461003"/>
            <a:ext cx="2316480" cy="887094"/>
            <a:chOff x="6327647" y="3461003"/>
            <a:chExt cx="2316480" cy="887094"/>
          </a:xfrm>
        </p:grpSpPr>
        <p:pic>
          <p:nvPicPr>
            <p:cNvPr id="63" name="object 6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327647" y="3461003"/>
              <a:ext cx="2316479" cy="886968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493763" y="3464051"/>
              <a:ext cx="2037588" cy="821436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370573" y="3480688"/>
              <a:ext cx="2231517" cy="800988"/>
            </a:xfrm>
            <a:prstGeom prst="rect">
              <a:avLst/>
            </a:prstGeom>
          </p:spPr>
        </p:pic>
      </p:grpSp>
      <p:sp>
        <p:nvSpPr>
          <p:cNvPr id="66" name="object 66"/>
          <p:cNvSpPr txBox="1"/>
          <p:nvPr/>
        </p:nvSpPr>
        <p:spPr>
          <a:xfrm>
            <a:off x="6663055" y="3529329"/>
            <a:ext cx="1646555" cy="54991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414655" marR="5080" indent="-402590">
              <a:lnSpc>
                <a:spcPts val="1970"/>
              </a:lnSpc>
              <a:spcBef>
                <a:spcPts val="325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Непрограммные расходы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7298753" y="4115130"/>
            <a:ext cx="1402080" cy="351155"/>
            <a:chOff x="7298753" y="4115130"/>
            <a:chExt cx="1402080" cy="351155"/>
          </a:xfrm>
        </p:grpSpPr>
        <p:sp>
          <p:nvSpPr>
            <p:cNvPr id="68" name="object 68"/>
            <p:cNvSpPr/>
            <p:nvPr/>
          </p:nvSpPr>
          <p:spPr>
            <a:xfrm>
              <a:off x="7303516" y="4119892"/>
              <a:ext cx="1392555" cy="341630"/>
            </a:xfrm>
            <a:custGeom>
              <a:avLst/>
              <a:gdLst/>
              <a:ahLst/>
              <a:cxnLst/>
              <a:rect l="l" t="t" r="r" b="b"/>
              <a:pathLst>
                <a:path w="1392554" h="341629">
                  <a:moveTo>
                    <a:pt x="1392301" y="0"/>
                  </a:moveTo>
                  <a:lnTo>
                    <a:pt x="0" y="0"/>
                  </a:lnTo>
                  <a:lnTo>
                    <a:pt x="0" y="341236"/>
                  </a:lnTo>
                  <a:lnTo>
                    <a:pt x="1392301" y="341236"/>
                  </a:lnTo>
                  <a:lnTo>
                    <a:pt x="1392301" y="0"/>
                  </a:lnTo>
                  <a:close/>
                </a:path>
              </a:pathLst>
            </a:custGeom>
            <a:solidFill>
              <a:srgbClr val="EDEBE0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7303516" y="4119892"/>
              <a:ext cx="1392555" cy="341630"/>
            </a:xfrm>
            <a:custGeom>
              <a:avLst/>
              <a:gdLst/>
              <a:ahLst/>
              <a:cxnLst/>
              <a:rect l="l" t="t" r="r" b="b"/>
              <a:pathLst>
                <a:path w="1392554" h="341629">
                  <a:moveTo>
                    <a:pt x="0" y="341236"/>
                  </a:moveTo>
                  <a:lnTo>
                    <a:pt x="1392301" y="341236"/>
                  </a:lnTo>
                  <a:lnTo>
                    <a:pt x="1392301" y="0"/>
                  </a:lnTo>
                  <a:lnTo>
                    <a:pt x="0" y="0"/>
                  </a:lnTo>
                  <a:lnTo>
                    <a:pt x="0" y="341236"/>
                  </a:lnTo>
                  <a:close/>
                </a:path>
              </a:pathLst>
            </a:custGeom>
            <a:ln w="9525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0" name="object 70"/>
          <p:cNvSpPr txBox="1"/>
          <p:nvPr/>
        </p:nvSpPr>
        <p:spPr>
          <a:xfrm>
            <a:off x="7528306" y="4059682"/>
            <a:ext cx="9455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622422"/>
                </a:solidFill>
                <a:latin typeface="Calibri"/>
                <a:cs typeface="Calibri"/>
              </a:rPr>
              <a:t>9</a:t>
            </a:r>
            <a:r>
              <a:rPr sz="2400" b="1" spc="5" dirty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rgbClr val="622422"/>
                </a:solidFill>
                <a:latin typeface="Calibri"/>
                <a:cs typeface="Calibri"/>
              </a:rPr>
              <a:t>090,7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71" name="object 71"/>
          <p:cNvGrpSpPr/>
          <p:nvPr/>
        </p:nvGrpSpPr>
        <p:grpSpPr>
          <a:xfrm>
            <a:off x="155575" y="836675"/>
            <a:ext cx="6096635" cy="4202430"/>
            <a:chOff x="155575" y="836675"/>
            <a:chExt cx="6096635" cy="4202430"/>
          </a:xfrm>
        </p:grpSpPr>
        <p:sp>
          <p:nvSpPr>
            <p:cNvPr id="72" name="object 72"/>
            <p:cNvSpPr/>
            <p:nvPr/>
          </p:nvSpPr>
          <p:spPr>
            <a:xfrm>
              <a:off x="920750" y="1484375"/>
              <a:ext cx="5327650" cy="3554729"/>
            </a:xfrm>
            <a:custGeom>
              <a:avLst/>
              <a:gdLst/>
              <a:ahLst/>
              <a:cxnLst/>
              <a:rect l="l" t="t" r="r" b="b"/>
              <a:pathLst>
                <a:path w="5327650" h="3554729">
                  <a:moveTo>
                    <a:pt x="2592451" y="1439799"/>
                  </a:moveTo>
                  <a:lnTo>
                    <a:pt x="2592451" y="2016125"/>
                  </a:lnTo>
                </a:path>
                <a:path w="5327650" h="3554729">
                  <a:moveTo>
                    <a:pt x="4251325" y="0"/>
                  </a:moveTo>
                  <a:lnTo>
                    <a:pt x="4251325" y="504825"/>
                  </a:lnTo>
                </a:path>
                <a:path w="5327650" h="3554729">
                  <a:moveTo>
                    <a:pt x="0" y="3260725"/>
                  </a:moveTo>
                  <a:lnTo>
                    <a:pt x="5327650" y="3260725"/>
                  </a:lnTo>
                </a:path>
                <a:path w="5327650" h="3554729">
                  <a:moveTo>
                    <a:pt x="14287" y="3260725"/>
                  </a:moveTo>
                  <a:lnTo>
                    <a:pt x="14287" y="3552825"/>
                  </a:lnTo>
                </a:path>
                <a:path w="5327650" h="3554729">
                  <a:moveTo>
                    <a:pt x="1800225" y="3260725"/>
                  </a:moveTo>
                  <a:lnTo>
                    <a:pt x="1800225" y="3554349"/>
                  </a:lnTo>
                </a:path>
                <a:path w="5327650" h="3554729">
                  <a:moveTo>
                    <a:pt x="3600450" y="3260725"/>
                  </a:moveTo>
                  <a:lnTo>
                    <a:pt x="3600450" y="3552825"/>
                  </a:lnTo>
                </a:path>
                <a:path w="5327650" h="3554729">
                  <a:moveTo>
                    <a:pt x="5322951" y="3260725"/>
                  </a:moveTo>
                  <a:lnTo>
                    <a:pt x="5322951" y="3552825"/>
                  </a:lnTo>
                </a:path>
              </a:pathLst>
            </a:custGeom>
            <a:ln w="1587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3" name="object 7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155575" y="836675"/>
              <a:ext cx="2376297" cy="1800225"/>
            </a:xfrm>
            <a:prstGeom prst="rect">
              <a:avLst/>
            </a:prstGeom>
          </p:spPr>
        </p:pic>
      </p:grpSp>
      <p:sp>
        <p:nvSpPr>
          <p:cNvPr id="74" name="object 74"/>
          <p:cNvSpPr txBox="1">
            <a:spLocks noGrp="1"/>
          </p:cNvSpPr>
          <p:nvPr>
            <p:ph type="title"/>
          </p:nvPr>
        </p:nvSpPr>
        <p:spPr>
          <a:xfrm>
            <a:off x="416153" y="40005"/>
            <a:ext cx="9071610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622422"/>
                </a:solidFill>
              </a:rPr>
              <a:t>Структура</a:t>
            </a:r>
            <a:r>
              <a:rPr sz="2600" spc="-65" dirty="0">
                <a:solidFill>
                  <a:srgbClr val="622422"/>
                </a:solidFill>
              </a:rPr>
              <a:t> </a:t>
            </a:r>
            <a:r>
              <a:rPr sz="2600" spc="-30" dirty="0">
                <a:solidFill>
                  <a:srgbClr val="622422"/>
                </a:solidFill>
              </a:rPr>
              <a:t>расходов</a:t>
            </a:r>
            <a:r>
              <a:rPr sz="2600" spc="-95" dirty="0">
                <a:solidFill>
                  <a:srgbClr val="622422"/>
                </a:solidFill>
              </a:rPr>
              <a:t> </a:t>
            </a:r>
            <a:r>
              <a:rPr sz="2600" spc="-10" dirty="0">
                <a:solidFill>
                  <a:srgbClr val="622422"/>
                </a:solidFill>
              </a:rPr>
              <a:t>бюджета</a:t>
            </a:r>
            <a:r>
              <a:rPr sz="2600" spc="-65" dirty="0">
                <a:solidFill>
                  <a:srgbClr val="622422"/>
                </a:solidFill>
              </a:rPr>
              <a:t> </a:t>
            </a:r>
            <a:r>
              <a:rPr sz="2600" spc="-10" dirty="0">
                <a:solidFill>
                  <a:srgbClr val="622422"/>
                </a:solidFill>
              </a:rPr>
              <a:t>города</a:t>
            </a:r>
            <a:r>
              <a:rPr sz="2600" spc="-95" dirty="0">
                <a:solidFill>
                  <a:srgbClr val="622422"/>
                </a:solidFill>
              </a:rPr>
              <a:t> </a:t>
            </a:r>
            <a:r>
              <a:rPr sz="2600" dirty="0">
                <a:solidFill>
                  <a:srgbClr val="622422"/>
                </a:solidFill>
              </a:rPr>
              <a:t>в</a:t>
            </a:r>
            <a:r>
              <a:rPr sz="2600" spc="-55" dirty="0">
                <a:solidFill>
                  <a:srgbClr val="622422"/>
                </a:solidFill>
              </a:rPr>
              <a:t> </a:t>
            </a:r>
            <a:r>
              <a:rPr sz="2600" dirty="0">
                <a:solidFill>
                  <a:srgbClr val="622422"/>
                </a:solidFill>
              </a:rPr>
              <a:t>202</a:t>
            </a:r>
            <a:r>
              <a:rPr lang="ru-RU" sz="2600" dirty="0">
                <a:solidFill>
                  <a:srgbClr val="622422"/>
                </a:solidFill>
              </a:rPr>
              <a:t>5</a:t>
            </a:r>
            <a:r>
              <a:rPr sz="2600" spc="-75" dirty="0">
                <a:solidFill>
                  <a:srgbClr val="622422"/>
                </a:solidFill>
              </a:rPr>
              <a:t> </a:t>
            </a:r>
            <a:r>
              <a:rPr sz="2600" spc="-70" dirty="0">
                <a:solidFill>
                  <a:srgbClr val="622422"/>
                </a:solidFill>
              </a:rPr>
              <a:t>году,</a:t>
            </a:r>
            <a:r>
              <a:rPr sz="2600" spc="-85" dirty="0">
                <a:solidFill>
                  <a:srgbClr val="622422"/>
                </a:solidFill>
              </a:rPr>
              <a:t> </a:t>
            </a:r>
            <a:r>
              <a:rPr sz="2600" dirty="0">
                <a:solidFill>
                  <a:srgbClr val="622422"/>
                </a:solidFill>
              </a:rPr>
              <a:t>млн.</a:t>
            </a:r>
            <a:r>
              <a:rPr sz="2600" spc="-55" dirty="0">
                <a:solidFill>
                  <a:srgbClr val="622422"/>
                </a:solidFill>
              </a:rPr>
              <a:t> </a:t>
            </a:r>
            <a:r>
              <a:rPr sz="2600" spc="-10" dirty="0">
                <a:solidFill>
                  <a:srgbClr val="622422"/>
                </a:solidFill>
              </a:rPr>
              <a:t>рублей</a:t>
            </a:r>
            <a:endParaRPr sz="2600" dirty="0"/>
          </a:p>
        </p:txBody>
      </p:sp>
      <p:pic>
        <p:nvPicPr>
          <p:cNvPr id="76" name="object 7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40207" y="2627376"/>
            <a:ext cx="2406396" cy="1830324"/>
          </a:xfrm>
          <a:prstGeom prst="rect">
            <a:avLst/>
          </a:prstGeom>
        </p:spPr>
      </p:pic>
      <p:sp>
        <p:nvSpPr>
          <p:cNvPr id="77" name="object 7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Picture background">
            <a:extLst>
              <a:ext uri="{FF2B5EF4-FFF2-40B4-BE49-F238E27FC236}">
                <a16:creationId xmlns:a16="http://schemas.microsoft.com/office/drawing/2014/main" id="{4FD0C400-E1AC-4160-900F-AE88E6650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101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1416558" y="26873"/>
            <a:ext cx="6998970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spcBef>
                <a:spcPts val="105"/>
              </a:spcBef>
            </a:pPr>
            <a:r>
              <a:rPr lang="ru-RU" sz="2000" b="1" i="0" dirty="0">
                <a:solidFill>
                  <a:schemeClr val="tx1"/>
                </a:solidFill>
                <a:effectLst/>
                <a:latin typeface="Inter"/>
              </a:rPr>
              <a:t>Детализация доходов бюджета на 2025 год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900E65B-FDFF-4837-AA54-C50DB4F0C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422" y="476463"/>
            <a:ext cx="6889242" cy="605007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2">
            <a:extLst>
              <a:ext uri="{FF2B5EF4-FFF2-40B4-BE49-F238E27FC236}">
                <a16:creationId xmlns:a16="http://schemas.microsoft.com/office/drawing/2014/main" id="{1DFA7B68-1A64-4E9F-9CAD-31B8724B63B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671" y="-38969"/>
            <a:ext cx="9906000" cy="685799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20955">
              <a:lnSpc>
                <a:spcPct val="100000"/>
              </a:lnSpc>
              <a:spcBef>
                <a:spcPts val="45"/>
              </a:spcBef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88186" y="68325"/>
            <a:ext cx="6998970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8890" marR="5080" indent="-1266825" algn="ctr">
              <a:spcBef>
                <a:spcPts val="100"/>
              </a:spcBef>
            </a:pPr>
            <a:r>
              <a:rPr lang="ru-RU" sz="2800" dirty="0">
                <a:solidFill>
                  <a:schemeClr val="tx1"/>
                </a:solidFill>
                <a:latin typeface="Inter"/>
              </a:rPr>
              <a:t>Детализация</a:t>
            </a:r>
            <a:r>
              <a:rPr lang="ru-RU" sz="2800" b="1" i="0" dirty="0">
                <a:solidFill>
                  <a:schemeClr val="tx1"/>
                </a:solidFill>
                <a:effectLst/>
                <a:latin typeface="Inter"/>
              </a:rPr>
              <a:t> расходов </a:t>
            </a:r>
            <a:r>
              <a:rPr lang="ru-RU" sz="2800" dirty="0">
                <a:solidFill>
                  <a:schemeClr val="tx1"/>
                </a:solidFill>
                <a:latin typeface="Inter"/>
              </a:rPr>
              <a:t>бюджета на 2025 год</a:t>
            </a:r>
            <a:r>
              <a:rPr lang="ru-RU" sz="1400" b="1" i="0" dirty="0">
                <a:solidFill>
                  <a:schemeClr val="tx1"/>
                </a:solidFill>
                <a:effectLst/>
                <a:latin typeface="Inter"/>
              </a:rPr>
              <a:t/>
            </a:r>
            <a:br>
              <a:rPr lang="ru-RU" sz="1400" b="1" i="0" dirty="0">
                <a:solidFill>
                  <a:schemeClr val="tx1"/>
                </a:solidFill>
                <a:effectLst/>
                <a:latin typeface="Inter"/>
              </a:rPr>
            </a:br>
            <a:endParaRPr sz="1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ED93E4-1F2D-4214-96F2-5A57BF9DB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914400"/>
            <a:ext cx="8077200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16" descr="Picture background">
            <a:extLst>
              <a:ext uri="{FF2B5EF4-FFF2-40B4-BE49-F238E27FC236}">
                <a16:creationId xmlns:a16="http://schemas.microsoft.com/office/drawing/2014/main" id="{0FE85C01-E361-4829-8204-D3162AA7A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101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5"/>
          <p:cNvSpPr txBox="1"/>
          <p:nvPr/>
        </p:nvSpPr>
        <p:spPr>
          <a:xfrm>
            <a:off x="9641840" y="6457289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i="1" spc="-50" dirty="0"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0160" y="-19177"/>
            <a:ext cx="9915525" cy="921384"/>
            <a:chOff x="-4762" y="-4699"/>
            <a:chExt cx="9915525" cy="121031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830325"/>
              <a:ext cx="9905999" cy="6731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27860" y="830325"/>
              <a:ext cx="6201155" cy="37515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3"/>
              <a:ext cx="9906000" cy="830262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63"/>
              <a:ext cx="9906000" cy="830580"/>
            </a:xfrm>
            <a:custGeom>
              <a:avLst/>
              <a:gdLst/>
              <a:ahLst/>
              <a:cxnLst/>
              <a:rect l="l" t="t" r="r" b="b"/>
              <a:pathLst>
                <a:path w="9906000" h="830580">
                  <a:moveTo>
                    <a:pt x="0" y="830262"/>
                  </a:moveTo>
                  <a:lnTo>
                    <a:pt x="9906000" y="830262"/>
                  </a:lnTo>
                  <a:lnTo>
                    <a:pt x="9906000" y="0"/>
                  </a:lnTo>
                  <a:lnTo>
                    <a:pt x="0" y="0"/>
                  </a:lnTo>
                  <a:lnTo>
                    <a:pt x="0" y="830262"/>
                  </a:lnTo>
                  <a:close/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704850" y="4657725"/>
            <a:ext cx="2663825" cy="1241425"/>
            <a:chOff x="704850" y="4657725"/>
            <a:chExt cx="2663825" cy="1241425"/>
          </a:xfrm>
        </p:grpSpPr>
        <p:sp>
          <p:nvSpPr>
            <p:cNvPr id="13" name="object 13"/>
            <p:cNvSpPr/>
            <p:nvPr/>
          </p:nvSpPr>
          <p:spPr>
            <a:xfrm>
              <a:off x="704850" y="4657725"/>
              <a:ext cx="2663825" cy="1241425"/>
            </a:xfrm>
            <a:custGeom>
              <a:avLst/>
              <a:gdLst/>
              <a:ahLst/>
              <a:cxnLst/>
              <a:rect l="l" t="t" r="r" b="b"/>
              <a:pathLst>
                <a:path w="2663825" h="1241425">
                  <a:moveTo>
                    <a:pt x="2663825" y="0"/>
                  </a:moveTo>
                  <a:lnTo>
                    <a:pt x="0" y="0"/>
                  </a:lnTo>
                  <a:lnTo>
                    <a:pt x="0" y="1241425"/>
                  </a:lnTo>
                  <a:lnTo>
                    <a:pt x="2663825" y="1241425"/>
                  </a:lnTo>
                  <a:lnTo>
                    <a:pt x="26638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01724" y="4860036"/>
              <a:ext cx="579119" cy="679704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704850" y="4657725"/>
            <a:ext cx="2663825" cy="1241425"/>
          </a:xfrm>
          <a:prstGeom prst="rect">
            <a:avLst/>
          </a:prstGeom>
          <a:ln w="25400">
            <a:solidFill>
              <a:srgbClr val="4F81BC"/>
            </a:solidFill>
          </a:ln>
        </p:spPr>
        <p:txBody>
          <a:bodyPr vert="horz" wrap="square" lIns="0" tIns="279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20"/>
              </a:spcBef>
            </a:pP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800" b="1" spc="-20" dirty="0">
                <a:latin typeface="Times New Roman"/>
                <a:cs typeface="Times New Roman"/>
              </a:rPr>
              <a:t>Доходы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77923B"/>
                </a:solidFill>
                <a:latin typeface="Times New Roman"/>
                <a:cs typeface="Times New Roman"/>
              </a:rPr>
              <a:t>&gt;</a:t>
            </a:r>
            <a:r>
              <a:rPr sz="2400" b="1" spc="-160" dirty="0">
                <a:solidFill>
                  <a:srgbClr val="77923B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Расходы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2400" b="1" spc="-50" dirty="0">
                <a:solidFill>
                  <a:srgbClr val="77923B"/>
                </a:solidFill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1800" b="1" u="sng" spc="-10" dirty="0">
                <a:solidFill>
                  <a:srgbClr val="77923B"/>
                </a:solidFill>
                <a:uFill>
                  <a:solidFill>
                    <a:srgbClr val="77923B"/>
                  </a:solidFill>
                </a:uFill>
                <a:latin typeface="Times New Roman"/>
                <a:cs typeface="Times New Roman"/>
              </a:rPr>
              <a:t>ПРОФИЦИТ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6465951" y="4652962"/>
            <a:ext cx="2663825" cy="1250950"/>
            <a:chOff x="6465951" y="4652962"/>
            <a:chExt cx="2663825" cy="1250950"/>
          </a:xfrm>
        </p:grpSpPr>
        <p:sp>
          <p:nvSpPr>
            <p:cNvPr id="17" name="object 17"/>
            <p:cNvSpPr/>
            <p:nvPr/>
          </p:nvSpPr>
          <p:spPr>
            <a:xfrm>
              <a:off x="6465951" y="4652962"/>
              <a:ext cx="2663825" cy="1250950"/>
            </a:xfrm>
            <a:custGeom>
              <a:avLst/>
              <a:gdLst/>
              <a:ahLst/>
              <a:cxnLst/>
              <a:rect l="l" t="t" r="r" b="b"/>
              <a:pathLst>
                <a:path w="2663825" h="1250950">
                  <a:moveTo>
                    <a:pt x="2663825" y="0"/>
                  </a:moveTo>
                  <a:lnTo>
                    <a:pt x="0" y="0"/>
                  </a:lnTo>
                  <a:lnTo>
                    <a:pt x="0" y="1250950"/>
                  </a:lnTo>
                  <a:lnTo>
                    <a:pt x="2663825" y="1250950"/>
                  </a:lnTo>
                  <a:lnTo>
                    <a:pt x="26638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49312" y="4860036"/>
              <a:ext cx="579120" cy="67970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508492" y="4860036"/>
              <a:ext cx="579120" cy="679704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6465951" y="4652962"/>
            <a:ext cx="2663825" cy="1250950"/>
          </a:xfrm>
          <a:prstGeom prst="rect">
            <a:avLst/>
          </a:prstGeom>
          <a:ln w="25400">
            <a:solidFill>
              <a:srgbClr val="4F81BC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60"/>
              </a:spcBef>
            </a:pPr>
            <a:endParaRPr sz="180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</a:pPr>
            <a:r>
              <a:rPr sz="1800" b="1" spc="-20" dirty="0">
                <a:latin typeface="Times New Roman"/>
                <a:cs typeface="Times New Roman"/>
              </a:rPr>
              <a:t>Расходы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75F92"/>
                </a:solidFill>
                <a:latin typeface="Times New Roman"/>
                <a:cs typeface="Times New Roman"/>
              </a:rPr>
              <a:t>&gt;</a:t>
            </a:r>
            <a:r>
              <a:rPr sz="2400" b="1" spc="-160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Доходы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2400" b="1" spc="-50" dirty="0">
                <a:solidFill>
                  <a:srgbClr val="375F92"/>
                </a:solidFill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  <a:spcBef>
                <a:spcPts val="25"/>
              </a:spcBef>
            </a:pPr>
            <a:r>
              <a:rPr sz="1800" b="1" u="sng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Times New Roman"/>
                <a:cs typeface="Times New Roman"/>
              </a:rPr>
              <a:t>ДЕФИЦИТ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21" name="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4968" y="6089903"/>
            <a:ext cx="9439656" cy="583692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329895" y="6088176"/>
            <a:ext cx="90290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marR="5080" indent="-38100">
              <a:lnSpc>
                <a:spcPct val="100000"/>
              </a:lnSpc>
              <a:spcBef>
                <a:spcPts val="100"/>
              </a:spcBef>
            </a:pPr>
            <a:r>
              <a:rPr sz="1800" b="1" i="1" dirty="0">
                <a:solidFill>
                  <a:srgbClr val="07121F"/>
                </a:solidFill>
                <a:latin typeface="Times New Roman"/>
                <a:cs typeface="Times New Roman"/>
              </a:rPr>
              <a:t>Сбалансированность</a:t>
            </a:r>
            <a:r>
              <a:rPr sz="1800" b="1" i="1" spc="-40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07121F"/>
                </a:solidFill>
                <a:latin typeface="Times New Roman"/>
                <a:cs typeface="Times New Roman"/>
              </a:rPr>
              <a:t>бюджета</a:t>
            </a:r>
            <a:r>
              <a:rPr sz="1800" b="1" i="1" spc="-30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07121F"/>
                </a:solidFill>
                <a:latin typeface="Times New Roman"/>
                <a:cs typeface="Times New Roman"/>
              </a:rPr>
              <a:t>по</a:t>
            </a:r>
            <a:r>
              <a:rPr sz="1800" b="1" i="1" spc="-30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07121F"/>
                </a:solidFill>
                <a:latin typeface="Times New Roman"/>
                <a:cs typeface="Times New Roman"/>
              </a:rPr>
              <a:t>доходам</a:t>
            </a:r>
            <a:r>
              <a:rPr sz="1800" b="1" i="1" spc="-35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07121F"/>
                </a:solidFill>
                <a:latin typeface="Times New Roman"/>
                <a:cs typeface="Times New Roman"/>
              </a:rPr>
              <a:t>и</a:t>
            </a:r>
            <a:r>
              <a:rPr sz="1800" b="1" i="1" spc="-30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07121F"/>
                </a:solidFill>
                <a:latin typeface="Times New Roman"/>
                <a:cs typeface="Times New Roman"/>
              </a:rPr>
              <a:t>расходам</a:t>
            </a:r>
            <a:r>
              <a:rPr sz="1800" b="1" i="1" spc="-35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07121F"/>
                </a:solidFill>
                <a:latin typeface="Times New Roman"/>
                <a:cs typeface="Times New Roman"/>
              </a:rPr>
              <a:t>–</a:t>
            </a:r>
            <a:r>
              <a:rPr sz="1800" b="1" i="1" spc="-25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07121F"/>
                </a:solidFill>
                <a:latin typeface="Times New Roman"/>
                <a:cs typeface="Times New Roman"/>
              </a:rPr>
              <a:t>основополагающее</a:t>
            </a:r>
            <a:r>
              <a:rPr sz="1800" b="1" i="1" spc="-25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07121F"/>
                </a:solidFill>
                <a:latin typeface="Times New Roman"/>
                <a:cs typeface="Times New Roman"/>
              </a:rPr>
              <a:t>требование, предъявляемое</a:t>
            </a:r>
            <a:r>
              <a:rPr sz="1800" b="1" i="1" spc="-40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07121F"/>
                </a:solidFill>
                <a:latin typeface="Times New Roman"/>
                <a:cs typeface="Times New Roman"/>
              </a:rPr>
              <a:t>к</a:t>
            </a:r>
            <a:r>
              <a:rPr sz="1800" b="1" i="1" spc="-45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07121F"/>
                </a:solidFill>
                <a:latin typeface="Times New Roman"/>
                <a:cs typeface="Times New Roman"/>
              </a:rPr>
              <a:t>исполнительным</a:t>
            </a:r>
            <a:r>
              <a:rPr sz="1800" b="1" i="1" spc="-35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07121F"/>
                </a:solidFill>
                <a:latin typeface="Times New Roman"/>
                <a:cs typeface="Times New Roman"/>
              </a:rPr>
              <a:t>органам,</a:t>
            </a:r>
            <a:r>
              <a:rPr sz="1800" b="1" i="1" spc="-30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07121F"/>
                </a:solidFill>
                <a:latin typeface="Times New Roman"/>
                <a:cs typeface="Times New Roman"/>
              </a:rPr>
              <a:t>составляющим</a:t>
            </a:r>
            <a:r>
              <a:rPr sz="1800" b="1" i="1" spc="-50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07121F"/>
                </a:solidFill>
                <a:latin typeface="Times New Roman"/>
                <a:cs typeface="Times New Roman"/>
              </a:rPr>
              <a:t>и</a:t>
            </a:r>
            <a:r>
              <a:rPr sz="1800" b="1" i="1" spc="-45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07121F"/>
                </a:solidFill>
                <a:latin typeface="Times New Roman"/>
                <a:cs typeface="Times New Roman"/>
              </a:rPr>
              <a:t>утверждающим</a:t>
            </a:r>
            <a:r>
              <a:rPr sz="1800" b="1" i="1" spc="-50" dirty="0">
                <a:solidFill>
                  <a:srgbClr val="07121F"/>
                </a:solidFill>
                <a:latin typeface="Times New Roman"/>
                <a:cs typeface="Times New Roman"/>
              </a:rPr>
              <a:t> </a:t>
            </a:r>
            <a:r>
              <a:rPr sz="1800" b="1" i="1" spc="-10" dirty="0">
                <a:solidFill>
                  <a:srgbClr val="07121F"/>
                </a:solidFill>
                <a:latin typeface="Times New Roman"/>
                <a:cs typeface="Times New Roman"/>
              </a:rPr>
              <a:t>бюджет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597152" y="925067"/>
            <a:ext cx="6711950" cy="1885314"/>
            <a:chOff x="1597152" y="925067"/>
            <a:chExt cx="6711950" cy="1885314"/>
          </a:xfrm>
        </p:grpSpPr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41448" y="2311907"/>
              <a:ext cx="4850892" cy="498348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97152" y="925067"/>
              <a:ext cx="6711696" cy="154686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46504" y="943355"/>
              <a:ext cx="1674875" cy="597408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1901189" y="998981"/>
            <a:ext cx="6102350" cy="123063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 marR="5080" algn="ctr">
              <a:lnSpc>
                <a:spcPct val="86500"/>
              </a:lnSpc>
              <a:spcBef>
                <a:spcPts val="450"/>
              </a:spcBef>
            </a:pP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БЮДЖЕТ</a:t>
            </a:r>
            <a:r>
              <a:rPr sz="22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–</a:t>
            </a:r>
            <a:r>
              <a:rPr sz="2200" b="1" spc="-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форма</a:t>
            </a:r>
            <a:r>
              <a:rPr sz="2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образования</a:t>
            </a:r>
            <a:r>
              <a:rPr sz="2200" b="1" spc="-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2200" b="1" spc="-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расходования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денежных</a:t>
            </a:r>
            <a:r>
              <a:rPr sz="2200" b="1" spc="-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средств,</a:t>
            </a:r>
            <a:r>
              <a:rPr sz="2200" b="1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предназначенных</a:t>
            </a:r>
            <a:r>
              <a:rPr sz="2200" b="1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для </a:t>
            </a: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финансового</a:t>
            </a:r>
            <a:r>
              <a:rPr sz="2200" b="1" spc="-10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обеспечения</a:t>
            </a:r>
            <a:r>
              <a:rPr sz="2200" b="1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выполнения</a:t>
            </a:r>
            <a:r>
              <a:rPr sz="2200" b="1" spc="-1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задач</a:t>
            </a:r>
            <a:r>
              <a:rPr sz="2200" b="1" spc="-1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и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функций</a:t>
            </a:r>
            <a:r>
              <a:rPr sz="2200" b="1" spc="-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органов</a:t>
            </a:r>
            <a:r>
              <a:rPr sz="2200" b="1" spc="-10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местного</a:t>
            </a:r>
            <a:r>
              <a:rPr sz="2200" b="1" spc="-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самоуправления</a:t>
            </a:r>
            <a:endParaRPr sz="2200" dirty="0">
              <a:latin typeface="Times New Roman"/>
              <a:cs typeface="Times New Roman"/>
            </a:endParaRPr>
          </a:p>
        </p:txBody>
      </p:sp>
      <p:pic>
        <p:nvPicPr>
          <p:cNvPr id="28" name="object 2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43840" y="2778251"/>
            <a:ext cx="4491228" cy="1778508"/>
          </a:xfrm>
          <a:prstGeom prst="rect">
            <a:avLst/>
          </a:prstGeom>
        </p:spPr>
      </p:pic>
      <p:sp>
        <p:nvSpPr>
          <p:cNvPr id="29" name="object 2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580"/>
              </a:spcBef>
            </a:pPr>
            <a:r>
              <a:rPr spc="-10" dirty="0"/>
              <a:t>ДОХОДЫ</a:t>
            </a:r>
          </a:p>
          <a:p>
            <a:pPr marL="12065" marR="5080" algn="ctr">
              <a:lnSpc>
                <a:spcPct val="86500"/>
              </a:lnSpc>
              <a:spcBef>
                <a:spcPts val="800"/>
              </a:spcBef>
            </a:pPr>
            <a:r>
              <a:rPr dirty="0"/>
              <a:t>-</a:t>
            </a:r>
            <a:r>
              <a:rPr spc="-30" dirty="0"/>
              <a:t> </a:t>
            </a:r>
            <a:r>
              <a:rPr dirty="0"/>
              <a:t>поступающие</a:t>
            </a:r>
            <a:r>
              <a:rPr spc="-55" dirty="0"/>
              <a:t> </a:t>
            </a:r>
            <a:r>
              <a:rPr dirty="0"/>
              <a:t>в</a:t>
            </a:r>
            <a:r>
              <a:rPr spc="-35" dirty="0"/>
              <a:t> </a:t>
            </a:r>
            <a:r>
              <a:rPr spc="-20" dirty="0"/>
              <a:t>бюджет</a:t>
            </a:r>
            <a:r>
              <a:rPr spc="-35" dirty="0"/>
              <a:t> </a:t>
            </a:r>
            <a:r>
              <a:rPr spc="-10" dirty="0"/>
              <a:t>денежные </a:t>
            </a:r>
            <a:r>
              <a:rPr dirty="0"/>
              <a:t>средства</a:t>
            </a:r>
            <a:r>
              <a:rPr spc="-20" dirty="0"/>
              <a:t> </a:t>
            </a:r>
            <a:r>
              <a:rPr dirty="0"/>
              <a:t>(налоги</a:t>
            </a:r>
            <a:r>
              <a:rPr spc="-55" dirty="0"/>
              <a:t> </a:t>
            </a:r>
            <a:r>
              <a:rPr dirty="0"/>
              <a:t>и</a:t>
            </a:r>
            <a:r>
              <a:rPr spc="-20" dirty="0"/>
              <a:t> </a:t>
            </a:r>
            <a:r>
              <a:rPr spc="-10" dirty="0"/>
              <a:t>неналоговые </a:t>
            </a:r>
            <a:r>
              <a:rPr spc="-20" dirty="0"/>
              <a:t>доходы,</a:t>
            </a:r>
            <a:r>
              <a:rPr spc="-75" dirty="0"/>
              <a:t> </a:t>
            </a:r>
            <a:r>
              <a:rPr spc="-10" dirty="0"/>
              <a:t>безвозмездные поступления)</a:t>
            </a:r>
          </a:p>
        </p:txBody>
      </p:sp>
      <p:pic>
        <p:nvPicPr>
          <p:cNvPr id="30" name="object 3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981955" y="2767583"/>
            <a:ext cx="4617720" cy="1778508"/>
          </a:xfrm>
          <a:prstGeom prst="rect">
            <a:avLst/>
          </a:prstGeom>
        </p:spPr>
      </p:pic>
      <p:sp>
        <p:nvSpPr>
          <p:cNvPr id="31" name="object 31"/>
          <p:cNvSpPr txBox="1"/>
          <p:nvPr/>
        </p:nvSpPr>
        <p:spPr>
          <a:xfrm>
            <a:off x="5195061" y="2775051"/>
            <a:ext cx="4159885" cy="154876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580"/>
              </a:spcBef>
            </a:pPr>
            <a:r>
              <a:rPr sz="20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РАСХОДЫ</a:t>
            </a:r>
            <a:endParaRPr sz="2000">
              <a:latin typeface="Times New Roman"/>
              <a:cs typeface="Times New Roman"/>
            </a:endParaRPr>
          </a:p>
          <a:p>
            <a:pPr marL="12065" marR="5080" indent="-1270" algn="ctr">
              <a:lnSpc>
                <a:spcPct val="86500"/>
              </a:lnSpc>
              <a:spcBef>
                <a:spcPts val="805"/>
              </a:spcBef>
            </a:pP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- </a:t>
            </a:r>
            <a:r>
              <a:rPr sz="20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выплачиваемые</a:t>
            </a:r>
            <a:r>
              <a:rPr sz="20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из</a:t>
            </a:r>
            <a:r>
              <a:rPr sz="2000" b="1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бюджета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денежные</a:t>
            </a:r>
            <a:r>
              <a:rPr sz="20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средства</a:t>
            </a:r>
            <a:r>
              <a:rPr sz="20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(социальные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выплаты</a:t>
            </a:r>
            <a:r>
              <a:rPr sz="20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населению,</a:t>
            </a:r>
            <a:r>
              <a:rPr sz="20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содержание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муниципальных</a:t>
            </a:r>
            <a:r>
              <a:rPr sz="20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учреждений</a:t>
            </a:r>
            <a:r>
              <a:rPr sz="20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2000" b="1" spc="4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пр.)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4D3DEC4A-FFAE-440B-B157-6AF089860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31" y="0"/>
            <a:ext cx="99111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object 2"/>
          <p:cNvGrpSpPr/>
          <p:nvPr/>
        </p:nvGrpSpPr>
        <p:grpSpPr>
          <a:xfrm>
            <a:off x="3829811" y="1190244"/>
            <a:ext cx="2438400" cy="2007107"/>
            <a:chOff x="3829811" y="1190244"/>
            <a:chExt cx="2438400" cy="2007107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29811" y="1190244"/>
              <a:ext cx="2438400" cy="200710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73652" y="1586483"/>
              <a:ext cx="2005583" cy="125425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72865" y="1209675"/>
              <a:ext cx="2352040" cy="1922145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4235958" y="1644141"/>
            <a:ext cx="1626235" cy="101028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396240" marR="5080" indent="-384175">
              <a:lnSpc>
                <a:spcPts val="1860"/>
              </a:lnSpc>
              <a:spcBef>
                <a:spcPts val="409"/>
              </a:spcBef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2.Рассмотрение проекта</a:t>
            </a:r>
            <a:endParaRPr sz="1800">
              <a:latin typeface="Times New Roman"/>
              <a:cs typeface="Times New Roman"/>
            </a:endParaRPr>
          </a:p>
          <a:p>
            <a:pPr marL="219710">
              <a:lnSpc>
                <a:spcPts val="1705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бюджета</a:t>
            </a:r>
            <a:r>
              <a:rPr sz="1800" b="1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на</a:t>
            </a:r>
            <a:endParaRPr sz="1800">
              <a:latin typeface="Times New Roman"/>
              <a:cs typeface="Times New Roman"/>
            </a:endParaRPr>
          </a:p>
          <a:p>
            <a:pPr marL="94615">
              <a:lnSpc>
                <a:spcPts val="2014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очередной</a:t>
            </a:r>
            <a:r>
              <a:rPr sz="18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год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262115" y="1680972"/>
            <a:ext cx="3051175" cy="2167255"/>
            <a:chOff x="6262115" y="1680972"/>
            <a:chExt cx="3051175" cy="216725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62115" y="2202180"/>
              <a:ext cx="441960" cy="537972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6304914" y="2221738"/>
              <a:ext cx="356870" cy="452755"/>
            </a:xfrm>
            <a:custGeom>
              <a:avLst/>
              <a:gdLst/>
              <a:ahLst/>
              <a:cxnLst/>
              <a:rect l="l" t="t" r="r" b="b"/>
              <a:pathLst>
                <a:path w="356870" h="452755">
                  <a:moveTo>
                    <a:pt x="234695" y="0"/>
                  </a:moveTo>
                  <a:lnTo>
                    <a:pt x="217296" y="90550"/>
                  </a:lnTo>
                  <a:lnTo>
                    <a:pt x="52070" y="58927"/>
                  </a:lnTo>
                  <a:lnTo>
                    <a:pt x="0" y="330581"/>
                  </a:lnTo>
                  <a:lnTo>
                    <a:pt x="165226" y="362203"/>
                  </a:lnTo>
                  <a:lnTo>
                    <a:pt x="147955" y="452754"/>
                  </a:lnTo>
                  <a:lnTo>
                    <a:pt x="356488" y="258063"/>
                  </a:lnTo>
                  <a:lnTo>
                    <a:pt x="234695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43699" y="1680972"/>
              <a:ext cx="2569463" cy="216712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80503" y="2275331"/>
              <a:ext cx="1955292" cy="101650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85990" y="1700784"/>
              <a:ext cx="2484374" cy="2081783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7242175" y="2333625"/>
            <a:ext cx="1572895" cy="77216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68580" marR="5080" indent="-56515">
              <a:lnSpc>
                <a:spcPts val="1860"/>
              </a:lnSpc>
              <a:spcBef>
                <a:spcPts val="409"/>
              </a:spcBef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3.Утверждение бюджета</a:t>
            </a:r>
            <a:r>
              <a:rPr sz="1800" b="1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на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очередной</a:t>
            </a:r>
            <a:r>
              <a:rPr sz="18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год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970776" y="3893820"/>
            <a:ext cx="2562225" cy="2628900"/>
            <a:chOff x="6970776" y="3893820"/>
            <a:chExt cx="2562225" cy="2628900"/>
          </a:xfrm>
        </p:grpSpPr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868412" y="3893820"/>
              <a:ext cx="544068" cy="44653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910703" y="3913759"/>
              <a:ext cx="459740" cy="361315"/>
            </a:xfrm>
            <a:custGeom>
              <a:avLst/>
              <a:gdLst/>
              <a:ahLst/>
              <a:cxnLst/>
              <a:rect l="l" t="t" r="r" b="b"/>
              <a:pathLst>
                <a:path w="459740" h="361314">
                  <a:moveTo>
                    <a:pt x="353060" y="0"/>
                  </a:moveTo>
                  <a:lnTo>
                    <a:pt x="77470" y="22733"/>
                  </a:lnTo>
                  <a:lnTo>
                    <a:pt x="91821" y="197485"/>
                  </a:lnTo>
                  <a:lnTo>
                    <a:pt x="0" y="205105"/>
                  </a:lnTo>
                  <a:lnTo>
                    <a:pt x="244094" y="360807"/>
                  </a:lnTo>
                  <a:lnTo>
                    <a:pt x="459358" y="167132"/>
                  </a:lnTo>
                  <a:lnTo>
                    <a:pt x="367538" y="174752"/>
                  </a:lnTo>
                  <a:lnTo>
                    <a:pt x="353060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970776" y="4418076"/>
              <a:ext cx="2561844" cy="210464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367016" y="4980432"/>
              <a:ext cx="1824227" cy="1016508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013956" y="4437126"/>
              <a:ext cx="2475484" cy="2019782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7529576" y="5039614"/>
            <a:ext cx="1445895" cy="77279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90500" marR="5080" indent="-178435">
              <a:lnSpc>
                <a:spcPts val="1860"/>
              </a:lnSpc>
              <a:spcBef>
                <a:spcPts val="409"/>
              </a:spcBef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4.Исполнение бюджета</a:t>
            </a:r>
            <a:r>
              <a:rPr sz="1800" b="1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endParaRPr sz="1800">
              <a:latin typeface="Times New Roman"/>
              <a:cs typeface="Times New Roman"/>
            </a:endParaRPr>
          </a:p>
          <a:p>
            <a:pPr marL="22860">
              <a:lnSpc>
                <a:spcPts val="185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текущем</a:t>
            </a:r>
            <a:r>
              <a:rPr sz="1800" b="1" spc="-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году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3732276" y="4489703"/>
            <a:ext cx="3215640" cy="2239010"/>
            <a:chOff x="3732276" y="4489703"/>
            <a:chExt cx="3215640" cy="2239010"/>
          </a:xfrm>
        </p:grpSpPr>
        <p:pic>
          <p:nvPicPr>
            <p:cNvPr id="23" name="object 2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577583" y="5263895"/>
              <a:ext cx="370331" cy="545592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6620255" y="5283199"/>
              <a:ext cx="285750" cy="461009"/>
            </a:xfrm>
            <a:custGeom>
              <a:avLst/>
              <a:gdLst/>
              <a:ahLst/>
              <a:cxnLst/>
              <a:rect l="l" t="t" r="r" b="b"/>
              <a:pathLst>
                <a:path w="285750" h="461010">
                  <a:moveTo>
                    <a:pt x="129540" y="0"/>
                  </a:moveTo>
                  <a:lnTo>
                    <a:pt x="0" y="236474"/>
                  </a:lnTo>
                  <a:lnTo>
                    <a:pt x="149987" y="460514"/>
                  </a:lnTo>
                  <a:lnTo>
                    <a:pt x="145923" y="368414"/>
                  </a:lnTo>
                  <a:lnTo>
                    <a:pt x="285623" y="362191"/>
                  </a:lnTo>
                  <a:lnTo>
                    <a:pt x="273303" y="85852"/>
                  </a:lnTo>
                  <a:lnTo>
                    <a:pt x="133603" y="92075"/>
                  </a:lnTo>
                  <a:lnTo>
                    <a:pt x="129540" y="0"/>
                  </a:lnTo>
                  <a:close/>
                </a:path>
              </a:pathLst>
            </a:custGeom>
            <a:solidFill>
              <a:srgbClr val="3085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732276" y="4489703"/>
              <a:ext cx="2801112" cy="2238756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093464" y="4765547"/>
              <a:ext cx="2136648" cy="1726692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775456" y="4509134"/>
              <a:ext cx="2715133" cy="2153564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4255389" y="4823586"/>
            <a:ext cx="1754505" cy="148272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262255" marR="5080" indent="-250190">
              <a:lnSpc>
                <a:spcPts val="1860"/>
              </a:lnSpc>
              <a:spcBef>
                <a:spcPts val="409"/>
              </a:spcBef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5.Формирование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отчета</a:t>
            </a:r>
            <a:r>
              <a:rPr sz="1800" b="1" spc="40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об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исполнении</a:t>
            </a:r>
            <a:endParaRPr sz="1800">
              <a:latin typeface="Times New Roman"/>
              <a:cs typeface="Times New Roman"/>
            </a:endParaRPr>
          </a:p>
          <a:p>
            <a:pPr marL="635" algn="ctr">
              <a:lnSpc>
                <a:spcPts val="1710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бюджета</a:t>
            </a:r>
            <a:endParaRPr sz="1800">
              <a:latin typeface="Times New Roman"/>
              <a:cs typeface="Times New Roman"/>
            </a:endParaRPr>
          </a:p>
          <a:p>
            <a:pPr marL="1905" algn="ctr">
              <a:lnSpc>
                <a:spcPts val="1860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предыдущего</a:t>
            </a:r>
            <a:endParaRPr sz="1800">
              <a:latin typeface="Times New Roman"/>
              <a:cs typeface="Times New Roman"/>
            </a:endParaRPr>
          </a:p>
          <a:p>
            <a:pPr marL="1905" algn="ctr">
              <a:lnSpc>
                <a:spcPts val="2010"/>
              </a:lnSpc>
            </a:pP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года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792480" y="4201667"/>
            <a:ext cx="2927985" cy="2429510"/>
            <a:chOff x="792480" y="4201667"/>
            <a:chExt cx="2927985" cy="2429510"/>
          </a:xfrm>
        </p:grpSpPr>
        <p:pic>
          <p:nvPicPr>
            <p:cNvPr id="30" name="object 3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357372" y="5236463"/>
              <a:ext cx="362712" cy="545592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3400552" y="5255640"/>
              <a:ext cx="276860" cy="460375"/>
            </a:xfrm>
            <a:custGeom>
              <a:avLst/>
              <a:gdLst/>
              <a:ahLst/>
              <a:cxnLst/>
              <a:rect l="l" t="t" r="r" b="b"/>
              <a:pathLst>
                <a:path w="276860" h="460375">
                  <a:moveTo>
                    <a:pt x="148336" y="0"/>
                  </a:moveTo>
                  <a:lnTo>
                    <a:pt x="0" y="221615"/>
                  </a:lnTo>
                  <a:lnTo>
                    <a:pt x="119507" y="460108"/>
                  </a:lnTo>
                  <a:lnTo>
                    <a:pt x="125349" y="368084"/>
                  </a:lnTo>
                  <a:lnTo>
                    <a:pt x="259207" y="376491"/>
                  </a:lnTo>
                  <a:lnTo>
                    <a:pt x="276606" y="100457"/>
                  </a:lnTo>
                  <a:lnTo>
                    <a:pt x="142621" y="92075"/>
                  </a:lnTo>
                  <a:lnTo>
                    <a:pt x="148336" y="0"/>
                  </a:lnTo>
                  <a:close/>
                </a:path>
              </a:pathLst>
            </a:custGeom>
            <a:solidFill>
              <a:srgbClr val="1F48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92480" y="4201667"/>
              <a:ext cx="2526792" cy="2429256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106424" y="4571999"/>
              <a:ext cx="2013204" cy="1726692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34745" y="4221098"/>
              <a:ext cx="2442108" cy="2343823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1268349" y="4630673"/>
            <a:ext cx="1572895" cy="148272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72085" marR="5080" indent="-160020">
              <a:lnSpc>
                <a:spcPts val="1860"/>
              </a:lnSpc>
              <a:spcBef>
                <a:spcPts val="409"/>
              </a:spcBef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6.Утверждение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отчета</a:t>
            </a:r>
            <a:r>
              <a:rPr sz="18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об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исполнении</a:t>
            </a:r>
            <a:endParaRPr sz="1800">
              <a:latin typeface="Times New Roman"/>
              <a:cs typeface="Times New Roman"/>
            </a:endParaRPr>
          </a:p>
          <a:p>
            <a:pPr marL="2540" algn="ctr">
              <a:lnSpc>
                <a:spcPts val="1710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бюджета</a:t>
            </a:r>
            <a:endParaRPr sz="1800">
              <a:latin typeface="Times New Roman"/>
              <a:cs typeface="Times New Roman"/>
            </a:endParaRPr>
          </a:p>
          <a:p>
            <a:pPr marL="1270" algn="ctr">
              <a:lnSpc>
                <a:spcPts val="1860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предыдущего</a:t>
            </a:r>
            <a:endParaRPr sz="1800">
              <a:latin typeface="Times New Roman"/>
              <a:cs typeface="Times New Roman"/>
            </a:endParaRPr>
          </a:p>
          <a:p>
            <a:pPr marL="635" algn="ctr">
              <a:lnSpc>
                <a:spcPts val="2010"/>
              </a:lnSpc>
            </a:pP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года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559308" y="1464563"/>
            <a:ext cx="2772410" cy="2711450"/>
            <a:chOff x="559308" y="1464563"/>
            <a:chExt cx="2772410" cy="2711450"/>
          </a:xfrm>
        </p:grpSpPr>
        <p:pic>
          <p:nvPicPr>
            <p:cNvPr id="37" name="object 3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726691" y="3802380"/>
              <a:ext cx="545592" cy="373380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1769363" y="3822191"/>
              <a:ext cx="461009" cy="288290"/>
            </a:xfrm>
            <a:custGeom>
              <a:avLst/>
              <a:gdLst/>
              <a:ahLst/>
              <a:cxnLst/>
              <a:rect l="l" t="t" r="r" b="b"/>
              <a:pathLst>
                <a:path w="461010" h="288289">
                  <a:moveTo>
                    <a:pt x="224662" y="0"/>
                  </a:moveTo>
                  <a:lnTo>
                    <a:pt x="0" y="150367"/>
                  </a:lnTo>
                  <a:lnTo>
                    <a:pt x="92075" y="146684"/>
                  </a:lnTo>
                  <a:lnTo>
                    <a:pt x="97662" y="287908"/>
                  </a:lnTo>
                  <a:lnTo>
                    <a:pt x="374015" y="277113"/>
                  </a:lnTo>
                  <a:lnTo>
                    <a:pt x="368427" y="135889"/>
                  </a:lnTo>
                  <a:lnTo>
                    <a:pt x="460629" y="132206"/>
                  </a:lnTo>
                  <a:lnTo>
                    <a:pt x="224662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59308" y="1464563"/>
              <a:ext cx="2772156" cy="2290572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29056" y="1877568"/>
              <a:ext cx="2305812" cy="1513331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601814" y="1484756"/>
              <a:ext cx="2687955" cy="2205355"/>
            </a:xfrm>
            <a:custGeom>
              <a:avLst/>
              <a:gdLst/>
              <a:ahLst/>
              <a:cxnLst/>
              <a:rect l="l" t="t" r="r" b="b"/>
              <a:pathLst>
                <a:path w="2687954" h="2205354">
                  <a:moveTo>
                    <a:pt x="1343698" y="0"/>
                  </a:moveTo>
                  <a:lnTo>
                    <a:pt x="1290937" y="834"/>
                  </a:lnTo>
                  <a:lnTo>
                    <a:pt x="1238691" y="3317"/>
                  </a:lnTo>
                  <a:lnTo>
                    <a:pt x="1186997" y="7417"/>
                  </a:lnTo>
                  <a:lnTo>
                    <a:pt x="1135894" y="13105"/>
                  </a:lnTo>
                  <a:lnTo>
                    <a:pt x="1085417" y="20349"/>
                  </a:lnTo>
                  <a:lnTo>
                    <a:pt x="1035605" y="29120"/>
                  </a:lnTo>
                  <a:lnTo>
                    <a:pt x="986496" y="39385"/>
                  </a:lnTo>
                  <a:lnTo>
                    <a:pt x="938125" y="51115"/>
                  </a:lnTo>
                  <a:lnTo>
                    <a:pt x="890531" y="64278"/>
                  </a:lnTo>
                  <a:lnTo>
                    <a:pt x="843750" y="78845"/>
                  </a:lnTo>
                  <a:lnTo>
                    <a:pt x="797821" y="94785"/>
                  </a:lnTo>
                  <a:lnTo>
                    <a:pt x="752781" y="112066"/>
                  </a:lnTo>
                  <a:lnTo>
                    <a:pt x="708666" y="130659"/>
                  </a:lnTo>
                  <a:lnTo>
                    <a:pt x="665515" y="150532"/>
                  </a:lnTo>
                  <a:lnTo>
                    <a:pt x="623365" y="171655"/>
                  </a:lnTo>
                  <a:lnTo>
                    <a:pt x="582252" y="193998"/>
                  </a:lnTo>
                  <a:lnTo>
                    <a:pt x="542215" y="217529"/>
                  </a:lnTo>
                  <a:lnTo>
                    <a:pt x="503290" y="242219"/>
                  </a:lnTo>
                  <a:lnTo>
                    <a:pt x="465516" y="268036"/>
                  </a:lnTo>
                  <a:lnTo>
                    <a:pt x="428929" y="294949"/>
                  </a:lnTo>
                  <a:lnTo>
                    <a:pt x="393566" y="322929"/>
                  </a:lnTo>
                  <a:lnTo>
                    <a:pt x="359466" y="351944"/>
                  </a:lnTo>
                  <a:lnTo>
                    <a:pt x="326665" y="381964"/>
                  </a:lnTo>
                  <a:lnTo>
                    <a:pt x="295200" y="412958"/>
                  </a:lnTo>
                  <a:lnTo>
                    <a:pt x="265110" y="444895"/>
                  </a:lnTo>
                  <a:lnTo>
                    <a:pt x="236431" y="477745"/>
                  </a:lnTo>
                  <a:lnTo>
                    <a:pt x="209201" y="511478"/>
                  </a:lnTo>
                  <a:lnTo>
                    <a:pt x="183458" y="546062"/>
                  </a:lnTo>
                  <a:lnTo>
                    <a:pt x="159237" y="581467"/>
                  </a:lnTo>
                  <a:lnTo>
                    <a:pt x="136578" y="617662"/>
                  </a:lnTo>
                  <a:lnTo>
                    <a:pt x="115516" y="654617"/>
                  </a:lnTo>
                  <a:lnTo>
                    <a:pt x="96090" y="692300"/>
                  </a:lnTo>
                  <a:lnTo>
                    <a:pt x="78337" y="730682"/>
                  </a:lnTo>
                  <a:lnTo>
                    <a:pt x="62294" y="769732"/>
                  </a:lnTo>
                  <a:lnTo>
                    <a:pt x="47999" y="809419"/>
                  </a:lnTo>
                  <a:lnTo>
                    <a:pt x="35488" y="849712"/>
                  </a:lnTo>
                  <a:lnTo>
                    <a:pt x="24800" y="890580"/>
                  </a:lnTo>
                  <a:lnTo>
                    <a:pt x="15972" y="931994"/>
                  </a:lnTo>
                  <a:lnTo>
                    <a:pt x="9040" y="973922"/>
                  </a:lnTo>
                  <a:lnTo>
                    <a:pt x="4042" y="1016334"/>
                  </a:lnTo>
                  <a:lnTo>
                    <a:pt x="1016" y="1059199"/>
                  </a:lnTo>
                  <a:lnTo>
                    <a:pt x="0" y="1102487"/>
                  </a:lnTo>
                  <a:lnTo>
                    <a:pt x="1016" y="1145774"/>
                  </a:lnTo>
                  <a:lnTo>
                    <a:pt x="4042" y="1188638"/>
                  </a:lnTo>
                  <a:lnTo>
                    <a:pt x="9040" y="1231049"/>
                  </a:lnTo>
                  <a:lnTo>
                    <a:pt x="15972" y="1272976"/>
                  </a:lnTo>
                  <a:lnTo>
                    <a:pt x="24800" y="1314388"/>
                  </a:lnTo>
                  <a:lnTo>
                    <a:pt x="35488" y="1355254"/>
                  </a:lnTo>
                  <a:lnTo>
                    <a:pt x="47999" y="1395545"/>
                  </a:lnTo>
                  <a:lnTo>
                    <a:pt x="62294" y="1435229"/>
                  </a:lnTo>
                  <a:lnTo>
                    <a:pt x="78337" y="1474276"/>
                  </a:lnTo>
                  <a:lnTo>
                    <a:pt x="96090" y="1512654"/>
                  </a:lnTo>
                  <a:lnTo>
                    <a:pt x="115516" y="1550335"/>
                  </a:lnTo>
                  <a:lnTo>
                    <a:pt x="136578" y="1587286"/>
                  </a:lnTo>
                  <a:lnTo>
                    <a:pt x="159237" y="1623477"/>
                  </a:lnTo>
                  <a:lnTo>
                    <a:pt x="183458" y="1658878"/>
                  </a:lnTo>
                  <a:lnTo>
                    <a:pt x="209201" y="1693458"/>
                  </a:lnTo>
                  <a:lnTo>
                    <a:pt x="236431" y="1727186"/>
                  </a:lnTo>
                  <a:lnTo>
                    <a:pt x="265110" y="1760032"/>
                  </a:lnTo>
                  <a:lnTo>
                    <a:pt x="295200" y="1791965"/>
                  </a:lnTo>
                  <a:lnTo>
                    <a:pt x="326665" y="1822955"/>
                  </a:lnTo>
                  <a:lnTo>
                    <a:pt x="359466" y="1852970"/>
                  </a:lnTo>
                  <a:lnTo>
                    <a:pt x="393566" y="1881981"/>
                  </a:lnTo>
                  <a:lnTo>
                    <a:pt x="428929" y="1909956"/>
                  </a:lnTo>
                  <a:lnTo>
                    <a:pt x="465516" y="1936865"/>
                  </a:lnTo>
                  <a:lnTo>
                    <a:pt x="503290" y="1962677"/>
                  </a:lnTo>
                  <a:lnTo>
                    <a:pt x="542215" y="1987362"/>
                  </a:lnTo>
                  <a:lnTo>
                    <a:pt x="582252" y="2010889"/>
                  </a:lnTo>
                  <a:lnTo>
                    <a:pt x="623365" y="2033228"/>
                  </a:lnTo>
                  <a:lnTo>
                    <a:pt x="665515" y="2054347"/>
                  </a:lnTo>
                  <a:lnTo>
                    <a:pt x="708666" y="2074216"/>
                  </a:lnTo>
                  <a:lnTo>
                    <a:pt x="752781" y="2092805"/>
                  </a:lnTo>
                  <a:lnTo>
                    <a:pt x="797821" y="2110083"/>
                  </a:lnTo>
                  <a:lnTo>
                    <a:pt x="843750" y="2126019"/>
                  </a:lnTo>
                  <a:lnTo>
                    <a:pt x="890531" y="2140583"/>
                  </a:lnTo>
                  <a:lnTo>
                    <a:pt x="938125" y="2153743"/>
                  </a:lnTo>
                  <a:lnTo>
                    <a:pt x="986496" y="2165471"/>
                  </a:lnTo>
                  <a:lnTo>
                    <a:pt x="1035605" y="2175734"/>
                  </a:lnTo>
                  <a:lnTo>
                    <a:pt x="1085417" y="2184502"/>
                  </a:lnTo>
                  <a:lnTo>
                    <a:pt x="1135894" y="2191744"/>
                  </a:lnTo>
                  <a:lnTo>
                    <a:pt x="1186997" y="2197430"/>
                  </a:lnTo>
                  <a:lnTo>
                    <a:pt x="1238691" y="2201530"/>
                  </a:lnTo>
                  <a:lnTo>
                    <a:pt x="1290937" y="2204012"/>
                  </a:lnTo>
                  <a:lnTo>
                    <a:pt x="1343698" y="2204847"/>
                  </a:lnTo>
                  <a:lnTo>
                    <a:pt x="1396466" y="2204012"/>
                  </a:lnTo>
                  <a:lnTo>
                    <a:pt x="1448718" y="2201530"/>
                  </a:lnTo>
                  <a:lnTo>
                    <a:pt x="1500418" y="2197430"/>
                  </a:lnTo>
                  <a:lnTo>
                    <a:pt x="1551528" y="2191744"/>
                  </a:lnTo>
                  <a:lnTo>
                    <a:pt x="1602010" y="2184502"/>
                  </a:lnTo>
                  <a:lnTo>
                    <a:pt x="1651827" y="2175734"/>
                  </a:lnTo>
                  <a:lnTo>
                    <a:pt x="1700942" y="2165471"/>
                  </a:lnTo>
                  <a:lnTo>
                    <a:pt x="1749317" y="2153743"/>
                  </a:lnTo>
                  <a:lnTo>
                    <a:pt x="1796915" y="2140583"/>
                  </a:lnTo>
                  <a:lnTo>
                    <a:pt x="1843700" y="2126019"/>
                  </a:lnTo>
                  <a:lnTo>
                    <a:pt x="1889632" y="2110083"/>
                  </a:lnTo>
                  <a:lnTo>
                    <a:pt x="1934676" y="2092805"/>
                  </a:lnTo>
                  <a:lnTo>
                    <a:pt x="1978794" y="2074216"/>
                  </a:lnTo>
                  <a:lnTo>
                    <a:pt x="2021948" y="2054347"/>
                  </a:lnTo>
                  <a:lnTo>
                    <a:pt x="2064101" y="2033228"/>
                  </a:lnTo>
                  <a:lnTo>
                    <a:pt x="2105216" y="2010889"/>
                  </a:lnTo>
                  <a:lnTo>
                    <a:pt x="2145256" y="1987362"/>
                  </a:lnTo>
                  <a:lnTo>
                    <a:pt x="2184182" y="1962677"/>
                  </a:lnTo>
                  <a:lnTo>
                    <a:pt x="2221959" y="1936865"/>
                  </a:lnTo>
                  <a:lnTo>
                    <a:pt x="2258548" y="1909956"/>
                  </a:lnTo>
                  <a:lnTo>
                    <a:pt x="2293912" y="1881981"/>
                  </a:lnTo>
                  <a:lnTo>
                    <a:pt x="2328013" y="1852970"/>
                  </a:lnTo>
                  <a:lnTo>
                    <a:pt x="2360815" y="1822955"/>
                  </a:lnTo>
                  <a:lnTo>
                    <a:pt x="2392281" y="1791965"/>
                  </a:lnTo>
                  <a:lnTo>
                    <a:pt x="2422372" y="1760032"/>
                  </a:lnTo>
                  <a:lnTo>
                    <a:pt x="2451051" y="1727186"/>
                  </a:lnTo>
                  <a:lnTo>
                    <a:pt x="2478282" y="1693458"/>
                  </a:lnTo>
                  <a:lnTo>
                    <a:pt x="2504026" y="1658878"/>
                  </a:lnTo>
                  <a:lnTo>
                    <a:pt x="2528247" y="1623477"/>
                  </a:lnTo>
                  <a:lnTo>
                    <a:pt x="2550907" y="1587286"/>
                  </a:lnTo>
                  <a:lnTo>
                    <a:pt x="2571968" y="1550335"/>
                  </a:lnTo>
                  <a:lnTo>
                    <a:pt x="2591394" y="1512654"/>
                  </a:lnTo>
                  <a:lnTo>
                    <a:pt x="2609147" y="1474276"/>
                  </a:lnTo>
                  <a:lnTo>
                    <a:pt x="2625190" y="1435229"/>
                  </a:lnTo>
                  <a:lnTo>
                    <a:pt x="2639486" y="1395545"/>
                  </a:lnTo>
                  <a:lnTo>
                    <a:pt x="2651996" y="1355254"/>
                  </a:lnTo>
                  <a:lnTo>
                    <a:pt x="2662684" y="1314388"/>
                  </a:lnTo>
                  <a:lnTo>
                    <a:pt x="2671513" y="1272976"/>
                  </a:lnTo>
                  <a:lnTo>
                    <a:pt x="2678444" y="1231049"/>
                  </a:lnTo>
                  <a:lnTo>
                    <a:pt x="2683442" y="1188638"/>
                  </a:lnTo>
                  <a:lnTo>
                    <a:pt x="2686468" y="1145774"/>
                  </a:lnTo>
                  <a:lnTo>
                    <a:pt x="2687485" y="1102487"/>
                  </a:lnTo>
                  <a:lnTo>
                    <a:pt x="2686468" y="1059199"/>
                  </a:lnTo>
                  <a:lnTo>
                    <a:pt x="2683442" y="1016334"/>
                  </a:lnTo>
                  <a:lnTo>
                    <a:pt x="2678444" y="973922"/>
                  </a:lnTo>
                  <a:lnTo>
                    <a:pt x="2671513" y="931994"/>
                  </a:lnTo>
                  <a:lnTo>
                    <a:pt x="2662684" y="890580"/>
                  </a:lnTo>
                  <a:lnTo>
                    <a:pt x="2651996" y="849712"/>
                  </a:lnTo>
                  <a:lnTo>
                    <a:pt x="2639486" y="809419"/>
                  </a:lnTo>
                  <a:lnTo>
                    <a:pt x="2625190" y="769732"/>
                  </a:lnTo>
                  <a:lnTo>
                    <a:pt x="2609147" y="730682"/>
                  </a:lnTo>
                  <a:lnTo>
                    <a:pt x="2591394" y="692300"/>
                  </a:lnTo>
                  <a:lnTo>
                    <a:pt x="2571968" y="654617"/>
                  </a:lnTo>
                  <a:lnTo>
                    <a:pt x="2550907" y="617662"/>
                  </a:lnTo>
                  <a:lnTo>
                    <a:pt x="2528247" y="581467"/>
                  </a:lnTo>
                  <a:lnTo>
                    <a:pt x="2504026" y="546062"/>
                  </a:lnTo>
                  <a:lnTo>
                    <a:pt x="2478282" y="511478"/>
                  </a:lnTo>
                  <a:lnTo>
                    <a:pt x="2451051" y="477745"/>
                  </a:lnTo>
                  <a:lnTo>
                    <a:pt x="2422372" y="444895"/>
                  </a:lnTo>
                  <a:lnTo>
                    <a:pt x="2392281" y="412958"/>
                  </a:lnTo>
                  <a:lnTo>
                    <a:pt x="2360815" y="381964"/>
                  </a:lnTo>
                  <a:lnTo>
                    <a:pt x="2328013" y="351944"/>
                  </a:lnTo>
                  <a:lnTo>
                    <a:pt x="2293912" y="322929"/>
                  </a:lnTo>
                  <a:lnTo>
                    <a:pt x="2258548" y="294949"/>
                  </a:lnTo>
                  <a:lnTo>
                    <a:pt x="2221959" y="268036"/>
                  </a:lnTo>
                  <a:lnTo>
                    <a:pt x="2184182" y="242219"/>
                  </a:lnTo>
                  <a:lnTo>
                    <a:pt x="2145256" y="217529"/>
                  </a:lnTo>
                  <a:lnTo>
                    <a:pt x="2105216" y="193998"/>
                  </a:lnTo>
                  <a:lnTo>
                    <a:pt x="2064101" y="171655"/>
                  </a:lnTo>
                  <a:lnTo>
                    <a:pt x="2021948" y="150532"/>
                  </a:lnTo>
                  <a:lnTo>
                    <a:pt x="1978794" y="130659"/>
                  </a:lnTo>
                  <a:lnTo>
                    <a:pt x="1934676" y="112066"/>
                  </a:lnTo>
                  <a:lnTo>
                    <a:pt x="1889632" y="94785"/>
                  </a:lnTo>
                  <a:lnTo>
                    <a:pt x="1843700" y="78845"/>
                  </a:lnTo>
                  <a:lnTo>
                    <a:pt x="1796915" y="64278"/>
                  </a:lnTo>
                  <a:lnTo>
                    <a:pt x="1749317" y="51115"/>
                  </a:lnTo>
                  <a:lnTo>
                    <a:pt x="1700942" y="39385"/>
                  </a:lnTo>
                  <a:lnTo>
                    <a:pt x="1651827" y="29120"/>
                  </a:lnTo>
                  <a:lnTo>
                    <a:pt x="1602010" y="20349"/>
                  </a:lnTo>
                  <a:lnTo>
                    <a:pt x="1551528" y="13105"/>
                  </a:lnTo>
                  <a:lnTo>
                    <a:pt x="1500418" y="7417"/>
                  </a:lnTo>
                  <a:lnTo>
                    <a:pt x="1448718" y="3317"/>
                  </a:lnTo>
                  <a:lnTo>
                    <a:pt x="1396466" y="834"/>
                  </a:lnTo>
                  <a:lnTo>
                    <a:pt x="1343698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1019962" y="1945970"/>
            <a:ext cx="1852295" cy="12280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2460"/>
              </a:lnSpc>
              <a:spcBef>
                <a:spcPts val="95"/>
              </a:spcBef>
            </a:pP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1.Составление</a:t>
            </a:r>
            <a:endParaRPr sz="2200">
              <a:latin typeface="Times New Roman"/>
              <a:cs typeface="Times New Roman"/>
            </a:endParaRPr>
          </a:p>
          <a:p>
            <a:pPr marL="47625" marR="41910" algn="ctr">
              <a:lnSpc>
                <a:spcPct val="86100"/>
              </a:lnSpc>
              <a:spcBef>
                <a:spcPts val="190"/>
              </a:spcBef>
            </a:pP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проекта бюджета</a:t>
            </a:r>
            <a:r>
              <a:rPr sz="2200" b="1" spc="-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на </a:t>
            </a:r>
            <a:r>
              <a:rPr sz="2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очередной</a:t>
            </a:r>
            <a:r>
              <a:rPr sz="2200" b="1" spc="-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год</a:t>
            </a:r>
            <a:endParaRPr sz="2200">
              <a:latin typeface="Times New Roman"/>
              <a:cs typeface="Times New Roman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21335" y="0"/>
            <a:ext cx="9885045" cy="2664460"/>
            <a:chOff x="21335" y="0"/>
            <a:chExt cx="9885045" cy="2664460"/>
          </a:xfrm>
        </p:grpSpPr>
        <p:pic>
          <p:nvPicPr>
            <p:cNvPr id="44" name="object 4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346703" y="2121407"/>
              <a:ext cx="429768" cy="542544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3388995" y="2140585"/>
              <a:ext cx="345440" cy="457200"/>
            </a:xfrm>
            <a:custGeom>
              <a:avLst/>
              <a:gdLst/>
              <a:ahLst/>
              <a:cxnLst/>
              <a:rect l="l" t="t" r="r" b="b"/>
              <a:pathLst>
                <a:path w="345439" h="457200">
                  <a:moveTo>
                    <a:pt x="151129" y="0"/>
                  </a:moveTo>
                  <a:lnTo>
                    <a:pt x="163449" y="91439"/>
                  </a:lnTo>
                  <a:lnTo>
                    <a:pt x="0" y="113411"/>
                  </a:lnTo>
                  <a:lnTo>
                    <a:pt x="36829" y="387476"/>
                  </a:lnTo>
                  <a:lnTo>
                    <a:pt x="200151" y="365632"/>
                  </a:lnTo>
                  <a:lnTo>
                    <a:pt x="212470" y="456945"/>
                  </a:lnTo>
                  <a:lnTo>
                    <a:pt x="345185" y="206628"/>
                  </a:lnTo>
                  <a:lnTo>
                    <a:pt x="151129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241547" y="0"/>
              <a:ext cx="3267455" cy="585215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140195" y="0"/>
              <a:ext cx="521207" cy="585215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424427" y="361188"/>
              <a:ext cx="3054096" cy="32003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21335" y="307847"/>
              <a:ext cx="9884664" cy="643127"/>
            </a:xfrm>
            <a:prstGeom prst="rect">
              <a:avLst/>
            </a:prstGeom>
          </p:spPr>
        </p:pic>
      </p:grpSp>
      <p:sp>
        <p:nvSpPr>
          <p:cNvPr id="50" name="object 50"/>
          <p:cNvSpPr txBox="1">
            <a:spLocks noGrp="1"/>
          </p:cNvSpPr>
          <p:nvPr>
            <p:ph type="title"/>
          </p:nvPr>
        </p:nvSpPr>
        <p:spPr>
          <a:xfrm>
            <a:off x="193649" y="11430"/>
            <a:ext cx="951357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100"/>
              </a:spcBef>
            </a:pPr>
            <a:r>
              <a:rPr sz="2400" spc="-25" dirty="0"/>
              <a:t>Бюджетный</a:t>
            </a:r>
            <a:r>
              <a:rPr sz="2400" spc="-70" dirty="0"/>
              <a:t> </a:t>
            </a:r>
            <a:r>
              <a:rPr sz="2400" dirty="0"/>
              <a:t>процесс</a:t>
            </a:r>
            <a:r>
              <a:rPr sz="2400" spc="-45" dirty="0"/>
              <a:t> </a:t>
            </a:r>
            <a:r>
              <a:rPr sz="2400" spc="-50" dirty="0"/>
              <a:t>–</a:t>
            </a:r>
            <a:endParaRPr sz="2400"/>
          </a:p>
          <a:p>
            <a:pPr marL="12700" marR="5080" algn="ctr">
              <a:lnSpc>
                <a:spcPct val="100000"/>
              </a:lnSpc>
            </a:pPr>
            <a:r>
              <a:rPr sz="2400" dirty="0"/>
              <a:t>это</a:t>
            </a:r>
            <a:r>
              <a:rPr sz="2400" spc="-65" dirty="0"/>
              <a:t> </a:t>
            </a:r>
            <a:r>
              <a:rPr sz="2400" dirty="0"/>
              <a:t>цикл</a:t>
            </a:r>
            <a:r>
              <a:rPr sz="2400" spc="-65" dirty="0"/>
              <a:t> </a:t>
            </a:r>
            <a:r>
              <a:rPr sz="2400" spc="-20" dirty="0"/>
              <a:t>формирования, </a:t>
            </a:r>
            <a:r>
              <a:rPr sz="2400" spc="-10" dirty="0"/>
              <a:t>исполнения</a:t>
            </a:r>
            <a:r>
              <a:rPr sz="2400" spc="-40" dirty="0"/>
              <a:t> </a:t>
            </a:r>
            <a:r>
              <a:rPr sz="2400" spc="-10" dirty="0"/>
              <a:t>бюджета</a:t>
            </a:r>
            <a:r>
              <a:rPr sz="2400" spc="-70" dirty="0"/>
              <a:t> </a:t>
            </a:r>
            <a:r>
              <a:rPr sz="2400" dirty="0"/>
              <a:t>и</a:t>
            </a:r>
            <a:r>
              <a:rPr sz="2400" spc="-75" dirty="0"/>
              <a:t> </a:t>
            </a:r>
            <a:r>
              <a:rPr sz="2400" spc="-25" dirty="0"/>
              <a:t>подготовки</a:t>
            </a:r>
            <a:r>
              <a:rPr sz="2400" spc="-45" dirty="0"/>
              <a:t> </a:t>
            </a:r>
            <a:r>
              <a:rPr sz="2400" dirty="0"/>
              <a:t>отчета</a:t>
            </a:r>
            <a:r>
              <a:rPr sz="2400" spc="-70" dirty="0"/>
              <a:t> </a:t>
            </a:r>
            <a:r>
              <a:rPr sz="2400" spc="-50" dirty="0"/>
              <a:t>о </a:t>
            </a:r>
            <a:r>
              <a:rPr sz="2400" dirty="0"/>
              <a:t>его</a:t>
            </a:r>
            <a:r>
              <a:rPr sz="2400" spc="-80" dirty="0"/>
              <a:t> </a:t>
            </a:r>
            <a:r>
              <a:rPr sz="2400" spc="-10" dirty="0"/>
              <a:t>исполнении</a:t>
            </a:r>
            <a:endParaRPr sz="2400"/>
          </a:p>
        </p:txBody>
      </p:sp>
      <p:grpSp>
        <p:nvGrpSpPr>
          <p:cNvPr id="51" name="object 51"/>
          <p:cNvGrpSpPr/>
          <p:nvPr/>
        </p:nvGrpSpPr>
        <p:grpSpPr>
          <a:xfrm>
            <a:off x="3528059" y="673608"/>
            <a:ext cx="3279775" cy="3682365"/>
            <a:chOff x="3528059" y="673608"/>
            <a:chExt cx="3279775" cy="3682365"/>
          </a:xfrm>
        </p:grpSpPr>
        <p:pic>
          <p:nvPicPr>
            <p:cNvPr id="52" name="object 52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700271" y="673608"/>
              <a:ext cx="2503931" cy="643127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3541775" y="3261359"/>
              <a:ext cx="3182112" cy="1094232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3528059" y="3346703"/>
              <a:ext cx="3279647" cy="1007364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3584574" y="3284600"/>
              <a:ext cx="3097530" cy="1008380"/>
            </a:xfrm>
            <a:custGeom>
              <a:avLst/>
              <a:gdLst/>
              <a:ahLst/>
              <a:cxnLst/>
              <a:rect l="l" t="t" r="r" b="b"/>
              <a:pathLst>
                <a:path w="3097529" h="1008379">
                  <a:moveTo>
                    <a:pt x="2929254" y="0"/>
                  </a:moveTo>
                  <a:lnTo>
                    <a:pt x="168021" y="0"/>
                  </a:lnTo>
                  <a:lnTo>
                    <a:pt x="123339" y="5998"/>
                  </a:lnTo>
                  <a:lnTo>
                    <a:pt x="83199" y="22925"/>
                  </a:lnTo>
                  <a:lnTo>
                    <a:pt x="49196" y="49180"/>
                  </a:lnTo>
                  <a:lnTo>
                    <a:pt x="22930" y="83161"/>
                  </a:lnTo>
                  <a:lnTo>
                    <a:pt x="5998" y="123266"/>
                  </a:lnTo>
                  <a:lnTo>
                    <a:pt x="0" y="167894"/>
                  </a:lnTo>
                  <a:lnTo>
                    <a:pt x="0" y="839978"/>
                  </a:lnTo>
                  <a:lnTo>
                    <a:pt x="5998" y="884659"/>
                  </a:lnTo>
                  <a:lnTo>
                    <a:pt x="22930" y="924799"/>
                  </a:lnTo>
                  <a:lnTo>
                    <a:pt x="49196" y="958802"/>
                  </a:lnTo>
                  <a:lnTo>
                    <a:pt x="83199" y="985068"/>
                  </a:lnTo>
                  <a:lnTo>
                    <a:pt x="123339" y="1002000"/>
                  </a:lnTo>
                  <a:lnTo>
                    <a:pt x="168021" y="1007999"/>
                  </a:lnTo>
                  <a:lnTo>
                    <a:pt x="2929254" y="1007999"/>
                  </a:lnTo>
                  <a:lnTo>
                    <a:pt x="2973891" y="1002000"/>
                  </a:lnTo>
                  <a:lnTo>
                    <a:pt x="3014020" y="985068"/>
                  </a:lnTo>
                  <a:lnTo>
                    <a:pt x="3048031" y="958802"/>
                  </a:lnTo>
                  <a:lnTo>
                    <a:pt x="3074317" y="924799"/>
                  </a:lnTo>
                  <a:lnTo>
                    <a:pt x="3091268" y="884659"/>
                  </a:lnTo>
                  <a:lnTo>
                    <a:pt x="3097276" y="839978"/>
                  </a:lnTo>
                  <a:lnTo>
                    <a:pt x="3097276" y="167894"/>
                  </a:lnTo>
                  <a:lnTo>
                    <a:pt x="3091268" y="123266"/>
                  </a:lnTo>
                  <a:lnTo>
                    <a:pt x="3074317" y="83161"/>
                  </a:lnTo>
                  <a:lnTo>
                    <a:pt x="3048031" y="49180"/>
                  </a:lnTo>
                  <a:lnTo>
                    <a:pt x="3014020" y="22925"/>
                  </a:lnTo>
                  <a:lnTo>
                    <a:pt x="2973891" y="5998"/>
                  </a:lnTo>
                  <a:lnTo>
                    <a:pt x="2929254" y="0"/>
                  </a:lnTo>
                  <a:close/>
                </a:path>
              </a:pathLst>
            </a:custGeom>
            <a:solidFill>
              <a:srgbClr val="92CD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3725926" y="3432428"/>
            <a:ext cx="2812415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15340" marR="5080" indent="-803275">
              <a:lnSpc>
                <a:spcPct val="100000"/>
              </a:lnSpc>
              <a:spcBef>
                <a:spcPts val="95"/>
              </a:spcBef>
            </a:pPr>
            <a:r>
              <a:rPr sz="2200" b="1" i="1" u="sng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/>
                <a:cs typeface="Times New Roman"/>
              </a:rPr>
              <a:t>6</a:t>
            </a:r>
            <a:r>
              <a:rPr sz="2200" b="1" i="1" u="sng" spc="-60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i="1" u="sng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/>
                <a:cs typeface="Times New Roman"/>
              </a:rPr>
              <a:t>этапов</a:t>
            </a:r>
            <a:r>
              <a:rPr sz="2200" b="1" i="1" u="sng" spc="-60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i="1" u="sng" spc="-10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/>
                <a:cs typeface="Times New Roman"/>
              </a:rPr>
              <a:t>бюджетного</a:t>
            </a:r>
            <a:r>
              <a:rPr sz="2200" b="1" i="1" spc="-10" dirty="0">
                <a:solidFill>
                  <a:srgbClr val="17375E"/>
                </a:solidFill>
                <a:latin typeface="Times New Roman"/>
                <a:cs typeface="Times New Roman"/>
              </a:rPr>
              <a:t> </a:t>
            </a:r>
            <a:r>
              <a:rPr sz="2200" b="1" i="1" u="sng" spc="-10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Times New Roman"/>
                <a:cs typeface="Times New Roman"/>
              </a:rPr>
              <a:t>процесса: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9570466" y="6481808"/>
            <a:ext cx="101600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10"/>
              </a:lnSpc>
            </a:pPr>
            <a:r>
              <a:rPr sz="1200" b="1" i="1" spc="-50" dirty="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01013" y="139649"/>
            <a:ext cx="756539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2200" spc="-10" dirty="0"/>
              <a:t>Основополагающие</a:t>
            </a:r>
            <a:r>
              <a:rPr sz="2200" spc="-80" dirty="0"/>
              <a:t> </a:t>
            </a:r>
            <a:r>
              <a:rPr sz="2200" dirty="0"/>
              <a:t>принципы,</a:t>
            </a:r>
            <a:r>
              <a:rPr sz="2200" spc="-55" dirty="0"/>
              <a:t> </a:t>
            </a:r>
            <a:r>
              <a:rPr sz="2200" dirty="0"/>
              <a:t>принятые</a:t>
            </a:r>
            <a:r>
              <a:rPr sz="2200" spc="-60" dirty="0"/>
              <a:t> </a:t>
            </a:r>
            <a:r>
              <a:rPr sz="2200" spc="-25" dirty="0"/>
              <a:t>для</a:t>
            </a:r>
            <a:endParaRPr sz="2200"/>
          </a:p>
          <a:p>
            <a:pPr algn="ctr">
              <a:lnSpc>
                <a:spcPct val="100000"/>
              </a:lnSpc>
            </a:pPr>
            <a:r>
              <a:rPr sz="2200" spc="-10" dirty="0"/>
              <a:t>формирования</a:t>
            </a:r>
            <a:r>
              <a:rPr sz="2200" spc="-35" dirty="0"/>
              <a:t> </a:t>
            </a:r>
            <a:r>
              <a:rPr sz="2200" dirty="0"/>
              <a:t>проекта</a:t>
            </a:r>
            <a:r>
              <a:rPr sz="2200" spc="-30" dirty="0"/>
              <a:t> </a:t>
            </a:r>
            <a:r>
              <a:rPr sz="2200" spc="-20" dirty="0"/>
              <a:t>бюджета</a:t>
            </a:r>
            <a:r>
              <a:rPr sz="2200" spc="-45" dirty="0"/>
              <a:t> </a:t>
            </a:r>
            <a:r>
              <a:rPr sz="2200" spc="-20" dirty="0"/>
              <a:t>города</a:t>
            </a:r>
            <a:r>
              <a:rPr sz="2200" spc="-45" dirty="0"/>
              <a:t> </a:t>
            </a:r>
            <a:r>
              <a:rPr sz="2200" dirty="0"/>
              <a:t>на</a:t>
            </a:r>
            <a:r>
              <a:rPr sz="2200" spc="-50" dirty="0"/>
              <a:t> </a:t>
            </a:r>
            <a:r>
              <a:rPr sz="2200" dirty="0"/>
              <a:t>2024</a:t>
            </a:r>
            <a:r>
              <a:rPr sz="2200" spc="-35" dirty="0"/>
              <a:t> </a:t>
            </a:r>
            <a:r>
              <a:rPr sz="2200" dirty="0"/>
              <a:t>–</a:t>
            </a:r>
            <a:r>
              <a:rPr sz="2200" spc="-40" dirty="0"/>
              <a:t> </a:t>
            </a:r>
            <a:r>
              <a:rPr sz="2200" dirty="0"/>
              <a:t>2026</a:t>
            </a:r>
            <a:r>
              <a:rPr sz="2200" spc="-55" dirty="0"/>
              <a:t> </a:t>
            </a:r>
            <a:r>
              <a:rPr sz="2200" spc="-20" dirty="0"/>
              <a:t>годы</a:t>
            </a:r>
            <a:endParaRPr sz="2200"/>
          </a:p>
        </p:txBody>
      </p:sp>
      <p:grpSp>
        <p:nvGrpSpPr>
          <p:cNvPr id="4" name="object 4"/>
          <p:cNvGrpSpPr/>
          <p:nvPr/>
        </p:nvGrpSpPr>
        <p:grpSpPr>
          <a:xfrm>
            <a:off x="348589" y="1035685"/>
            <a:ext cx="9558020" cy="5607685"/>
            <a:chOff x="348589" y="1035685"/>
            <a:chExt cx="9558020" cy="5607685"/>
          </a:xfrm>
        </p:grpSpPr>
        <p:sp>
          <p:nvSpPr>
            <p:cNvPr id="5" name="object 5"/>
            <p:cNvSpPr/>
            <p:nvPr/>
          </p:nvSpPr>
          <p:spPr>
            <a:xfrm>
              <a:off x="361289" y="1048385"/>
              <a:ext cx="1154430" cy="5500370"/>
            </a:xfrm>
            <a:custGeom>
              <a:avLst/>
              <a:gdLst/>
              <a:ahLst/>
              <a:cxnLst/>
              <a:rect l="l" t="t" r="r" b="b"/>
              <a:pathLst>
                <a:path w="1154430" h="5500370">
                  <a:moveTo>
                    <a:pt x="15290" y="0"/>
                  </a:moveTo>
                  <a:lnTo>
                    <a:pt x="49291" y="34417"/>
                  </a:lnTo>
                  <a:lnTo>
                    <a:pt x="82776" y="69150"/>
                  </a:lnTo>
                  <a:lnTo>
                    <a:pt x="115746" y="104194"/>
                  </a:lnTo>
                  <a:lnTo>
                    <a:pt x="148201" y="139543"/>
                  </a:lnTo>
                  <a:lnTo>
                    <a:pt x="180140" y="175193"/>
                  </a:lnTo>
                  <a:lnTo>
                    <a:pt x="211565" y="211139"/>
                  </a:lnTo>
                  <a:lnTo>
                    <a:pt x="242474" y="247376"/>
                  </a:lnTo>
                  <a:lnTo>
                    <a:pt x="272869" y="283900"/>
                  </a:lnTo>
                  <a:lnTo>
                    <a:pt x="302748" y="320705"/>
                  </a:lnTo>
                  <a:lnTo>
                    <a:pt x="332112" y="357788"/>
                  </a:lnTo>
                  <a:lnTo>
                    <a:pt x="360960" y="395142"/>
                  </a:lnTo>
                  <a:lnTo>
                    <a:pt x="389294" y="432763"/>
                  </a:lnTo>
                  <a:lnTo>
                    <a:pt x="417112" y="470647"/>
                  </a:lnTo>
                  <a:lnTo>
                    <a:pt x="444416" y="508788"/>
                  </a:lnTo>
                  <a:lnTo>
                    <a:pt x="471204" y="547181"/>
                  </a:lnTo>
                  <a:lnTo>
                    <a:pt x="497477" y="585823"/>
                  </a:lnTo>
                  <a:lnTo>
                    <a:pt x="523235" y="624708"/>
                  </a:lnTo>
                  <a:lnTo>
                    <a:pt x="548477" y="663831"/>
                  </a:lnTo>
                  <a:lnTo>
                    <a:pt x="573205" y="703188"/>
                  </a:lnTo>
                  <a:lnTo>
                    <a:pt x="597417" y="742773"/>
                  </a:lnTo>
                  <a:lnTo>
                    <a:pt x="621114" y="782582"/>
                  </a:lnTo>
                  <a:lnTo>
                    <a:pt x="644297" y="822610"/>
                  </a:lnTo>
                  <a:lnTo>
                    <a:pt x="666963" y="862852"/>
                  </a:lnTo>
                  <a:lnTo>
                    <a:pt x="689115" y="903304"/>
                  </a:lnTo>
                  <a:lnTo>
                    <a:pt x="710752" y="943960"/>
                  </a:lnTo>
                  <a:lnTo>
                    <a:pt x="731873" y="984816"/>
                  </a:lnTo>
                  <a:lnTo>
                    <a:pt x="752479" y="1025867"/>
                  </a:lnTo>
                  <a:lnTo>
                    <a:pt x="772571" y="1067108"/>
                  </a:lnTo>
                  <a:lnTo>
                    <a:pt x="792146" y="1108535"/>
                  </a:lnTo>
                  <a:lnTo>
                    <a:pt x="811207" y="1150142"/>
                  </a:lnTo>
                  <a:lnTo>
                    <a:pt x="829753" y="1191925"/>
                  </a:lnTo>
                  <a:lnTo>
                    <a:pt x="847783" y="1233878"/>
                  </a:lnTo>
                  <a:lnTo>
                    <a:pt x="865299" y="1275998"/>
                  </a:lnTo>
                  <a:lnTo>
                    <a:pt x="882299" y="1318279"/>
                  </a:lnTo>
                  <a:lnTo>
                    <a:pt x="898784" y="1360716"/>
                  </a:lnTo>
                  <a:lnTo>
                    <a:pt x="914754" y="1403305"/>
                  </a:lnTo>
                  <a:lnTo>
                    <a:pt x="930208" y="1446041"/>
                  </a:lnTo>
                  <a:lnTo>
                    <a:pt x="945148" y="1488918"/>
                  </a:lnTo>
                  <a:lnTo>
                    <a:pt x="959572" y="1531933"/>
                  </a:lnTo>
                  <a:lnTo>
                    <a:pt x="973482" y="1575081"/>
                  </a:lnTo>
                  <a:lnTo>
                    <a:pt x="986876" y="1618355"/>
                  </a:lnTo>
                  <a:lnTo>
                    <a:pt x="999755" y="1661753"/>
                  </a:lnTo>
                  <a:lnTo>
                    <a:pt x="1012118" y="1705269"/>
                  </a:lnTo>
                  <a:lnTo>
                    <a:pt x="1023967" y="1748897"/>
                  </a:lnTo>
                  <a:lnTo>
                    <a:pt x="1035300" y="1792634"/>
                  </a:lnTo>
                  <a:lnTo>
                    <a:pt x="1046119" y="1836475"/>
                  </a:lnTo>
                  <a:lnTo>
                    <a:pt x="1056422" y="1880414"/>
                  </a:lnTo>
                  <a:lnTo>
                    <a:pt x="1066210" y="1924447"/>
                  </a:lnTo>
                  <a:lnTo>
                    <a:pt x="1075483" y="1968569"/>
                  </a:lnTo>
                  <a:lnTo>
                    <a:pt x="1084240" y="2012775"/>
                  </a:lnTo>
                  <a:lnTo>
                    <a:pt x="1092483" y="2057061"/>
                  </a:lnTo>
                  <a:lnTo>
                    <a:pt x="1100210" y="2101422"/>
                  </a:lnTo>
                  <a:lnTo>
                    <a:pt x="1107422" y="2145852"/>
                  </a:lnTo>
                  <a:lnTo>
                    <a:pt x="1114119" y="2190347"/>
                  </a:lnTo>
                  <a:lnTo>
                    <a:pt x="1120301" y="2234902"/>
                  </a:lnTo>
                  <a:lnTo>
                    <a:pt x="1125968" y="2279513"/>
                  </a:lnTo>
                  <a:lnTo>
                    <a:pt x="1131120" y="2324174"/>
                  </a:lnTo>
                  <a:lnTo>
                    <a:pt x="1135756" y="2368881"/>
                  </a:lnTo>
                  <a:lnTo>
                    <a:pt x="1139877" y="2413629"/>
                  </a:lnTo>
                  <a:lnTo>
                    <a:pt x="1143483" y="2458413"/>
                  </a:lnTo>
                  <a:lnTo>
                    <a:pt x="1146574" y="2503228"/>
                  </a:lnTo>
                  <a:lnTo>
                    <a:pt x="1149150" y="2548070"/>
                  </a:lnTo>
                  <a:lnTo>
                    <a:pt x="1151211" y="2592933"/>
                  </a:lnTo>
                  <a:lnTo>
                    <a:pt x="1152756" y="2637813"/>
                  </a:lnTo>
                  <a:lnTo>
                    <a:pt x="1153786" y="2682706"/>
                  </a:lnTo>
                  <a:lnTo>
                    <a:pt x="1154302" y="2727605"/>
                  </a:lnTo>
                  <a:lnTo>
                    <a:pt x="1154302" y="2772507"/>
                  </a:lnTo>
                  <a:lnTo>
                    <a:pt x="1153786" y="2817406"/>
                  </a:lnTo>
                  <a:lnTo>
                    <a:pt x="1152756" y="2862299"/>
                  </a:lnTo>
                  <a:lnTo>
                    <a:pt x="1151211" y="2907179"/>
                  </a:lnTo>
                  <a:lnTo>
                    <a:pt x="1149150" y="2952042"/>
                  </a:lnTo>
                  <a:lnTo>
                    <a:pt x="1146574" y="2996884"/>
                  </a:lnTo>
                  <a:lnTo>
                    <a:pt x="1143483" y="3041699"/>
                  </a:lnTo>
                  <a:lnTo>
                    <a:pt x="1139877" y="3086483"/>
                  </a:lnTo>
                  <a:lnTo>
                    <a:pt x="1135756" y="3131231"/>
                  </a:lnTo>
                  <a:lnTo>
                    <a:pt x="1131120" y="3175938"/>
                  </a:lnTo>
                  <a:lnTo>
                    <a:pt x="1125968" y="3220599"/>
                  </a:lnTo>
                  <a:lnTo>
                    <a:pt x="1120301" y="3265209"/>
                  </a:lnTo>
                  <a:lnTo>
                    <a:pt x="1114119" y="3309765"/>
                  </a:lnTo>
                  <a:lnTo>
                    <a:pt x="1107422" y="3354260"/>
                  </a:lnTo>
                  <a:lnTo>
                    <a:pt x="1100210" y="3398690"/>
                  </a:lnTo>
                  <a:lnTo>
                    <a:pt x="1092483" y="3443050"/>
                  </a:lnTo>
                  <a:lnTo>
                    <a:pt x="1084240" y="3487336"/>
                  </a:lnTo>
                  <a:lnTo>
                    <a:pt x="1075483" y="3531542"/>
                  </a:lnTo>
                  <a:lnTo>
                    <a:pt x="1066210" y="3575664"/>
                  </a:lnTo>
                  <a:lnTo>
                    <a:pt x="1056422" y="3619697"/>
                  </a:lnTo>
                  <a:lnTo>
                    <a:pt x="1046119" y="3663636"/>
                  </a:lnTo>
                  <a:lnTo>
                    <a:pt x="1035300" y="3707476"/>
                  </a:lnTo>
                  <a:lnTo>
                    <a:pt x="1023967" y="3751213"/>
                  </a:lnTo>
                  <a:lnTo>
                    <a:pt x="1012118" y="3794842"/>
                  </a:lnTo>
                  <a:lnTo>
                    <a:pt x="999755" y="3838357"/>
                  </a:lnTo>
                  <a:lnTo>
                    <a:pt x="986876" y="3881755"/>
                  </a:lnTo>
                  <a:lnTo>
                    <a:pt x="973482" y="3925030"/>
                  </a:lnTo>
                  <a:lnTo>
                    <a:pt x="959572" y="3968177"/>
                  </a:lnTo>
                  <a:lnTo>
                    <a:pt x="945148" y="4011192"/>
                  </a:lnTo>
                  <a:lnTo>
                    <a:pt x="930208" y="4054069"/>
                  </a:lnTo>
                  <a:lnTo>
                    <a:pt x="914754" y="4096805"/>
                  </a:lnTo>
                  <a:lnTo>
                    <a:pt x="898784" y="4139394"/>
                  </a:lnTo>
                  <a:lnTo>
                    <a:pt x="882299" y="4181831"/>
                  </a:lnTo>
                  <a:lnTo>
                    <a:pt x="865299" y="4224112"/>
                  </a:lnTo>
                  <a:lnTo>
                    <a:pt x="847783" y="4266231"/>
                  </a:lnTo>
                  <a:lnTo>
                    <a:pt x="829753" y="4308185"/>
                  </a:lnTo>
                  <a:lnTo>
                    <a:pt x="811207" y="4349967"/>
                  </a:lnTo>
                  <a:lnTo>
                    <a:pt x="792146" y="4391574"/>
                  </a:lnTo>
                  <a:lnTo>
                    <a:pt x="772571" y="4433000"/>
                  </a:lnTo>
                  <a:lnTo>
                    <a:pt x="752479" y="4474241"/>
                  </a:lnTo>
                  <a:lnTo>
                    <a:pt x="731873" y="4515292"/>
                  </a:lnTo>
                  <a:lnTo>
                    <a:pt x="710752" y="4556148"/>
                  </a:lnTo>
                  <a:lnTo>
                    <a:pt x="689115" y="4596804"/>
                  </a:lnTo>
                  <a:lnTo>
                    <a:pt x="666963" y="4637255"/>
                  </a:lnTo>
                  <a:lnTo>
                    <a:pt x="644297" y="4677497"/>
                  </a:lnTo>
                  <a:lnTo>
                    <a:pt x="621114" y="4717525"/>
                  </a:lnTo>
                  <a:lnTo>
                    <a:pt x="597417" y="4757334"/>
                  </a:lnTo>
                  <a:lnTo>
                    <a:pt x="573205" y="4796919"/>
                  </a:lnTo>
                  <a:lnTo>
                    <a:pt x="548477" y="4836276"/>
                  </a:lnTo>
                  <a:lnTo>
                    <a:pt x="523235" y="4875399"/>
                  </a:lnTo>
                  <a:lnTo>
                    <a:pt x="497477" y="4914283"/>
                  </a:lnTo>
                  <a:lnTo>
                    <a:pt x="471204" y="4952925"/>
                  </a:lnTo>
                  <a:lnTo>
                    <a:pt x="444416" y="4991318"/>
                  </a:lnTo>
                  <a:lnTo>
                    <a:pt x="417112" y="5029459"/>
                  </a:lnTo>
                  <a:lnTo>
                    <a:pt x="389294" y="5067343"/>
                  </a:lnTo>
                  <a:lnTo>
                    <a:pt x="360960" y="5104964"/>
                  </a:lnTo>
                  <a:lnTo>
                    <a:pt x="332112" y="5142317"/>
                  </a:lnTo>
                  <a:lnTo>
                    <a:pt x="302748" y="5179399"/>
                  </a:lnTo>
                  <a:lnTo>
                    <a:pt x="272869" y="5216204"/>
                  </a:lnTo>
                  <a:lnTo>
                    <a:pt x="242474" y="5252728"/>
                  </a:lnTo>
                  <a:lnTo>
                    <a:pt x="211565" y="5288965"/>
                  </a:lnTo>
                  <a:lnTo>
                    <a:pt x="180140" y="5324911"/>
                  </a:lnTo>
                  <a:lnTo>
                    <a:pt x="148201" y="5360560"/>
                  </a:lnTo>
                  <a:lnTo>
                    <a:pt x="115746" y="5395909"/>
                  </a:lnTo>
                  <a:lnTo>
                    <a:pt x="82776" y="5430953"/>
                  </a:lnTo>
                  <a:lnTo>
                    <a:pt x="49291" y="5465685"/>
                  </a:lnTo>
                  <a:lnTo>
                    <a:pt x="15290" y="5500103"/>
                  </a:lnTo>
                  <a:lnTo>
                    <a:pt x="0" y="5484812"/>
                  </a:lnTo>
                  <a:lnTo>
                    <a:pt x="34065" y="5450325"/>
                  </a:lnTo>
                  <a:lnTo>
                    <a:pt x="67610" y="5415520"/>
                  </a:lnTo>
                  <a:lnTo>
                    <a:pt x="100635" y="5380402"/>
                  </a:lnTo>
                  <a:lnTo>
                    <a:pt x="133140" y="5344975"/>
                  </a:lnTo>
                  <a:lnTo>
                    <a:pt x="165125" y="5309244"/>
                  </a:lnTo>
                  <a:lnTo>
                    <a:pt x="196589" y="5273215"/>
                  </a:lnTo>
                  <a:lnTo>
                    <a:pt x="227534" y="5236892"/>
                  </a:lnTo>
                  <a:lnTo>
                    <a:pt x="257959" y="5200280"/>
                  </a:lnTo>
                  <a:lnTo>
                    <a:pt x="287863" y="5163384"/>
                  </a:lnTo>
                  <a:lnTo>
                    <a:pt x="317248" y="5126209"/>
                  </a:lnTo>
                  <a:lnTo>
                    <a:pt x="346112" y="5088760"/>
                  </a:lnTo>
                  <a:lnTo>
                    <a:pt x="374456" y="5051041"/>
                  </a:lnTo>
                  <a:lnTo>
                    <a:pt x="402281" y="5013059"/>
                  </a:lnTo>
                  <a:lnTo>
                    <a:pt x="429585" y="4974816"/>
                  </a:lnTo>
                  <a:lnTo>
                    <a:pt x="456369" y="4936319"/>
                  </a:lnTo>
                  <a:lnTo>
                    <a:pt x="482633" y="4897572"/>
                  </a:lnTo>
                  <a:lnTo>
                    <a:pt x="508377" y="4858581"/>
                  </a:lnTo>
                  <a:lnTo>
                    <a:pt x="533601" y="4819349"/>
                  </a:lnTo>
                  <a:lnTo>
                    <a:pt x="558304" y="4779883"/>
                  </a:lnTo>
                  <a:lnTo>
                    <a:pt x="582488" y="4740186"/>
                  </a:lnTo>
                  <a:lnTo>
                    <a:pt x="606152" y="4700264"/>
                  </a:lnTo>
                  <a:lnTo>
                    <a:pt x="629295" y="4660122"/>
                  </a:lnTo>
                  <a:lnTo>
                    <a:pt x="651919" y="4619764"/>
                  </a:lnTo>
                  <a:lnTo>
                    <a:pt x="674022" y="4579196"/>
                  </a:lnTo>
                  <a:lnTo>
                    <a:pt x="695605" y="4538422"/>
                  </a:lnTo>
                  <a:lnTo>
                    <a:pt x="716668" y="4497447"/>
                  </a:lnTo>
                  <a:lnTo>
                    <a:pt x="737211" y="4456277"/>
                  </a:lnTo>
                  <a:lnTo>
                    <a:pt x="757235" y="4414915"/>
                  </a:lnTo>
                  <a:lnTo>
                    <a:pt x="776737" y="4373368"/>
                  </a:lnTo>
                  <a:lnTo>
                    <a:pt x="795720" y="4331639"/>
                  </a:lnTo>
                  <a:lnTo>
                    <a:pt x="814183" y="4289734"/>
                  </a:lnTo>
                  <a:lnTo>
                    <a:pt x="832126" y="4247658"/>
                  </a:lnTo>
                  <a:lnTo>
                    <a:pt x="849549" y="4205415"/>
                  </a:lnTo>
                  <a:lnTo>
                    <a:pt x="866451" y="4163011"/>
                  </a:lnTo>
                  <a:lnTo>
                    <a:pt x="882834" y="4120449"/>
                  </a:lnTo>
                  <a:lnTo>
                    <a:pt x="898696" y="4077736"/>
                  </a:lnTo>
                  <a:lnTo>
                    <a:pt x="914038" y="4034877"/>
                  </a:lnTo>
                  <a:lnTo>
                    <a:pt x="928861" y="3991875"/>
                  </a:lnTo>
                  <a:lnTo>
                    <a:pt x="943163" y="3948736"/>
                  </a:lnTo>
                  <a:lnTo>
                    <a:pt x="956945" y="3905465"/>
                  </a:lnTo>
                  <a:lnTo>
                    <a:pt x="970207" y="3862066"/>
                  </a:lnTo>
                  <a:lnTo>
                    <a:pt x="982949" y="3818545"/>
                  </a:lnTo>
                  <a:lnTo>
                    <a:pt x="995171" y="3774907"/>
                  </a:lnTo>
                  <a:lnTo>
                    <a:pt x="1006872" y="3731156"/>
                  </a:lnTo>
                  <a:lnTo>
                    <a:pt x="1018054" y="3687297"/>
                  </a:lnTo>
                  <a:lnTo>
                    <a:pt x="1028716" y="3643336"/>
                  </a:lnTo>
                  <a:lnTo>
                    <a:pt x="1038857" y="3599276"/>
                  </a:lnTo>
                  <a:lnTo>
                    <a:pt x="1048479" y="3555124"/>
                  </a:lnTo>
                  <a:lnTo>
                    <a:pt x="1057580" y="3510883"/>
                  </a:lnTo>
                  <a:lnTo>
                    <a:pt x="1066161" y="3466559"/>
                  </a:lnTo>
                  <a:lnTo>
                    <a:pt x="1074223" y="3422157"/>
                  </a:lnTo>
                  <a:lnTo>
                    <a:pt x="1081764" y="3377681"/>
                  </a:lnTo>
                  <a:lnTo>
                    <a:pt x="1088785" y="3333137"/>
                  </a:lnTo>
                  <a:lnTo>
                    <a:pt x="1095286" y="3288529"/>
                  </a:lnTo>
                  <a:lnTo>
                    <a:pt x="1101267" y="3243862"/>
                  </a:lnTo>
                  <a:lnTo>
                    <a:pt x="1106728" y="3199141"/>
                  </a:lnTo>
                  <a:lnTo>
                    <a:pt x="1111668" y="3154372"/>
                  </a:lnTo>
                  <a:lnTo>
                    <a:pt x="1116089" y="3109558"/>
                  </a:lnTo>
                  <a:lnTo>
                    <a:pt x="1119990" y="3064705"/>
                  </a:lnTo>
                  <a:lnTo>
                    <a:pt x="1123370" y="3019818"/>
                  </a:lnTo>
                  <a:lnTo>
                    <a:pt x="1126231" y="2974902"/>
                  </a:lnTo>
                  <a:lnTo>
                    <a:pt x="1128571" y="2929961"/>
                  </a:lnTo>
                  <a:lnTo>
                    <a:pt x="1130391" y="2885000"/>
                  </a:lnTo>
                  <a:lnTo>
                    <a:pt x="1131691" y="2840025"/>
                  </a:lnTo>
                  <a:lnTo>
                    <a:pt x="1132472" y="2795040"/>
                  </a:lnTo>
                  <a:lnTo>
                    <a:pt x="1132732" y="2750050"/>
                  </a:lnTo>
                  <a:lnTo>
                    <a:pt x="1132472" y="2705060"/>
                  </a:lnTo>
                  <a:lnTo>
                    <a:pt x="1131691" y="2660074"/>
                  </a:lnTo>
                  <a:lnTo>
                    <a:pt x="1130391" y="2615099"/>
                  </a:lnTo>
                  <a:lnTo>
                    <a:pt x="1128571" y="2570138"/>
                  </a:lnTo>
                  <a:lnTo>
                    <a:pt x="1126231" y="2525197"/>
                  </a:lnTo>
                  <a:lnTo>
                    <a:pt x="1123370" y="2480281"/>
                  </a:lnTo>
                  <a:lnTo>
                    <a:pt x="1119990" y="2435393"/>
                  </a:lnTo>
                  <a:lnTo>
                    <a:pt x="1116089" y="2390540"/>
                  </a:lnTo>
                  <a:lnTo>
                    <a:pt x="1111668" y="2345727"/>
                  </a:lnTo>
                  <a:lnTo>
                    <a:pt x="1106728" y="2300957"/>
                  </a:lnTo>
                  <a:lnTo>
                    <a:pt x="1101267" y="2256236"/>
                  </a:lnTo>
                  <a:lnTo>
                    <a:pt x="1095286" y="2211569"/>
                  </a:lnTo>
                  <a:lnTo>
                    <a:pt x="1088785" y="2166961"/>
                  </a:lnTo>
                  <a:lnTo>
                    <a:pt x="1081764" y="2122416"/>
                  </a:lnTo>
                  <a:lnTo>
                    <a:pt x="1074223" y="2077940"/>
                  </a:lnTo>
                  <a:lnTo>
                    <a:pt x="1066161" y="2033537"/>
                  </a:lnTo>
                  <a:lnTo>
                    <a:pt x="1057580" y="1989213"/>
                  </a:lnTo>
                  <a:lnTo>
                    <a:pt x="1048479" y="1944972"/>
                  </a:lnTo>
                  <a:lnTo>
                    <a:pt x="1038857" y="1900819"/>
                  </a:lnTo>
                  <a:lnTo>
                    <a:pt x="1028716" y="1856759"/>
                  </a:lnTo>
                  <a:lnTo>
                    <a:pt x="1018054" y="1812797"/>
                  </a:lnTo>
                  <a:lnTo>
                    <a:pt x="1006872" y="1768938"/>
                  </a:lnTo>
                  <a:lnTo>
                    <a:pt x="995171" y="1725186"/>
                  </a:lnTo>
                  <a:lnTo>
                    <a:pt x="982949" y="1681547"/>
                  </a:lnTo>
                  <a:lnTo>
                    <a:pt x="970207" y="1638026"/>
                  </a:lnTo>
                  <a:lnTo>
                    <a:pt x="956945" y="1594627"/>
                  </a:lnTo>
                  <a:lnTo>
                    <a:pt x="943163" y="1551355"/>
                  </a:lnTo>
                  <a:lnTo>
                    <a:pt x="928861" y="1508216"/>
                  </a:lnTo>
                  <a:lnTo>
                    <a:pt x="914038" y="1465213"/>
                  </a:lnTo>
                  <a:lnTo>
                    <a:pt x="898696" y="1422353"/>
                  </a:lnTo>
                  <a:lnTo>
                    <a:pt x="882834" y="1379639"/>
                  </a:lnTo>
                  <a:lnTo>
                    <a:pt x="866451" y="1337077"/>
                  </a:lnTo>
                  <a:lnTo>
                    <a:pt x="849549" y="1294672"/>
                  </a:lnTo>
                  <a:lnTo>
                    <a:pt x="832126" y="1252429"/>
                  </a:lnTo>
                  <a:lnTo>
                    <a:pt x="814183" y="1210352"/>
                  </a:lnTo>
                  <a:lnTo>
                    <a:pt x="795720" y="1168446"/>
                  </a:lnTo>
                  <a:lnTo>
                    <a:pt x="776737" y="1126716"/>
                  </a:lnTo>
                  <a:lnTo>
                    <a:pt x="757235" y="1085168"/>
                  </a:lnTo>
                  <a:lnTo>
                    <a:pt x="737211" y="1043806"/>
                  </a:lnTo>
                  <a:lnTo>
                    <a:pt x="716668" y="1002634"/>
                  </a:lnTo>
                  <a:lnTo>
                    <a:pt x="695605" y="961659"/>
                  </a:lnTo>
                  <a:lnTo>
                    <a:pt x="674022" y="920884"/>
                  </a:lnTo>
                  <a:lnTo>
                    <a:pt x="651919" y="880315"/>
                  </a:lnTo>
                  <a:lnTo>
                    <a:pt x="629295" y="839956"/>
                  </a:lnTo>
                  <a:lnTo>
                    <a:pt x="606152" y="799813"/>
                  </a:lnTo>
                  <a:lnTo>
                    <a:pt x="582488" y="759890"/>
                  </a:lnTo>
                  <a:lnTo>
                    <a:pt x="558304" y="720192"/>
                  </a:lnTo>
                  <a:lnTo>
                    <a:pt x="533601" y="680725"/>
                  </a:lnTo>
                  <a:lnTo>
                    <a:pt x="508377" y="641492"/>
                  </a:lnTo>
                  <a:lnTo>
                    <a:pt x="482633" y="602499"/>
                  </a:lnTo>
                  <a:lnTo>
                    <a:pt x="456369" y="563752"/>
                  </a:lnTo>
                  <a:lnTo>
                    <a:pt x="429585" y="525253"/>
                  </a:lnTo>
                  <a:lnTo>
                    <a:pt x="402281" y="487010"/>
                  </a:lnTo>
                  <a:lnTo>
                    <a:pt x="374456" y="449026"/>
                  </a:lnTo>
                  <a:lnTo>
                    <a:pt x="346112" y="411306"/>
                  </a:lnTo>
                  <a:lnTo>
                    <a:pt x="317248" y="373856"/>
                  </a:lnTo>
                  <a:lnTo>
                    <a:pt x="287863" y="336680"/>
                  </a:lnTo>
                  <a:lnTo>
                    <a:pt x="257959" y="299782"/>
                  </a:lnTo>
                  <a:lnTo>
                    <a:pt x="227534" y="263169"/>
                  </a:lnTo>
                  <a:lnTo>
                    <a:pt x="196589" y="226845"/>
                  </a:lnTo>
                  <a:lnTo>
                    <a:pt x="165125" y="190814"/>
                  </a:lnTo>
                  <a:lnTo>
                    <a:pt x="133140" y="155082"/>
                  </a:lnTo>
                  <a:lnTo>
                    <a:pt x="100635" y="119654"/>
                  </a:lnTo>
                  <a:lnTo>
                    <a:pt x="67610" y="84534"/>
                  </a:lnTo>
                  <a:lnTo>
                    <a:pt x="34065" y="49728"/>
                  </a:lnTo>
                  <a:lnTo>
                    <a:pt x="0" y="15239"/>
                  </a:lnTo>
                  <a:lnTo>
                    <a:pt x="15290" y="0"/>
                  </a:lnTo>
                  <a:close/>
                </a:path>
              </a:pathLst>
            </a:custGeom>
            <a:ln w="25400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1895" y="1094232"/>
              <a:ext cx="9214104" cy="88696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4914" y="1137031"/>
              <a:ext cx="760564" cy="76060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54914" y="1137031"/>
              <a:ext cx="760730" cy="760730"/>
            </a:xfrm>
            <a:custGeom>
              <a:avLst/>
              <a:gdLst/>
              <a:ahLst/>
              <a:cxnLst/>
              <a:rect l="l" t="t" r="r" b="b"/>
              <a:pathLst>
                <a:path w="760730" h="760730">
                  <a:moveTo>
                    <a:pt x="0" y="380238"/>
                  </a:moveTo>
                  <a:lnTo>
                    <a:pt x="2962" y="332530"/>
                  </a:lnTo>
                  <a:lnTo>
                    <a:pt x="11614" y="286594"/>
                  </a:lnTo>
                  <a:lnTo>
                    <a:pt x="25597" y="242785"/>
                  </a:lnTo>
                  <a:lnTo>
                    <a:pt x="44555" y="201460"/>
                  </a:lnTo>
                  <a:lnTo>
                    <a:pt x="68133" y="162974"/>
                  </a:lnTo>
                  <a:lnTo>
                    <a:pt x="95974" y="127683"/>
                  </a:lnTo>
                  <a:lnTo>
                    <a:pt x="127721" y="95943"/>
                  </a:lnTo>
                  <a:lnTo>
                    <a:pt x="163019" y="68110"/>
                  </a:lnTo>
                  <a:lnTo>
                    <a:pt x="201510" y="44539"/>
                  </a:lnTo>
                  <a:lnTo>
                    <a:pt x="242839" y="25587"/>
                  </a:lnTo>
                  <a:lnTo>
                    <a:pt x="286650" y="11609"/>
                  </a:lnTo>
                  <a:lnTo>
                    <a:pt x="332585" y="2961"/>
                  </a:lnTo>
                  <a:lnTo>
                    <a:pt x="380288" y="0"/>
                  </a:lnTo>
                  <a:lnTo>
                    <a:pt x="427989" y="2961"/>
                  </a:lnTo>
                  <a:lnTo>
                    <a:pt x="473922" y="11609"/>
                  </a:lnTo>
                  <a:lnTo>
                    <a:pt x="517730" y="25587"/>
                  </a:lnTo>
                  <a:lnTo>
                    <a:pt x="559058" y="44539"/>
                  </a:lnTo>
                  <a:lnTo>
                    <a:pt x="597548" y="68110"/>
                  </a:lnTo>
                  <a:lnTo>
                    <a:pt x="632844" y="95943"/>
                  </a:lnTo>
                  <a:lnTo>
                    <a:pt x="664591" y="127683"/>
                  </a:lnTo>
                  <a:lnTo>
                    <a:pt x="692431" y="162974"/>
                  </a:lnTo>
                  <a:lnTo>
                    <a:pt x="716009" y="201460"/>
                  </a:lnTo>
                  <a:lnTo>
                    <a:pt x="734967" y="242785"/>
                  </a:lnTo>
                  <a:lnTo>
                    <a:pt x="748950" y="286594"/>
                  </a:lnTo>
                  <a:lnTo>
                    <a:pt x="757601" y="332530"/>
                  </a:lnTo>
                  <a:lnTo>
                    <a:pt x="760564" y="380238"/>
                  </a:lnTo>
                  <a:lnTo>
                    <a:pt x="757601" y="427947"/>
                  </a:lnTo>
                  <a:lnTo>
                    <a:pt x="748950" y="473889"/>
                  </a:lnTo>
                  <a:lnTo>
                    <a:pt x="734967" y="517707"/>
                  </a:lnTo>
                  <a:lnTo>
                    <a:pt x="716009" y="559044"/>
                  </a:lnTo>
                  <a:lnTo>
                    <a:pt x="692431" y="597543"/>
                  </a:lnTo>
                  <a:lnTo>
                    <a:pt x="664591" y="632848"/>
                  </a:lnTo>
                  <a:lnTo>
                    <a:pt x="632844" y="664603"/>
                  </a:lnTo>
                  <a:lnTo>
                    <a:pt x="597548" y="692451"/>
                  </a:lnTo>
                  <a:lnTo>
                    <a:pt x="559058" y="716034"/>
                  </a:lnTo>
                  <a:lnTo>
                    <a:pt x="517730" y="734998"/>
                  </a:lnTo>
                  <a:lnTo>
                    <a:pt x="473922" y="748985"/>
                  </a:lnTo>
                  <a:lnTo>
                    <a:pt x="427989" y="757639"/>
                  </a:lnTo>
                  <a:lnTo>
                    <a:pt x="380288" y="760603"/>
                  </a:lnTo>
                  <a:lnTo>
                    <a:pt x="332585" y="757639"/>
                  </a:lnTo>
                  <a:lnTo>
                    <a:pt x="286650" y="748985"/>
                  </a:lnTo>
                  <a:lnTo>
                    <a:pt x="242839" y="734998"/>
                  </a:lnTo>
                  <a:lnTo>
                    <a:pt x="201510" y="716034"/>
                  </a:lnTo>
                  <a:lnTo>
                    <a:pt x="163019" y="692451"/>
                  </a:lnTo>
                  <a:lnTo>
                    <a:pt x="127721" y="664603"/>
                  </a:lnTo>
                  <a:lnTo>
                    <a:pt x="95974" y="632848"/>
                  </a:lnTo>
                  <a:lnTo>
                    <a:pt x="68133" y="597543"/>
                  </a:lnTo>
                  <a:lnTo>
                    <a:pt x="44555" y="559044"/>
                  </a:lnTo>
                  <a:lnTo>
                    <a:pt x="25597" y="517707"/>
                  </a:lnTo>
                  <a:lnTo>
                    <a:pt x="11614" y="473889"/>
                  </a:lnTo>
                  <a:lnTo>
                    <a:pt x="2962" y="427947"/>
                  </a:lnTo>
                  <a:lnTo>
                    <a:pt x="0" y="380238"/>
                  </a:lnTo>
                  <a:close/>
                </a:path>
              </a:pathLst>
            </a:custGeom>
            <a:ln w="9525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8720" y="1961388"/>
              <a:ext cx="8368283" cy="8077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55408" y="2049526"/>
              <a:ext cx="760539" cy="76060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855408" y="2049526"/>
              <a:ext cx="760730" cy="760730"/>
            </a:xfrm>
            <a:custGeom>
              <a:avLst/>
              <a:gdLst/>
              <a:ahLst/>
              <a:cxnLst/>
              <a:rect l="l" t="t" r="r" b="b"/>
              <a:pathLst>
                <a:path w="760730" h="760730">
                  <a:moveTo>
                    <a:pt x="0" y="380364"/>
                  </a:moveTo>
                  <a:lnTo>
                    <a:pt x="2962" y="332655"/>
                  </a:lnTo>
                  <a:lnTo>
                    <a:pt x="11614" y="286713"/>
                  </a:lnTo>
                  <a:lnTo>
                    <a:pt x="25597" y="242895"/>
                  </a:lnTo>
                  <a:lnTo>
                    <a:pt x="44555" y="201558"/>
                  </a:lnTo>
                  <a:lnTo>
                    <a:pt x="68133" y="163059"/>
                  </a:lnTo>
                  <a:lnTo>
                    <a:pt x="95974" y="127754"/>
                  </a:lnTo>
                  <a:lnTo>
                    <a:pt x="127721" y="95999"/>
                  </a:lnTo>
                  <a:lnTo>
                    <a:pt x="163019" y="68151"/>
                  </a:lnTo>
                  <a:lnTo>
                    <a:pt x="201510" y="44568"/>
                  </a:lnTo>
                  <a:lnTo>
                    <a:pt x="242839" y="25604"/>
                  </a:lnTo>
                  <a:lnTo>
                    <a:pt x="286650" y="11617"/>
                  </a:lnTo>
                  <a:lnTo>
                    <a:pt x="332585" y="2963"/>
                  </a:lnTo>
                  <a:lnTo>
                    <a:pt x="380288" y="0"/>
                  </a:lnTo>
                  <a:lnTo>
                    <a:pt x="427999" y="2963"/>
                  </a:lnTo>
                  <a:lnTo>
                    <a:pt x="473937" y="11617"/>
                  </a:lnTo>
                  <a:lnTo>
                    <a:pt x="517748" y="25604"/>
                  </a:lnTo>
                  <a:lnTo>
                    <a:pt x="559074" y="44568"/>
                  </a:lnTo>
                  <a:lnTo>
                    <a:pt x="597562" y="68151"/>
                  </a:lnTo>
                  <a:lnTo>
                    <a:pt x="632854" y="95999"/>
                  </a:lnTo>
                  <a:lnTo>
                    <a:pt x="664594" y="127754"/>
                  </a:lnTo>
                  <a:lnTo>
                    <a:pt x="692428" y="163059"/>
                  </a:lnTo>
                  <a:lnTo>
                    <a:pt x="715999" y="201558"/>
                  </a:lnTo>
                  <a:lnTo>
                    <a:pt x="734952" y="242895"/>
                  </a:lnTo>
                  <a:lnTo>
                    <a:pt x="748930" y="286713"/>
                  </a:lnTo>
                  <a:lnTo>
                    <a:pt x="757577" y="332655"/>
                  </a:lnTo>
                  <a:lnTo>
                    <a:pt x="760539" y="380364"/>
                  </a:lnTo>
                  <a:lnTo>
                    <a:pt x="757577" y="428072"/>
                  </a:lnTo>
                  <a:lnTo>
                    <a:pt x="748930" y="474008"/>
                  </a:lnTo>
                  <a:lnTo>
                    <a:pt x="734952" y="517817"/>
                  </a:lnTo>
                  <a:lnTo>
                    <a:pt x="715999" y="559142"/>
                  </a:lnTo>
                  <a:lnTo>
                    <a:pt x="692428" y="597628"/>
                  </a:lnTo>
                  <a:lnTo>
                    <a:pt x="664594" y="632919"/>
                  </a:lnTo>
                  <a:lnTo>
                    <a:pt x="632854" y="664659"/>
                  </a:lnTo>
                  <a:lnTo>
                    <a:pt x="597562" y="692492"/>
                  </a:lnTo>
                  <a:lnTo>
                    <a:pt x="559074" y="716063"/>
                  </a:lnTo>
                  <a:lnTo>
                    <a:pt x="517748" y="735015"/>
                  </a:lnTo>
                  <a:lnTo>
                    <a:pt x="473937" y="748993"/>
                  </a:lnTo>
                  <a:lnTo>
                    <a:pt x="427999" y="757641"/>
                  </a:lnTo>
                  <a:lnTo>
                    <a:pt x="380288" y="760602"/>
                  </a:lnTo>
                  <a:lnTo>
                    <a:pt x="332585" y="757641"/>
                  </a:lnTo>
                  <a:lnTo>
                    <a:pt x="286650" y="748993"/>
                  </a:lnTo>
                  <a:lnTo>
                    <a:pt x="242839" y="735015"/>
                  </a:lnTo>
                  <a:lnTo>
                    <a:pt x="201510" y="716063"/>
                  </a:lnTo>
                  <a:lnTo>
                    <a:pt x="163019" y="692492"/>
                  </a:lnTo>
                  <a:lnTo>
                    <a:pt x="127721" y="664659"/>
                  </a:lnTo>
                  <a:lnTo>
                    <a:pt x="95974" y="632919"/>
                  </a:lnTo>
                  <a:lnTo>
                    <a:pt x="68133" y="597628"/>
                  </a:lnTo>
                  <a:lnTo>
                    <a:pt x="44555" y="559142"/>
                  </a:lnTo>
                  <a:lnTo>
                    <a:pt x="25597" y="517817"/>
                  </a:lnTo>
                  <a:lnTo>
                    <a:pt x="11614" y="474008"/>
                  </a:lnTo>
                  <a:lnTo>
                    <a:pt x="2962" y="428072"/>
                  </a:lnTo>
                  <a:lnTo>
                    <a:pt x="0" y="380364"/>
                  </a:lnTo>
                  <a:close/>
                </a:path>
              </a:pathLst>
            </a:custGeom>
            <a:ln w="9525">
              <a:solidFill>
                <a:srgbClr val="9BBA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20367" y="2737104"/>
              <a:ext cx="8485632" cy="104241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4275" y="2962148"/>
              <a:ext cx="760526" cy="76060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084275" y="2962148"/>
              <a:ext cx="760730" cy="760730"/>
            </a:xfrm>
            <a:custGeom>
              <a:avLst/>
              <a:gdLst/>
              <a:ahLst/>
              <a:cxnLst/>
              <a:rect l="l" t="t" r="r" b="b"/>
              <a:pathLst>
                <a:path w="760730" h="760729">
                  <a:moveTo>
                    <a:pt x="0" y="380238"/>
                  </a:moveTo>
                  <a:lnTo>
                    <a:pt x="2962" y="332555"/>
                  </a:lnTo>
                  <a:lnTo>
                    <a:pt x="11614" y="286636"/>
                  </a:lnTo>
                  <a:lnTo>
                    <a:pt x="25597" y="242837"/>
                  </a:lnTo>
                  <a:lnTo>
                    <a:pt x="44555" y="201516"/>
                  </a:lnTo>
                  <a:lnTo>
                    <a:pt x="68133" y="163029"/>
                  </a:lnTo>
                  <a:lnTo>
                    <a:pt x="95974" y="127734"/>
                  </a:lnTo>
                  <a:lnTo>
                    <a:pt x="127721" y="95987"/>
                  </a:lnTo>
                  <a:lnTo>
                    <a:pt x="163019" y="68144"/>
                  </a:lnTo>
                  <a:lnTo>
                    <a:pt x="201510" y="44564"/>
                  </a:lnTo>
                  <a:lnTo>
                    <a:pt x="242839" y="25602"/>
                  </a:lnTo>
                  <a:lnTo>
                    <a:pt x="286650" y="11616"/>
                  </a:lnTo>
                  <a:lnTo>
                    <a:pt x="332585" y="2963"/>
                  </a:lnTo>
                  <a:lnTo>
                    <a:pt x="380288" y="0"/>
                  </a:lnTo>
                  <a:lnTo>
                    <a:pt x="427996" y="2963"/>
                  </a:lnTo>
                  <a:lnTo>
                    <a:pt x="473932" y="11616"/>
                  </a:lnTo>
                  <a:lnTo>
                    <a:pt x="517741" y="25602"/>
                  </a:lnTo>
                  <a:lnTo>
                    <a:pt x="559066" y="44564"/>
                  </a:lnTo>
                  <a:lnTo>
                    <a:pt x="597552" y="68144"/>
                  </a:lnTo>
                  <a:lnTo>
                    <a:pt x="632843" y="95987"/>
                  </a:lnTo>
                  <a:lnTo>
                    <a:pt x="664583" y="127734"/>
                  </a:lnTo>
                  <a:lnTo>
                    <a:pt x="692416" y="163029"/>
                  </a:lnTo>
                  <a:lnTo>
                    <a:pt x="715987" y="201516"/>
                  </a:lnTo>
                  <a:lnTo>
                    <a:pt x="734939" y="242837"/>
                  </a:lnTo>
                  <a:lnTo>
                    <a:pt x="748917" y="286636"/>
                  </a:lnTo>
                  <a:lnTo>
                    <a:pt x="757565" y="332555"/>
                  </a:lnTo>
                  <a:lnTo>
                    <a:pt x="760526" y="380238"/>
                  </a:lnTo>
                  <a:lnTo>
                    <a:pt x="757565" y="427947"/>
                  </a:lnTo>
                  <a:lnTo>
                    <a:pt x="748917" y="473889"/>
                  </a:lnTo>
                  <a:lnTo>
                    <a:pt x="734939" y="517707"/>
                  </a:lnTo>
                  <a:lnTo>
                    <a:pt x="715987" y="559044"/>
                  </a:lnTo>
                  <a:lnTo>
                    <a:pt x="692416" y="597543"/>
                  </a:lnTo>
                  <a:lnTo>
                    <a:pt x="664583" y="632848"/>
                  </a:lnTo>
                  <a:lnTo>
                    <a:pt x="632843" y="664603"/>
                  </a:lnTo>
                  <a:lnTo>
                    <a:pt x="597552" y="692451"/>
                  </a:lnTo>
                  <a:lnTo>
                    <a:pt x="559066" y="716034"/>
                  </a:lnTo>
                  <a:lnTo>
                    <a:pt x="517741" y="734998"/>
                  </a:lnTo>
                  <a:lnTo>
                    <a:pt x="473932" y="748985"/>
                  </a:lnTo>
                  <a:lnTo>
                    <a:pt x="427996" y="757639"/>
                  </a:lnTo>
                  <a:lnTo>
                    <a:pt x="380288" y="760602"/>
                  </a:lnTo>
                  <a:lnTo>
                    <a:pt x="332585" y="757639"/>
                  </a:lnTo>
                  <a:lnTo>
                    <a:pt x="286650" y="748985"/>
                  </a:lnTo>
                  <a:lnTo>
                    <a:pt x="242839" y="734998"/>
                  </a:lnTo>
                  <a:lnTo>
                    <a:pt x="201510" y="716034"/>
                  </a:lnTo>
                  <a:lnTo>
                    <a:pt x="163019" y="692451"/>
                  </a:lnTo>
                  <a:lnTo>
                    <a:pt x="127721" y="664603"/>
                  </a:lnTo>
                  <a:lnTo>
                    <a:pt x="95974" y="632848"/>
                  </a:lnTo>
                  <a:lnTo>
                    <a:pt x="68133" y="597543"/>
                  </a:lnTo>
                  <a:lnTo>
                    <a:pt x="44555" y="559044"/>
                  </a:lnTo>
                  <a:lnTo>
                    <a:pt x="25597" y="517707"/>
                  </a:lnTo>
                  <a:lnTo>
                    <a:pt x="11614" y="473889"/>
                  </a:lnTo>
                  <a:lnTo>
                    <a:pt x="2962" y="427947"/>
                  </a:lnTo>
                  <a:lnTo>
                    <a:pt x="0" y="380238"/>
                  </a:lnTo>
                  <a:close/>
                </a:path>
              </a:pathLst>
            </a:custGeom>
            <a:ln w="9525">
              <a:solidFill>
                <a:srgbClr val="8063A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18844" y="3692652"/>
              <a:ext cx="8139683" cy="103784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84275" y="3874135"/>
              <a:ext cx="760526" cy="76060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084275" y="3874135"/>
              <a:ext cx="760730" cy="760730"/>
            </a:xfrm>
            <a:custGeom>
              <a:avLst/>
              <a:gdLst/>
              <a:ahLst/>
              <a:cxnLst/>
              <a:rect l="l" t="t" r="r" b="b"/>
              <a:pathLst>
                <a:path w="760730" h="760729">
                  <a:moveTo>
                    <a:pt x="0" y="380238"/>
                  </a:moveTo>
                  <a:lnTo>
                    <a:pt x="2962" y="332555"/>
                  </a:lnTo>
                  <a:lnTo>
                    <a:pt x="11614" y="286636"/>
                  </a:lnTo>
                  <a:lnTo>
                    <a:pt x="25597" y="242837"/>
                  </a:lnTo>
                  <a:lnTo>
                    <a:pt x="44555" y="201516"/>
                  </a:lnTo>
                  <a:lnTo>
                    <a:pt x="68133" y="163029"/>
                  </a:lnTo>
                  <a:lnTo>
                    <a:pt x="95974" y="127734"/>
                  </a:lnTo>
                  <a:lnTo>
                    <a:pt x="127721" y="95987"/>
                  </a:lnTo>
                  <a:lnTo>
                    <a:pt x="163019" y="68144"/>
                  </a:lnTo>
                  <a:lnTo>
                    <a:pt x="201510" y="44564"/>
                  </a:lnTo>
                  <a:lnTo>
                    <a:pt x="242839" y="25602"/>
                  </a:lnTo>
                  <a:lnTo>
                    <a:pt x="286650" y="11616"/>
                  </a:lnTo>
                  <a:lnTo>
                    <a:pt x="332585" y="2963"/>
                  </a:lnTo>
                  <a:lnTo>
                    <a:pt x="380288" y="0"/>
                  </a:lnTo>
                  <a:lnTo>
                    <a:pt x="427996" y="2963"/>
                  </a:lnTo>
                  <a:lnTo>
                    <a:pt x="473932" y="11616"/>
                  </a:lnTo>
                  <a:lnTo>
                    <a:pt x="517741" y="25602"/>
                  </a:lnTo>
                  <a:lnTo>
                    <a:pt x="559066" y="44564"/>
                  </a:lnTo>
                  <a:lnTo>
                    <a:pt x="597552" y="68144"/>
                  </a:lnTo>
                  <a:lnTo>
                    <a:pt x="632843" y="95987"/>
                  </a:lnTo>
                  <a:lnTo>
                    <a:pt x="664583" y="127734"/>
                  </a:lnTo>
                  <a:lnTo>
                    <a:pt x="692416" y="163029"/>
                  </a:lnTo>
                  <a:lnTo>
                    <a:pt x="715987" y="201516"/>
                  </a:lnTo>
                  <a:lnTo>
                    <a:pt x="734939" y="242837"/>
                  </a:lnTo>
                  <a:lnTo>
                    <a:pt x="748917" y="286636"/>
                  </a:lnTo>
                  <a:lnTo>
                    <a:pt x="757565" y="332555"/>
                  </a:lnTo>
                  <a:lnTo>
                    <a:pt x="760526" y="380238"/>
                  </a:lnTo>
                  <a:lnTo>
                    <a:pt x="757565" y="427947"/>
                  </a:lnTo>
                  <a:lnTo>
                    <a:pt x="748917" y="473889"/>
                  </a:lnTo>
                  <a:lnTo>
                    <a:pt x="734939" y="517707"/>
                  </a:lnTo>
                  <a:lnTo>
                    <a:pt x="715987" y="559044"/>
                  </a:lnTo>
                  <a:lnTo>
                    <a:pt x="692416" y="597543"/>
                  </a:lnTo>
                  <a:lnTo>
                    <a:pt x="664583" y="632848"/>
                  </a:lnTo>
                  <a:lnTo>
                    <a:pt x="632843" y="664603"/>
                  </a:lnTo>
                  <a:lnTo>
                    <a:pt x="597552" y="692451"/>
                  </a:lnTo>
                  <a:lnTo>
                    <a:pt x="559066" y="716034"/>
                  </a:lnTo>
                  <a:lnTo>
                    <a:pt x="517741" y="734998"/>
                  </a:lnTo>
                  <a:lnTo>
                    <a:pt x="473932" y="748985"/>
                  </a:lnTo>
                  <a:lnTo>
                    <a:pt x="427996" y="757639"/>
                  </a:lnTo>
                  <a:lnTo>
                    <a:pt x="380288" y="760602"/>
                  </a:lnTo>
                  <a:lnTo>
                    <a:pt x="332585" y="757639"/>
                  </a:lnTo>
                  <a:lnTo>
                    <a:pt x="286650" y="748985"/>
                  </a:lnTo>
                  <a:lnTo>
                    <a:pt x="242839" y="734998"/>
                  </a:lnTo>
                  <a:lnTo>
                    <a:pt x="201510" y="716034"/>
                  </a:lnTo>
                  <a:lnTo>
                    <a:pt x="163019" y="692451"/>
                  </a:lnTo>
                  <a:lnTo>
                    <a:pt x="127721" y="664603"/>
                  </a:lnTo>
                  <a:lnTo>
                    <a:pt x="95974" y="632848"/>
                  </a:lnTo>
                  <a:lnTo>
                    <a:pt x="68133" y="597543"/>
                  </a:lnTo>
                  <a:lnTo>
                    <a:pt x="44555" y="559044"/>
                  </a:lnTo>
                  <a:lnTo>
                    <a:pt x="25597" y="517707"/>
                  </a:lnTo>
                  <a:lnTo>
                    <a:pt x="11614" y="473889"/>
                  </a:lnTo>
                  <a:lnTo>
                    <a:pt x="2962" y="427947"/>
                  </a:lnTo>
                  <a:lnTo>
                    <a:pt x="0" y="380238"/>
                  </a:lnTo>
                  <a:close/>
                </a:path>
              </a:pathLst>
            </a:custGeom>
            <a:ln w="9525">
              <a:solidFill>
                <a:srgbClr val="4AAC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74064" y="4765548"/>
              <a:ext cx="8368284" cy="80467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47648" y="4743195"/>
              <a:ext cx="760552" cy="760476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847648" y="4743195"/>
              <a:ext cx="760730" cy="760730"/>
            </a:xfrm>
            <a:custGeom>
              <a:avLst/>
              <a:gdLst/>
              <a:ahLst/>
              <a:cxnLst/>
              <a:rect l="l" t="t" r="r" b="b"/>
              <a:pathLst>
                <a:path w="760730" h="760729">
                  <a:moveTo>
                    <a:pt x="0" y="380237"/>
                  </a:moveTo>
                  <a:lnTo>
                    <a:pt x="2962" y="332530"/>
                  </a:lnTo>
                  <a:lnTo>
                    <a:pt x="11614" y="286594"/>
                  </a:lnTo>
                  <a:lnTo>
                    <a:pt x="25597" y="242785"/>
                  </a:lnTo>
                  <a:lnTo>
                    <a:pt x="44555" y="201460"/>
                  </a:lnTo>
                  <a:lnTo>
                    <a:pt x="68133" y="162974"/>
                  </a:lnTo>
                  <a:lnTo>
                    <a:pt x="95973" y="127683"/>
                  </a:lnTo>
                  <a:lnTo>
                    <a:pt x="127719" y="95943"/>
                  </a:lnTo>
                  <a:lnTo>
                    <a:pt x="163016" y="68110"/>
                  </a:lnTo>
                  <a:lnTo>
                    <a:pt x="201506" y="44539"/>
                  </a:lnTo>
                  <a:lnTo>
                    <a:pt x="242834" y="25587"/>
                  </a:lnTo>
                  <a:lnTo>
                    <a:pt x="286642" y="11609"/>
                  </a:lnTo>
                  <a:lnTo>
                    <a:pt x="332575" y="2961"/>
                  </a:lnTo>
                  <a:lnTo>
                    <a:pt x="380276" y="0"/>
                  </a:lnTo>
                  <a:lnTo>
                    <a:pt x="427966" y="2961"/>
                  </a:lnTo>
                  <a:lnTo>
                    <a:pt x="473892" y="11609"/>
                  </a:lnTo>
                  <a:lnTo>
                    <a:pt x="517697" y="25587"/>
                  </a:lnTo>
                  <a:lnTo>
                    <a:pt x="559022" y="44539"/>
                  </a:lnTo>
                  <a:lnTo>
                    <a:pt x="597513" y="68110"/>
                  </a:lnTo>
                  <a:lnTo>
                    <a:pt x="632811" y="95943"/>
                  </a:lnTo>
                  <a:lnTo>
                    <a:pt x="664561" y="127683"/>
                  </a:lnTo>
                  <a:lnTo>
                    <a:pt x="692405" y="162974"/>
                  </a:lnTo>
                  <a:lnTo>
                    <a:pt x="715986" y="201460"/>
                  </a:lnTo>
                  <a:lnTo>
                    <a:pt x="734948" y="242785"/>
                  </a:lnTo>
                  <a:lnTo>
                    <a:pt x="748935" y="286594"/>
                  </a:lnTo>
                  <a:lnTo>
                    <a:pt x="757588" y="332530"/>
                  </a:lnTo>
                  <a:lnTo>
                    <a:pt x="760552" y="380237"/>
                  </a:lnTo>
                  <a:lnTo>
                    <a:pt x="757588" y="427945"/>
                  </a:lnTo>
                  <a:lnTo>
                    <a:pt x="748935" y="473881"/>
                  </a:lnTo>
                  <a:lnTo>
                    <a:pt x="734948" y="517690"/>
                  </a:lnTo>
                  <a:lnTo>
                    <a:pt x="715986" y="559015"/>
                  </a:lnTo>
                  <a:lnTo>
                    <a:pt x="692405" y="597501"/>
                  </a:lnTo>
                  <a:lnTo>
                    <a:pt x="664561" y="632792"/>
                  </a:lnTo>
                  <a:lnTo>
                    <a:pt x="632811" y="664532"/>
                  </a:lnTo>
                  <a:lnTo>
                    <a:pt x="597513" y="692365"/>
                  </a:lnTo>
                  <a:lnTo>
                    <a:pt x="559022" y="715936"/>
                  </a:lnTo>
                  <a:lnTo>
                    <a:pt x="517697" y="734888"/>
                  </a:lnTo>
                  <a:lnTo>
                    <a:pt x="473892" y="748866"/>
                  </a:lnTo>
                  <a:lnTo>
                    <a:pt x="427966" y="757514"/>
                  </a:lnTo>
                  <a:lnTo>
                    <a:pt x="380276" y="760475"/>
                  </a:lnTo>
                  <a:lnTo>
                    <a:pt x="332575" y="757514"/>
                  </a:lnTo>
                  <a:lnTo>
                    <a:pt x="286642" y="748866"/>
                  </a:lnTo>
                  <a:lnTo>
                    <a:pt x="242834" y="734888"/>
                  </a:lnTo>
                  <a:lnTo>
                    <a:pt x="201506" y="715936"/>
                  </a:lnTo>
                  <a:lnTo>
                    <a:pt x="163016" y="692365"/>
                  </a:lnTo>
                  <a:lnTo>
                    <a:pt x="127719" y="664532"/>
                  </a:lnTo>
                  <a:lnTo>
                    <a:pt x="95973" y="632792"/>
                  </a:lnTo>
                  <a:lnTo>
                    <a:pt x="68133" y="597501"/>
                  </a:lnTo>
                  <a:lnTo>
                    <a:pt x="44555" y="559015"/>
                  </a:lnTo>
                  <a:lnTo>
                    <a:pt x="25597" y="517690"/>
                  </a:lnTo>
                  <a:lnTo>
                    <a:pt x="11614" y="473881"/>
                  </a:lnTo>
                  <a:lnTo>
                    <a:pt x="2962" y="427945"/>
                  </a:lnTo>
                  <a:lnTo>
                    <a:pt x="0" y="380237"/>
                  </a:lnTo>
                  <a:close/>
                </a:path>
              </a:pathLst>
            </a:custGeom>
            <a:ln w="9524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91895" y="5582412"/>
              <a:ext cx="9214104" cy="1060704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1071371" y="1219961"/>
            <a:ext cx="8338693" cy="530042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239395" marR="229235" algn="ctr">
              <a:lnSpc>
                <a:spcPts val="1880"/>
              </a:lnSpc>
              <a:spcBef>
                <a:spcPts val="395"/>
              </a:spcBef>
            </a:pPr>
            <a:r>
              <a:rPr sz="1800" b="1" dirty="0">
                <a:latin typeface="Times New Roman"/>
                <a:cs typeface="Times New Roman"/>
              </a:rPr>
              <a:t>Учет</a:t>
            </a:r>
            <a:r>
              <a:rPr sz="1800" b="1" spc="-7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прогноза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социально-экономического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развития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spc="-10" dirty="0" err="1">
                <a:latin typeface="Times New Roman"/>
                <a:cs typeface="Times New Roman"/>
              </a:rPr>
              <a:t>города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lang="ru-RU" sz="1800" b="1" spc="-10" dirty="0">
                <a:latin typeface="Times New Roman"/>
                <a:cs typeface="Times New Roman"/>
              </a:rPr>
              <a:t>Щелково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 </a:t>
            </a:r>
            <a:r>
              <a:rPr sz="1800" b="1" spc="-10" dirty="0">
                <a:latin typeface="Times New Roman"/>
                <a:cs typeface="Times New Roman"/>
              </a:rPr>
              <a:t>среднесрочный период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495300" algn="ctr">
              <a:lnSpc>
                <a:spcPts val="2020"/>
              </a:lnSpc>
            </a:pPr>
            <a:r>
              <a:rPr sz="1800" b="1" dirty="0">
                <a:latin typeface="Times New Roman"/>
                <a:cs typeface="Times New Roman"/>
              </a:rPr>
              <a:t>Учет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изменений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федерального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областного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законодательства,</a:t>
            </a:r>
            <a:endParaRPr sz="1800" dirty="0">
              <a:latin typeface="Times New Roman"/>
              <a:cs typeface="Times New Roman"/>
            </a:endParaRPr>
          </a:p>
          <a:p>
            <a:pPr marL="495934" algn="ctr">
              <a:lnSpc>
                <a:spcPts val="2020"/>
              </a:lnSpc>
            </a:pPr>
            <a:r>
              <a:rPr sz="1800" b="1" spc="-10" dirty="0">
                <a:latin typeface="Times New Roman"/>
                <a:cs typeface="Times New Roman"/>
              </a:rPr>
              <a:t>оказывающих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влияние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объем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собственных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доходов</a:t>
            </a:r>
            <a:endParaRPr sz="1800" dirty="0">
              <a:latin typeface="Times New Roman"/>
              <a:cs typeface="Times New Roman"/>
            </a:endParaRPr>
          </a:p>
          <a:p>
            <a:pPr marL="731520" algn="ctr">
              <a:lnSpc>
                <a:spcPts val="2010"/>
              </a:lnSpc>
              <a:spcBef>
                <a:spcPts val="2039"/>
              </a:spcBef>
            </a:pPr>
            <a:r>
              <a:rPr sz="1800" b="1" spc="-10" dirty="0">
                <a:latin typeface="Times New Roman"/>
                <a:cs typeface="Times New Roman"/>
              </a:rPr>
              <a:t>Проведение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работы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Правительством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НСО,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направленной</a:t>
            </a:r>
            <a:endParaRPr sz="1800" dirty="0">
              <a:latin typeface="Times New Roman"/>
              <a:cs typeface="Times New Roman"/>
            </a:endParaRPr>
          </a:p>
          <a:p>
            <a:pPr marL="834390" marR="97790" algn="ctr">
              <a:lnSpc>
                <a:spcPts val="1889"/>
              </a:lnSpc>
              <a:spcBef>
                <a:spcPts val="140"/>
              </a:spcBef>
            </a:pPr>
            <a:r>
              <a:rPr sz="1800" b="1" dirty="0">
                <a:latin typeface="Times New Roman"/>
                <a:cs typeface="Times New Roman"/>
              </a:rPr>
              <a:t>на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установление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дополнительных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целевых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субсидий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для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обеспечения </a:t>
            </a:r>
            <a:r>
              <a:rPr sz="1800" b="1" dirty="0">
                <a:latin typeface="Times New Roman"/>
                <a:cs typeface="Times New Roman"/>
              </a:rPr>
              <a:t>приоритетных</a:t>
            </a:r>
            <a:r>
              <a:rPr sz="1800" b="1" spc="-7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направлений</a:t>
            </a:r>
            <a:r>
              <a:rPr sz="1800" b="1" spc="-7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расходов</a:t>
            </a:r>
            <a:endParaRPr sz="1800" dirty="0">
              <a:latin typeface="Times New Roman"/>
              <a:cs typeface="Times New Roman"/>
            </a:endParaRPr>
          </a:p>
          <a:p>
            <a:pPr marL="859155" marR="125095" algn="ctr">
              <a:lnSpc>
                <a:spcPts val="1860"/>
              </a:lnSpc>
              <a:spcBef>
                <a:spcPts val="2065"/>
              </a:spcBef>
            </a:pPr>
            <a:r>
              <a:rPr lang="ru-RU" b="1" dirty="0">
                <a:latin typeface="Times New Roman"/>
                <a:cs typeface="Times New Roman"/>
              </a:rPr>
              <a:t>Учет</a:t>
            </a:r>
            <a:r>
              <a:rPr lang="ru-RU" b="1" spc="-75" dirty="0">
                <a:latin typeface="Times New Roman"/>
                <a:cs typeface="Times New Roman"/>
              </a:rPr>
              <a:t> </a:t>
            </a:r>
            <a:r>
              <a:rPr lang="ru-RU" b="1" spc="-10" dirty="0">
                <a:latin typeface="Times New Roman"/>
                <a:cs typeface="Times New Roman"/>
              </a:rPr>
              <a:t>межбюджетных</a:t>
            </a:r>
            <a:r>
              <a:rPr lang="ru-RU" b="1" spc="-15" dirty="0">
                <a:latin typeface="Times New Roman"/>
                <a:cs typeface="Times New Roman"/>
              </a:rPr>
              <a:t> </a:t>
            </a:r>
            <a:r>
              <a:rPr lang="ru-RU" b="1" spc="-10" dirty="0">
                <a:latin typeface="Times New Roman"/>
                <a:cs typeface="Times New Roman"/>
              </a:rPr>
              <a:t>трансфертов</a:t>
            </a:r>
            <a:r>
              <a:rPr lang="ru-RU" b="1" spc="-3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в</a:t>
            </a:r>
            <a:r>
              <a:rPr lang="ru-RU" b="1" spc="-60" dirty="0">
                <a:latin typeface="Times New Roman"/>
                <a:cs typeface="Times New Roman"/>
              </a:rPr>
              <a:t> </a:t>
            </a:r>
            <a:r>
              <a:rPr lang="ru-RU" b="1" spc="-10" dirty="0">
                <a:latin typeface="Times New Roman"/>
                <a:cs typeface="Times New Roman"/>
              </a:rPr>
              <a:t>соответствии</a:t>
            </a:r>
            <a:r>
              <a:rPr lang="ru-RU" b="1" spc="-5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с</a:t>
            </a:r>
            <a:r>
              <a:rPr lang="ru-RU" b="1" spc="-60" dirty="0">
                <a:latin typeface="Times New Roman"/>
                <a:cs typeface="Times New Roman"/>
              </a:rPr>
              <a:t> </a:t>
            </a:r>
            <a:r>
              <a:rPr lang="ru-RU" b="1" spc="-10" dirty="0">
                <a:latin typeface="Times New Roman"/>
                <a:cs typeface="Times New Roman"/>
              </a:rPr>
              <a:t>проектом</a:t>
            </a:r>
            <a:r>
              <a:rPr lang="ru-RU" b="1" spc="-50" dirty="0">
                <a:latin typeface="Times New Roman"/>
                <a:cs typeface="Times New Roman"/>
              </a:rPr>
              <a:t> </a:t>
            </a:r>
            <a:r>
              <a:rPr lang="ru-RU" b="1" spc="-10" dirty="0">
                <a:latin typeface="Times New Roman"/>
                <a:cs typeface="Times New Roman"/>
              </a:rPr>
              <a:t>Закона Московской области </a:t>
            </a:r>
            <a:r>
              <a:rPr lang="ru-RU" b="1" dirty="0">
                <a:latin typeface="Times New Roman"/>
                <a:cs typeface="Times New Roman"/>
              </a:rPr>
              <a:t>№ 241/2023-ОЗ «О бюджете Московской области на 2024 год и на плановый период 2025 и 2026 годов»</a:t>
            </a:r>
            <a:endParaRPr dirty="0">
              <a:latin typeface="Times New Roman"/>
              <a:cs typeface="Times New Roman"/>
            </a:endParaRPr>
          </a:p>
          <a:p>
            <a:pPr marL="895350" marR="220979" algn="ctr"/>
            <a:endParaRPr lang="ru-RU" b="1" spc="-10" dirty="0">
              <a:latin typeface="Times New Roman"/>
              <a:cs typeface="Times New Roman"/>
            </a:endParaRPr>
          </a:p>
          <a:p>
            <a:pPr marL="895350" marR="220979" algn="ctr"/>
            <a:r>
              <a:rPr lang="ru-RU" b="1" spc="-10" dirty="0">
                <a:latin typeface="Times New Roman"/>
                <a:cs typeface="Times New Roman"/>
              </a:rPr>
              <a:t>Первоочередное</a:t>
            </a:r>
            <a:r>
              <a:rPr lang="ru-RU" b="1" spc="-70" dirty="0">
                <a:latin typeface="Times New Roman"/>
                <a:cs typeface="Times New Roman"/>
              </a:rPr>
              <a:t> </a:t>
            </a:r>
            <a:r>
              <a:rPr lang="ru-RU" b="1" spc="-10" dirty="0">
                <a:latin typeface="Times New Roman"/>
                <a:cs typeface="Times New Roman"/>
              </a:rPr>
              <a:t>обеспечение</a:t>
            </a:r>
            <a:r>
              <a:rPr lang="ru-RU" b="1" spc="-5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приоритетных</a:t>
            </a:r>
            <a:r>
              <a:rPr lang="ru-RU" b="1" spc="-20" dirty="0">
                <a:latin typeface="Times New Roman"/>
                <a:cs typeface="Times New Roman"/>
              </a:rPr>
              <a:t> расходов,</a:t>
            </a:r>
            <a:r>
              <a:rPr lang="ru-RU" b="1" spc="-5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в</a:t>
            </a:r>
            <a:r>
              <a:rPr lang="ru-RU" b="1" spc="-5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том</a:t>
            </a:r>
            <a:r>
              <a:rPr lang="ru-RU" b="1" spc="-4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числе</a:t>
            </a:r>
            <a:r>
              <a:rPr lang="ru-RU" b="1" spc="-50" dirty="0">
                <a:latin typeface="Times New Roman"/>
                <a:cs typeface="Times New Roman"/>
              </a:rPr>
              <a:t> в </a:t>
            </a:r>
            <a:r>
              <a:rPr lang="ru-RU" b="1" dirty="0">
                <a:latin typeface="Times New Roman"/>
                <a:cs typeface="Times New Roman"/>
              </a:rPr>
              <a:t>рамках</a:t>
            </a:r>
            <a:r>
              <a:rPr lang="ru-RU" b="1" spc="-7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реализации</a:t>
            </a:r>
            <a:r>
              <a:rPr lang="ru-RU" b="1" spc="-5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национальных</a:t>
            </a:r>
            <a:r>
              <a:rPr lang="ru-RU" b="1" spc="-4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и</a:t>
            </a:r>
            <a:r>
              <a:rPr lang="ru-RU" b="1" spc="-7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региональных</a:t>
            </a:r>
            <a:r>
              <a:rPr lang="ru-RU" b="1" spc="-55" dirty="0">
                <a:latin typeface="Times New Roman"/>
                <a:cs typeface="Times New Roman"/>
              </a:rPr>
              <a:t> </a:t>
            </a:r>
            <a:r>
              <a:rPr lang="ru-RU" b="1" spc="-10" dirty="0">
                <a:latin typeface="Times New Roman"/>
                <a:cs typeface="Times New Roman"/>
              </a:rPr>
              <a:t>проектов</a:t>
            </a:r>
            <a:endParaRPr lang="ru-RU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5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marL="12700" marR="5080" indent="1905" algn="ctr">
              <a:lnSpc>
                <a:spcPct val="86700"/>
              </a:lnSpc>
            </a:pPr>
            <a:r>
              <a:rPr sz="1800" b="1" spc="-10" dirty="0">
                <a:latin typeface="Times New Roman"/>
                <a:cs typeface="Times New Roman"/>
              </a:rPr>
              <a:t>Формирование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бюджета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дефицитом,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превышающим</a:t>
            </a:r>
            <a:r>
              <a:rPr sz="1800" b="1" spc="-10" dirty="0">
                <a:latin typeface="Times New Roman"/>
                <a:cs typeface="Times New Roman"/>
              </a:rPr>
              <a:t> законодательно </a:t>
            </a:r>
            <a:r>
              <a:rPr sz="1800" b="1" spc="-20" dirty="0">
                <a:latin typeface="Times New Roman"/>
                <a:cs typeface="Times New Roman"/>
              </a:rPr>
              <a:t>установленных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ограничений,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планируемое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проведение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работы, направленной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постепенное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снижение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дефицита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в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ходе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исполнения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бюджета</a:t>
            </a:r>
            <a:endParaRPr sz="1800" dirty="0">
              <a:latin typeface="Times New Roman"/>
              <a:cs typeface="Times New Roman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360895" y="1183196"/>
            <a:ext cx="1431925" cy="5280660"/>
            <a:chOff x="350151" y="1184021"/>
            <a:chExt cx="1431925" cy="5280660"/>
          </a:xfrm>
        </p:grpSpPr>
        <p:pic>
          <p:nvPicPr>
            <p:cNvPr id="24" name="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54914" y="5699277"/>
              <a:ext cx="760564" cy="760577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354914" y="5699277"/>
              <a:ext cx="760730" cy="760730"/>
            </a:xfrm>
            <a:custGeom>
              <a:avLst/>
              <a:gdLst/>
              <a:ahLst/>
              <a:cxnLst/>
              <a:rect l="l" t="t" r="r" b="b"/>
              <a:pathLst>
                <a:path w="760730" h="760729">
                  <a:moveTo>
                    <a:pt x="0" y="380288"/>
                  </a:moveTo>
                  <a:lnTo>
                    <a:pt x="2962" y="332585"/>
                  </a:lnTo>
                  <a:lnTo>
                    <a:pt x="11614" y="286650"/>
                  </a:lnTo>
                  <a:lnTo>
                    <a:pt x="25597" y="242839"/>
                  </a:lnTo>
                  <a:lnTo>
                    <a:pt x="44555" y="201510"/>
                  </a:lnTo>
                  <a:lnTo>
                    <a:pt x="68133" y="163019"/>
                  </a:lnTo>
                  <a:lnTo>
                    <a:pt x="95974" y="127721"/>
                  </a:lnTo>
                  <a:lnTo>
                    <a:pt x="127721" y="95974"/>
                  </a:lnTo>
                  <a:lnTo>
                    <a:pt x="163019" y="68133"/>
                  </a:lnTo>
                  <a:lnTo>
                    <a:pt x="201510" y="44555"/>
                  </a:lnTo>
                  <a:lnTo>
                    <a:pt x="242839" y="25597"/>
                  </a:lnTo>
                  <a:lnTo>
                    <a:pt x="286650" y="11614"/>
                  </a:lnTo>
                  <a:lnTo>
                    <a:pt x="332585" y="2962"/>
                  </a:lnTo>
                  <a:lnTo>
                    <a:pt x="380288" y="0"/>
                  </a:lnTo>
                  <a:lnTo>
                    <a:pt x="427989" y="2962"/>
                  </a:lnTo>
                  <a:lnTo>
                    <a:pt x="473922" y="11614"/>
                  </a:lnTo>
                  <a:lnTo>
                    <a:pt x="517730" y="25597"/>
                  </a:lnTo>
                  <a:lnTo>
                    <a:pt x="559058" y="44555"/>
                  </a:lnTo>
                  <a:lnTo>
                    <a:pt x="597548" y="68133"/>
                  </a:lnTo>
                  <a:lnTo>
                    <a:pt x="632844" y="95974"/>
                  </a:lnTo>
                  <a:lnTo>
                    <a:pt x="664591" y="127721"/>
                  </a:lnTo>
                  <a:lnTo>
                    <a:pt x="692431" y="163019"/>
                  </a:lnTo>
                  <a:lnTo>
                    <a:pt x="716009" y="201510"/>
                  </a:lnTo>
                  <a:lnTo>
                    <a:pt x="734967" y="242839"/>
                  </a:lnTo>
                  <a:lnTo>
                    <a:pt x="748950" y="286650"/>
                  </a:lnTo>
                  <a:lnTo>
                    <a:pt x="757601" y="332585"/>
                  </a:lnTo>
                  <a:lnTo>
                    <a:pt x="760564" y="380288"/>
                  </a:lnTo>
                  <a:lnTo>
                    <a:pt x="757601" y="427989"/>
                  </a:lnTo>
                  <a:lnTo>
                    <a:pt x="748950" y="473923"/>
                  </a:lnTo>
                  <a:lnTo>
                    <a:pt x="734967" y="517732"/>
                  </a:lnTo>
                  <a:lnTo>
                    <a:pt x="716009" y="559061"/>
                  </a:lnTo>
                  <a:lnTo>
                    <a:pt x="692431" y="597552"/>
                  </a:lnTo>
                  <a:lnTo>
                    <a:pt x="664591" y="632850"/>
                  </a:lnTo>
                  <a:lnTo>
                    <a:pt x="632844" y="664598"/>
                  </a:lnTo>
                  <a:lnTo>
                    <a:pt x="597548" y="692440"/>
                  </a:lnTo>
                  <a:lnTo>
                    <a:pt x="559058" y="716019"/>
                  </a:lnTo>
                  <a:lnTo>
                    <a:pt x="517730" y="734978"/>
                  </a:lnTo>
                  <a:lnTo>
                    <a:pt x="473922" y="748962"/>
                  </a:lnTo>
                  <a:lnTo>
                    <a:pt x="427989" y="757614"/>
                  </a:lnTo>
                  <a:lnTo>
                    <a:pt x="380288" y="760577"/>
                  </a:lnTo>
                  <a:lnTo>
                    <a:pt x="332585" y="757614"/>
                  </a:lnTo>
                  <a:lnTo>
                    <a:pt x="286650" y="748962"/>
                  </a:lnTo>
                  <a:lnTo>
                    <a:pt x="242839" y="734978"/>
                  </a:lnTo>
                  <a:lnTo>
                    <a:pt x="201510" y="716019"/>
                  </a:lnTo>
                  <a:lnTo>
                    <a:pt x="163019" y="692440"/>
                  </a:lnTo>
                  <a:lnTo>
                    <a:pt x="127721" y="664598"/>
                  </a:lnTo>
                  <a:lnTo>
                    <a:pt x="95974" y="632850"/>
                  </a:lnTo>
                  <a:lnTo>
                    <a:pt x="68133" y="597552"/>
                  </a:lnTo>
                  <a:lnTo>
                    <a:pt x="44555" y="559061"/>
                  </a:lnTo>
                  <a:lnTo>
                    <a:pt x="25597" y="517732"/>
                  </a:lnTo>
                  <a:lnTo>
                    <a:pt x="11614" y="473923"/>
                  </a:lnTo>
                  <a:lnTo>
                    <a:pt x="2962" y="427989"/>
                  </a:lnTo>
                  <a:lnTo>
                    <a:pt x="0" y="380288"/>
                  </a:lnTo>
                  <a:close/>
                </a:path>
              </a:pathLst>
            </a:custGeom>
            <a:ln w="9525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13473" y="1196721"/>
              <a:ext cx="617397" cy="617474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413473" y="1196721"/>
              <a:ext cx="617855" cy="617855"/>
            </a:xfrm>
            <a:custGeom>
              <a:avLst/>
              <a:gdLst/>
              <a:ahLst/>
              <a:cxnLst/>
              <a:rect l="l" t="t" r="r" b="b"/>
              <a:pathLst>
                <a:path w="617855" h="617855">
                  <a:moveTo>
                    <a:pt x="0" y="308737"/>
                  </a:moveTo>
                  <a:lnTo>
                    <a:pt x="3347" y="263102"/>
                  </a:lnTo>
                  <a:lnTo>
                    <a:pt x="13070" y="219551"/>
                  </a:lnTo>
                  <a:lnTo>
                    <a:pt x="28692" y="178559"/>
                  </a:lnTo>
                  <a:lnTo>
                    <a:pt x="49734" y="140604"/>
                  </a:lnTo>
                  <a:lnTo>
                    <a:pt x="75720" y="106162"/>
                  </a:lnTo>
                  <a:lnTo>
                    <a:pt x="106171" y="75710"/>
                  </a:lnTo>
                  <a:lnTo>
                    <a:pt x="140611" y="49726"/>
                  </a:lnTo>
                  <a:lnTo>
                    <a:pt x="178561" y="28686"/>
                  </a:lnTo>
                  <a:lnTo>
                    <a:pt x="219544" y="13067"/>
                  </a:lnTo>
                  <a:lnTo>
                    <a:pt x="263082" y="3346"/>
                  </a:lnTo>
                  <a:lnTo>
                    <a:pt x="308698" y="0"/>
                  </a:lnTo>
                  <a:lnTo>
                    <a:pt x="354315" y="3346"/>
                  </a:lnTo>
                  <a:lnTo>
                    <a:pt x="397853" y="13067"/>
                  </a:lnTo>
                  <a:lnTo>
                    <a:pt x="438836" y="28686"/>
                  </a:lnTo>
                  <a:lnTo>
                    <a:pt x="476786" y="49726"/>
                  </a:lnTo>
                  <a:lnTo>
                    <a:pt x="511226" y="75710"/>
                  </a:lnTo>
                  <a:lnTo>
                    <a:pt x="541677" y="106162"/>
                  </a:lnTo>
                  <a:lnTo>
                    <a:pt x="567663" y="140604"/>
                  </a:lnTo>
                  <a:lnTo>
                    <a:pt x="588705" y="178559"/>
                  </a:lnTo>
                  <a:lnTo>
                    <a:pt x="604327" y="219551"/>
                  </a:lnTo>
                  <a:lnTo>
                    <a:pt x="614050" y="263102"/>
                  </a:lnTo>
                  <a:lnTo>
                    <a:pt x="617397" y="308737"/>
                  </a:lnTo>
                  <a:lnTo>
                    <a:pt x="614050" y="354342"/>
                  </a:lnTo>
                  <a:lnTo>
                    <a:pt x="604327" y="397876"/>
                  </a:lnTo>
                  <a:lnTo>
                    <a:pt x="588705" y="438859"/>
                  </a:lnTo>
                  <a:lnTo>
                    <a:pt x="567663" y="476813"/>
                  </a:lnTo>
                  <a:lnTo>
                    <a:pt x="541677" y="511260"/>
                  </a:lnTo>
                  <a:lnTo>
                    <a:pt x="511226" y="541720"/>
                  </a:lnTo>
                  <a:lnTo>
                    <a:pt x="476786" y="567715"/>
                  </a:lnTo>
                  <a:lnTo>
                    <a:pt x="438836" y="588766"/>
                  </a:lnTo>
                  <a:lnTo>
                    <a:pt x="397853" y="604396"/>
                  </a:lnTo>
                  <a:lnTo>
                    <a:pt x="354315" y="614124"/>
                  </a:lnTo>
                  <a:lnTo>
                    <a:pt x="308698" y="617474"/>
                  </a:lnTo>
                  <a:lnTo>
                    <a:pt x="263082" y="614124"/>
                  </a:lnTo>
                  <a:lnTo>
                    <a:pt x="219544" y="604396"/>
                  </a:lnTo>
                  <a:lnTo>
                    <a:pt x="178561" y="588766"/>
                  </a:lnTo>
                  <a:lnTo>
                    <a:pt x="140611" y="567715"/>
                  </a:lnTo>
                  <a:lnTo>
                    <a:pt x="106171" y="541720"/>
                  </a:lnTo>
                  <a:lnTo>
                    <a:pt x="75720" y="511260"/>
                  </a:lnTo>
                  <a:lnTo>
                    <a:pt x="49734" y="476813"/>
                  </a:lnTo>
                  <a:lnTo>
                    <a:pt x="28692" y="438859"/>
                  </a:lnTo>
                  <a:lnTo>
                    <a:pt x="13070" y="397876"/>
                  </a:lnTo>
                  <a:lnTo>
                    <a:pt x="3347" y="354342"/>
                  </a:lnTo>
                  <a:lnTo>
                    <a:pt x="0" y="308737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19162" y="4859274"/>
              <a:ext cx="617537" cy="617601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919162" y="4859274"/>
              <a:ext cx="617855" cy="617855"/>
            </a:xfrm>
            <a:custGeom>
              <a:avLst/>
              <a:gdLst/>
              <a:ahLst/>
              <a:cxnLst/>
              <a:rect l="l" t="t" r="r" b="b"/>
              <a:pathLst>
                <a:path w="617855" h="617854">
                  <a:moveTo>
                    <a:pt x="0" y="308863"/>
                  </a:moveTo>
                  <a:lnTo>
                    <a:pt x="3347" y="263226"/>
                  </a:lnTo>
                  <a:lnTo>
                    <a:pt x="13072" y="219667"/>
                  </a:lnTo>
                  <a:lnTo>
                    <a:pt x="28697" y="178663"/>
                  </a:lnTo>
                  <a:lnTo>
                    <a:pt x="49744" y="140693"/>
                  </a:lnTo>
                  <a:lnTo>
                    <a:pt x="75736" y="106234"/>
                  </a:lnTo>
                  <a:lnTo>
                    <a:pt x="106194" y="75765"/>
                  </a:lnTo>
                  <a:lnTo>
                    <a:pt x="140642" y="49764"/>
                  </a:lnTo>
                  <a:lnTo>
                    <a:pt x="178601" y="28709"/>
                  </a:lnTo>
                  <a:lnTo>
                    <a:pt x="219595" y="13078"/>
                  </a:lnTo>
                  <a:lnTo>
                    <a:pt x="263145" y="3349"/>
                  </a:lnTo>
                  <a:lnTo>
                    <a:pt x="308775" y="0"/>
                  </a:lnTo>
                  <a:lnTo>
                    <a:pt x="354387" y="3349"/>
                  </a:lnTo>
                  <a:lnTo>
                    <a:pt x="397925" y="13078"/>
                  </a:lnTo>
                  <a:lnTo>
                    <a:pt x="438913" y="28709"/>
                  </a:lnTo>
                  <a:lnTo>
                    <a:pt x="476870" y="49764"/>
                  </a:lnTo>
                  <a:lnTo>
                    <a:pt x="511319" y="75765"/>
                  </a:lnTo>
                  <a:lnTo>
                    <a:pt x="541781" y="106234"/>
                  </a:lnTo>
                  <a:lnTo>
                    <a:pt x="567777" y="140693"/>
                  </a:lnTo>
                  <a:lnTo>
                    <a:pt x="588829" y="178663"/>
                  </a:lnTo>
                  <a:lnTo>
                    <a:pt x="604459" y="219667"/>
                  </a:lnTo>
                  <a:lnTo>
                    <a:pt x="614188" y="263226"/>
                  </a:lnTo>
                  <a:lnTo>
                    <a:pt x="617537" y="308863"/>
                  </a:lnTo>
                  <a:lnTo>
                    <a:pt x="614188" y="354469"/>
                  </a:lnTo>
                  <a:lnTo>
                    <a:pt x="604459" y="398003"/>
                  </a:lnTo>
                  <a:lnTo>
                    <a:pt x="588829" y="438986"/>
                  </a:lnTo>
                  <a:lnTo>
                    <a:pt x="567777" y="476940"/>
                  </a:lnTo>
                  <a:lnTo>
                    <a:pt x="541781" y="511387"/>
                  </a:lnTo>
                  <a:lnTo>
                    <a:pt x="511319" y="541847"/>
                  </a:lnTo>
                  <a:lnTo>
                    <a:pt x="476870" y="567842"/>
                  </a:lnTo>
                  <a:lnTo>
                    <a:pt x="438913" y="588893"/>
                  </a:lnTo>
                  <a:lnTo>
                    <a:pt x="397925" y="604523"/>
                  </a:lnTo>
                  <a:lnTo>
                    <a:pt x="354387" y="614251"/>
                  </a:lnTo>
                  <a:lnTo>
                    <a:pt x="308775" y="617601"/>
                  </a:lnTo>
                  <a:lnTo>
                    <a:pt x="263145" y="614251"/>
                  </a:lnTo>
                  <a:lnTo>
                    <a:pt x="219595" y="604523"/>
                  </a:lnTo>
                  <a:lnTo>
                    <a:pt x="178601" y="588893"/>
                  </a:lnTo>
                  <a:lnTo>
                    <a:pt x="140642" y="567842"/>
                  </a:lnTo>
                  <a:lnTo>
                    <a:pt x="106194" y="541847"/>
                  </a:lnTo>
                  <a:lnTo>
                    <a:pt x="75736" y="511387"/>
                  </a:lnTo>
                  <a:lnTo>
                    <a:pt x="49744" y="476940"/>
                  </a:lnTo>
                  <a:lnTo>
                    <a:pt x="28697" y="438986"/>
                  </a:lnTo>
                  <a:lnTo>
                    <a:pt x="13072" y="398003"/>
                  </a:lnTo>
                  <a:lnTo>
                    <a:pt x="3347" y="354469"/>
                  </a:lnTo>
                  <a:lnTo>
                    <a:pt x="0" y="308863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13473" y="5770422"/>
              <a:ext cx="617397" cy="617385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413473" y="5770422"/>
              <a:ext cx="617855" cy="617855"/>
            </a:xfrm>
            <a:custGeom>
              <a:avLst/>
              <a:gdLst/>
              <a:ahLst/>
              <a:cxnLst/>
              <a:rect l="l" t="t" r="r" b="b"/>
              <a:pathLst>
                <a:path w="617855" h="617854">
                  <a:moveTo>
                    <a:pt x="0" y="308698"/>
                  </a:moveTo>
                  <a:lnTo>
                    <a:pt x="3347" y="263079"/>
                  </a:lnTo>
                  <a:lnTo>
                    <a:pt x="13070" y="219539"/>
                  </a:lnTo>
                  <a:lnTo>
                    <a:pt x="28692" y="178555"/>
                  </a:lnTo>
                  <a:lnTo>
                    <a:pt x="49734" y="140605"/>
                  </a:lnTo>
                  <a:lnTo>
                    <a:pt x="75720" y="106166"/>
                  </a:lnTo>
                  <a:lnTo>
                    <a:pt x="106171" y="75715"/>
                  </a:lnTo>
                  <a:lnTo>
                    <a:pt x="140611" y="49731"/>
                  </a:lnTo>
                  <a:lnTo>
                    <a:pt x="178561" y="28689"/>
                  </a:lnTo>
                  <a:lnTo>
                    <a:pt x="219544" y="13069"/>
                  </a:lnTo>
                  <a:lnTo>
                    <a:pt x="263082" y="3346"/>
                  </a:lnTo>
                  <a:lnTo>
                    <a:pt x="308698" y="0"/>
                  </a:lnTo>
                  <a:lnTo>
                    <a:pt x="354315" y="3346"/>
                  </a:lnTo>
                  <a:lnTo>
                    <a:pt x="397853" y="13069"/>
                  </a:lnTo>
                  <a:lnTo>
                    <a:pt x="438836" y="28689"/>
                  </a:lnTo>
                  <a:lnTo>
                    <a:pt x="476786" y="49731"/>
                  </a:lnTo>
                  <a:lnTo>
                    <a:pt x="511226" y="75715"/>
                  </a:lnTo>
                  <a:lnTo>
                    <a:pt x="541677" y="106166"/>
                  </a:lnTo>
                  <a:lnTo>
                    <a:pt x="567663" y="140605"/>
                  </a:lnTo>
                  <a:lnTo>
                    <a:pt x="588705" y="178555"/>
                  </a:lnTo>
                  <a:lnTo>
                    <a:pt x="604327" y="219539"/>
                  </a:lnTo>
                  <a:lnTo>
                    <a:pt x="614050" y="263079"/>
                  </a:lnTo>
                  <a:lnTo>
                    <a:pt x="617397" y="308698"/>
                  </a:lnTo>
                  <a:lnTo>
                    <a:pt x="614050" y="354314"/>
                  </a:lnTo>
                  <a:lnTo>
                    <a:pt x="604327" y="397852"/>
                  </a:lnTo>
                  <a:lnTo>
                    <a:pt x="588705" y="438834"/>
                  </a:lnTo>
                  <a:lnTo>
                    <a:pt x="567663" y="476782"/>
                  </a:lnTo>
                  <a:lnTo>
                    <a:pt x="541677" y="511220"/>
                  </a:lnTo>
                  <a:lnTo>
                    <a:pt x="511226" y="541670"/>
                  </a:lnTo>
                  <a:lnTo>
                    <a:pt x="476786" y="567654"/>
                  </a:lnTo>
                  <a:lnTo>
                    <a:pt x="438836" y="588695"/>
                  </a:lnTo>
                  <a:lnTo>
                    <a:pt x="397853" y="604315"/>
                  </a:lnTo>
                  <a:lnTo>
                    <a:pt x="354315" y="614038"/>
                  </a:lnTo>
                  <a:lnTo>
                    <a:pt x="308698" y="617385"/>
                  </a:lnTo>
                  <a:lnTo>
                    <a:pt x="263082" y="614038"/>
                  </a:lnTo>
                  <a:lnTo>
                    <a:pt x="219544" y="604315"/>
                  </a:lnTo>
                  <a:lnTo>
                    <a:pt x="178561" y="588695"/>
                  </a:lnTo>
                  <a:lnTo>
                    <a:pt x="140611" y="567654"/>
                  </a:lnTo>
                  <a:lnTo>
                    <a:pt x="106171" y="541670"/>
                  </a:lnTo>
                  <a:lnTo>
                    <a:pt x="75720" y="511220"/>
                  </a:lnTo>
                  <a:lnTo>
                    <a:pt x="49734" y="476782"/>
                  </a:lnTo>
                  <a:lnTo>
                    <a:pt x="28692" y="438834"/>
                  </a:lnTo>
                  <a:lnTo>
                    <a:pt x="13070" y="397852"/>
                  </a:lnTo>
                  <a:lnTo>
                    <a:pt x="3347" y="354314"/>
                  </a:lnTo>
                  <a:lnTo>
                    <a:pt x="0" y="308698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19162" y="2128901"/>
              <a:ext cx="617537" cy="617474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919162" y="2128901"/>
              <a:ext cx="617855" cy="617855"/>
            </a:xfrm>
            <a:custGeom>
              <a:avLst/>
              <a:gdLst/>
              <a:ahLst/>
              <a:cxnLst/>
              <a:rect l="l" t="t" r="r" b="b"/>
              <a:pathLst>
                <a:path w="617855" h="617855">
                  <a:moveTo>
                    <a:pt x="0" y="308737"/>
                  </a:moveTo>
                  <a:lnTo>
                    <a:pt x="3347" y="263102"/>
                  </a:lnTo>
                  <a:lnTo>
                    <a:pt x="13072" y="219551"/>
                  </a:lnTo>
                  <a:lnTo>
                    <a:pt x="28697" y="178559"/>
                  </a:lnTo>
                  <a:lnTo>
                    <a:pt x="49744" y="140604"/>
                  </a:lnTo>
                  <a:lnTo>
                    <a:pt x="75736" y="106162"/>
                  </a:lnTo>
                  <a:lnTo>
                    <a:pt x="106194" y="75710"/>
                  </a:lnTo>
                  <a:lnTo>
                    <a:pt x="140642" y="49726"/>
                  </a:lnTo>
                  <a:lnTo>
                    <a:pt x="178601" y="28686"/>
                  </a:lnTo>
                  <a:lnTo>
                    <a:pt x="219595" y="13067"/>
                  </a:lnTo>
                  <a:lnTo>
                    <a:pt x="263145" y="3346"/>
                  </a:lnTo>
                  <a:lnTo>
                    <a:pt x="308775" y="0"/>
                  </a:lnTo>
                  <a:lnTo>
                    <a:pt x="354387" y="3346"/>
                  </a:lnTo>
                  <a:lnTo>
                    <a:pt x="397925" y="13067"/>
                  </a:lnTo>
                  <a:lnTo>
                    <a:pt x="438913" y="28686"/>
                  </a:lnTo>
                  <a:lnTo>
                    <a:pt x="476870" y="49726"/>
                  </a:lnTo>
                  <a:lnTo>
                    <a:pt x="511319" y="75710"/>
                  </a:lnTo>
                  <a:lnTo>
                    <a:pt x="541781" y="106162"/>
                  </a:lnTo>
                  <a:lnTo>
                    <a:pt x="567777" y="140604"/>
                  </a:lnTo>
                  <a:lnTo>
                    <a:pt x="588829" y="178559"/>
                  </a:lnTo>
                  <a:lnTo>
                    <a:pt x="604459" y="219551"/>
                  </a:lnTo>
                  <a:lnTo>
                    <a:pt x="614188" y="263102"/>
                  </a:lnTo>
                  <a:lnTo>
                    <a:pt x="617537" y="308737"/>
                  </a:lnTo>
                  <a:lnTo>
                    <a:pt x="614188" y="354342"/>
                  </a:lnTo>
                  <a:lnTo>
                    <a:pt x="604459" y="397876"/>
                  </a:lnTo>
                  <a:lnTo>
                    <a:pt x="588829" y="438859"/>
                  </a:lnTo>
                  <a:lnTo>
                    <a:pt x="567777" y="476813"/>
                  </a:lnTo>
                  <a:lnTo>
                    <a:pt x="541781" y="511260"/>
                  </a:lnTo>
                  <a:lnTo>
                    <a:pt x="511319" y="541720"/>
                  </a:lnTo>
                  <a:lnTo>
                    <a:pt x="476870" y="567715"/>
                  </a:lnTo>
                  <a:lnTo>
                    <a:pt x="438913" y="588766"/>
                  </a:lnTo>
                  <a:lnTo>
                    <a:pt x="397925" y="604396"/>
                  </a:lnTo>
                  <a:lnTo>
                    <a:pt x="354387" y="614124"/>
                  </a:lnTo>
                  <a:lnTo>
                    <a:pt x="308775" y="617474"/>
                  </a:lnTo>
                  <a:lnTo>
                    <a:pt x="263145" y="614124"/>
                  </a:lnTo>
                  <a:lnTo>
                    <a:pt x="219595" y="604396"/>
                  </a:lnTo>
                  <a:lnTo>
                    <a:pt x="178601" y="588766"/>
                  </a:lnTo>
                  <a:lnTo>
                    <a:pt x="140642" y="567715"/>
                  </a:lnTo>
                  <a:lnTo>
                    <a:pt x="106194" y="541720"/>
                  </a:lnTo>
                  <a:lnTo>
                    <a:pt x="75736" y="511260"/>
                  </a:lnTo>
                  <a:lnTo>
                    <a:pt x="49744" y="476813"/>
                  </a:lnTo>
                  <a:lnTo>
                    <a:pt x="28697" y="438859"/>
                  </a:lnTo>
                  <a:lnTo>
                    <a:pt x="13072" y="397876"/>
                  </a:lnTo>
                  <a:lnTo>
                    <a:pt x="3347" y="354342"/>
                  </a:lnTo>
                  <a:lnTo>
                    <a:pt x="0" y="308737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141234" y="3034030"/>
              <a:ext cx="617334" cy="617474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1141234" y="3034030"/>
              <a:ext cx="617855" cy="617855"/>
            </a:xfrm>
            <a:custGeom>
              <a:avLst/>
              <a:gdLst/>
              <a:ahLst/>
              <a:cxnLst/>
              <a:rect l="l" t="t" r="r" b="b"/>
              <a:pathLst>
                <a:path w="617855" h="617854">
                  <a:moveTo>
                    <a:pt x="0" y="308737"/>
                  </a:moveTo>
                  <a:lnTo>
                    <a:pt x="3346" y="263131"/>
                  </a:lnTo>
                  <a:lnTo>
                    <a:pt x="13066" y="219597"/>
                  </a:lnTo>
                  <a:lnTo>
                    <a:pt x="28684" y="178614"/>
                  </a:lnTo>
                  <a:lnTo>
                    <a:pt x="49722" y="140660"/>
                  </a:lnTo>
                  <a:lnTo>
                    <a:pt x="75705" y="106213"/>
                  </a:lnTo>
                  <a:lnTo>
                    <a:pt x="106155" y="75753"/>
                  </a:lnTo>
                  <a:lnTo>
                    <a:pt x="140595" y="49758"/>
                  </a:lnTo>
                  <a:lnTo>
                    <a:pt x="178549" y="28707"/>
                  </a:lnTo>
                  <a:lnTo>
                    <a:pt x="219539" y="13077"/>
                  </a:lnTo>
                  <a:lnTo>
                    <a:pt x="263090" y="3349"/>
                  </a:lnTo>
                  <a:lnTo>
                    <a:pt x="308724" y="0"/>
                  </a:lnTo>
                  <a:lnTo>
                    <a:pt x="354326" y="3349"/>
                  </a:lnTo>
                  <a:lnTo>
                    <a:pt x="397852" y="13077"/>
                  </a:lnTo>
                  <a:lnTo>
                    <a:pt x="438823" y="28707"/>
                  </a:lnTo>
                  <a:lnTo>
                    <a:pt x="476762" y="49758"/>
                  </a:lnTo>
                  <a:lnTo>
                    <a:pt x="511192" y="75753"/>
                  </a:lnTo>
                  <a:lnTo>
                    <a:pt x="541635" y="106213"/>
                  </a:lnTo>
                  <a:lnTo>
                    <a:pt x="567613" y="140660"/>
                  </a:lnTo>
                  <a:lnTo>
                    <a:pt x="588650" y="178614"/>
                  </a:lnTo>
                  <a:lnTo>
                    <a:pt x="604267" y="219597"/>
                  </a:lnTo>
                  <a:lnTo>
                    <a:pt x="613988" y="263131"/>
                  </a:lnTo>
                  <a:lnTo>
                    <a:pt x="617334" y="308737"/>
                  </a:lnTo>
                  <a:lnTo>
                    <a:pt x="613988" y="354342"/>
                  </a:lnTo>
                  <a:lnTo>
                    <a:pt x="604267" y="397876"/>
                  </a:lnTo>
                  <a:lnTo>
                    <a:pt x="588650" y="438859"/>
                  </a:lnTo>
                  <a:lnTo>
                    <a:pt x="567613" y="476813"/>
                  </a:lnTo>
                  <a:lnTo>
                    <a:pt x="541635" y="511260"/>
                  </a:lnTo>
                  <a:lnTo>
                    <a:pt x="511192" y="541720"/>
                  </a:lnTo>
                  <a:lnTo>
                    <a:pt x="476762" y="567715"/>
                  </a:lnTo>
                  <a:lnTo>
                    <a:pt x="438823" y="588766"/>
                  </a:lnTo>
                  <a:lnTo>
                    <a:pt x="397852" y="604396"/>
                  </a:lnTo>
                  <a:lnTo>
                    <a:pt x="354326" y="614124"/>
                  </a:lnTo>
                  <a:lnTo>
                    <a:pt x="308724" y="617474"/>
                  </a:lnTo>
                  <a:lnTo>
                    <a:pt x="263090" y="614124"/>
                  </a:lnTo>
                  <a:lnTo>
                    <a:pt x="219539" y="604396"/>
                  </a:lnTo>
                  <a:lnTo>
                    <a:pt x="178549" y="588766"/>
                  </a:lnTo>
                  <a:lnTo>
                    <a:pt x="140595" y="567715"/>
                  </a:lnTo>
                  <a:lnTo>
                    <a:pt x="106155" y="541720"/>
                  </a:lnTo>
                  <a:lnTo>
                    <a:pt x="75705" y="511260"/>
                  </a:lnTo>
                  <a:lnTo>
                    <a:pt x="49722" y="476813"/>
                  </a:lnTo>
                  <a:lnTo>
                    <a:pt x="28684" y="438859"/>
                  </a:lnTo>
                  <a:lnTo>
                    <a:pt x="13066" y="397876"/>
                  </a:lnTo>
                  <a:lnTo>
                    <a:pt x="3346" y="354342"/>
                  </a:lnTo>
                  <a:lnTo>
                    <a:pt x="0" y="308737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151470" y="3954906"/>
              <a:ext cx="617385" cy="617474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1151470" y="3954906"/>
              <a:ext cx="617855" cy="617855"/>
            </a:xfrm>
            <a:custGeom>
              <a:avLst/>
              <a:gdLst/>
              <a:ahLst/>
              <a:cxnLst/>
              <a:rect l="l" t="t" r="r" b="b"/>
              <a:pathLst>
                <a:path w="617855" h="617854">
                  <a:moveTo>
                    <a:pt x="0" y="308737"/>
                  </a:moveTo>
                  <a:lnTo>
                    <a:pt x="3347" y="263131"/>
                  </a:lnTo>
                  <a:lnTo>
                    <a:pt x="13070" y="219597"/>
                  </a:lnTo>
                  <a:lnTo>
                    <a:pt x="28691" y="178614"/>
                  </a:lnTo>
                  <a:lnTo>
                    <a:pt x="49732" y="140660"/>
                  </a:lnTo>
                  <a:lnTo>
                    <a:pt x="75715" y="106213"/>
                  </a:lnTo>
                  <a:lnTo>
                    <a:pt x="106163" y="75753"/>
                  </a:lnTo>
                  <a:lnTo>
                    <a:pt x="140598" y="49758"/>
                  </a:lnTo>
                  <a:lnTo>
                    <a:pt x="178541" y="28707"/>
                  </a:lnTo>
                  <a:lnTo>
                    <a:pt x="219516" y="13077"/>
                  </a:lnTo>
                  <a:lnTo>
                    <a:pt x="263044" y="3349"/>
                  </a:lnTo>
                  <a:lnTo>
                    <a:pt x="308648" y="0"/>
                  </a:lnTo>
                  <a:lnTo>
                    <a:pt x="354282" y="3349"/>
                  </a:lnTo>
                  <a:lnTo>
                    <a:pt x="397833" y="13077"/>
                  </a:lnTo>
                  <a:lnTo>
                    <a:pt x="438825" y="28707"/>
                  </a:lnTo>
                  <a:lnTo>
                    <a:pt x="476780" y="49758"/>
                  </a:lnTo>
                  <a:lnTo>
                    <a:pt x="511222" y="75753"/>
                  </a:lnTo>
                  <a:lnTo>
                    <a:pt x="541674" y="106213"/>
                  </a:lnTo>
                  <a:lnTo>
                    <a:pt x="567658" y="140660"/>
                  </a:lnTo>
                  <a:lnTo>
                    <a:pt x="588698" y="178614"/>
                  </a:lnTo>
                  <a:lnTo>
                    <a:pt x="604317" y="219597"/>
                  </a:lnTo>
                  <a:lnTo>
                    <a:pt x="614038" y="263131"/>
                  </a:lnTo>
                  <a:lnTo>
                    <a:pt x="617385" y="308737"/>
                  </a:lnTo>
                  <a:lnTo>
                    <a:pt x="614038" y="354342"/>
                  </a:lnTo>
                  <a:lnTo>
                    <a:pt x="604317" y="397876"/>
                  </a:lnTo>
                  <a:lnTo>
                    <a:pt x="588698" y="438859"/>
                  </a:lnTo>
                  <a:lnTo>
                    <a:pt x="567658" y="476813"/>
                  </a:lnTo>
                  <a:lnTo>
                    <a:pt x="541674" y="511260"/>
                  </a:lnTo>
                  <a:lnTo>
                    <a:pt x="511222" y="541720"/>
                  </a:lnTo>
                  <a:lnTo>
                    <a:pt x="476780" y="567715"/>
                  </a:lnTo>
                  <a:lnTo>
                    <a:pt x="438825" y="588766"/>
                  </a:lnTo>
                  <a:lnTo>
                    <a:pt x="397833" y="604396"/>
                  </a:lnTo>
                  <a:lnTo>
                    <a:pt x="354282" y="614124"/>
                  </a:lnTo>
                  <a:lnTo>
                    <a:pt x="308648" y="617474"/>
                  </a:lnTo>
                  <a:lnTo>
                    <a:pt x="263044" y="614124"/>
                  </a:lnTo>
                  <a:lnTo>
                    <a:pt x="219516" y="604396"/>
                  </a:lnTo>
                  <a:lnTo>
                    <a:pt x="178541" y="588766"/>
                  </a:lnTo>
                  <a:lnTo>
                    <a:pt x="140598" y="567715"/>
                  </a:lnTo>
                  <a:lnTo>
                    <a:pt x="106163" y="541720"/>
                  </a:lnTo>
                  <a:lnTo>
                    <a:pt x="75715" y="511260"/>
                  </a:lnTo>
                  <a:lnTo>
                    <a:pt x="49732" y="476813"/>
                  </a:lnTo>
                  <a:lnTo>
                    <a:pt x="28691" y="438859"/>
                  </a:lnTo>
                  <a:lnTo>
                    <a:pt x="13070" y="397876"/>
                  </a:lnTo>
                  <a:lnTo>
                    <a:pt x="3347" y="354342"/>
                  </a:lnTo>
                  <a:lnTo>
                    <a:pt x="0" y="308737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9586341" y="6596718"/>
            <a:ext cx="101600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10"/>
              </a:lnSpc>
            </a:pPr>
            <a:r>
              <a:rPr sz="1200" b="1" i="1" spc="-50" dirty="0"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906000" cy="6857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47662" y="4724400"/>
              <a:ext cx="9347200" cy="993775"/>
            </a:xfrm>
            <a:custGeom>
              <a:avLst/>
              <a:gdLst/>
              <a:ahLst/>
              <a:cxnLst/>
              <a:rect l="l" t="t" r="r" b="b"/>
              <a:pathLst>
                <a:path w="9347200" h="993775">
                  <a:moveTo>
                    <a:pt x="9347200" y="0"/>
                  </a:moveTo>
                  <a:lnTo>
                    <a:pt x="0" y="0"/>
                  </a:lnTo>
                  <a:lnTo>
                    <a:pt x="0" y="993775"/>
                  </a:lnTo>
                  <a:lnTo>
                    <a:pt x="9347200" y="993775"/>
                  </a:lnTo>
                  <a:lnTo>
                    <a:pt x="93472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47662" y="4724400"/>
              <a:ext cx="9347200" cy="993775"/>
            </a:xfrm>
            <a:custGeom>
              <a:avLst/>
              <a:gdLst/>
              <a:ahLst/>
              <a:cxnLst/>
              <a:rect l="l" t="t" r="r" b="b"/>
              <a:pathLst>
                <a:path w="9347200" h="993775">
                  <a:moveTo>
                    <a:pt x="0" y="993775"/>
                  </a:moveTo>
                  <a:lnTo>
                    <a:pt x="9347200" y="993775"/>
                  </a:lnTo>
                  <a:lnTo>
                    <a:pt x="9347200" y="0"/>
                  </a:lnTo>
                  <a:lnTo>
                    <a:pt x="0" y="0"/>
                  </a:lnTo>
                  <a:lnTo>
                    <a:pt x="0" y="993775"/>
                  </a:lnTo>
                  <a:close/>
                </a:path>
              </a:pathLst>
            </a:custGeom>
            <a:ln w="25400">
              <a:solidFill>
                <a:srgbClr val="9BBA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3275" y="3534155"/>
              <a:ext cx="9435084" cy="122986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8036" y="5815582"/>
              <a:ext cx="9450324" cy="926591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451510" y="3609543"/>
            <a:ext cx="9138920" cy="29190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0" marR="107950" algn="ctr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В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трехлетнем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периоде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30" dirty="0">
                <a:solidFill>
                  <a:srgbClr val="0F243E"/>
                </a:solidFill>
                <a:latin typeface="Times New Roman"/>
                <a:cs typeface="Times New Roman"/>
              </a:rPr>
              <a:t>будет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продолжена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реализация</a:t>
            </a:r>
            <a:r>
              <a:rPr sz="2000" spc="-4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мероприятий</a:t>
            </a:r>
            <a:r>
              <a:rPr sz="2000" spc="-6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по</a:t>
            </a:r>
            <a:r>
              <a:rPr sz="2000" spc="-4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увеличению </a:t>
            </a:r>
            <a:r>
              <a:rPr sz="2000" spc="-25" dirty="0">
                <a:solidFill>
                  <a:srgbClr val="0F243E"/>
                </a:solidFill>
                <a:latin typeface="Times New Roman"/>
                <a:cs typeface="Times New Roman"/>
              </a:rPr>
              <a:t>доходной</a:t>
            </a:r>
            <a:r>
              <a:rPr sz="2000" spc="-6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базы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бюджета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города</a:t>
            </a:r>
            <a:r>
              <a:rPr sz="2000" spc="-6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и</a:t>
            </a:r>
            <a:r>
              <a:rPr sz="2000" spc="-3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сокращению</a:t>
            </a:r>
            <a:r>
              <a:rPr sz="2000" spc="-3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недоимки</a:t>
            </a:r>
            <a:r>
              <a:rPr sz="2000" spc="-4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по</a:t>
            </a:r>
            <a:r>
              <a:rPr sz="2000" spc="-3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налоговым</a:t>
            </a:r>
            <a:r>
              <a:rPr sz="2000" spc="-3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платежам,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поступающим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в</a:t>
            </a:r>
            <a:r>
              <a:rPr sz="2000" spc="-4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бюджет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города</a:t>
            </a:r>
            <a:endParaRPr sz="2000">
              <a:latin typeface="Times New Roman"/>
              <a:cs typeface="Times New Roman"/>
            </a:endParaRPr>
          </a:p>
          <a:p>
            <a:pPr marL="12700" marR="5080" indent="-2540" algn="ctr">
              <a:lnSpc>
                <a:spcPct val="100000"/>
              </a:lnSpc>
              <a:spcBef>
                <a:spcPts val="1725"/>
              </a:spcBef>
            </a:pPr>
            <a:r>
              <a:rPr sz="2000" spc="-25" dirty="0">
                <a:solidFill>
                  <a:srgbClr val="0F243E"/>
                </a:solidFill>
                <a:latin typeface="Times New Roman"/>
                <a:cs typeface="Times New Roman"/>
              </a:rPr>
              <a:t>Кураторами</a:t>
            </a:r>
            <a:r>
              <a:rPr sz="2000" spc="-8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налоговых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F243E"/>
                </a:solidFill>
                <a:latin typeface="Times New Roman"/>
                <a:cs typeface="Times New Roman"/>
              </a:rPr>
              <a:t>расходов</a:t>
            </a:r>
            <a:r>
              <a:rPr sz="2000" spc="-9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ежегодно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30" dirty="0">
                <a:solidFill>
                  <a:srgbClr val="0F243E"/>
                </a:solidFill>
                <a:latin typeface="Times New Roman"/>
                <a:cs typeface="Times New Roman"/>
              </a:rPr>
              <a:t>будет</a:t>
            </a:r>
            <a:r>
              <a:rPr sz="2000" spc="-8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осуществляться</a:t>
            </a:r>
            <a:r>
              <a:rPr sz="2000" spc="-7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оценка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налоговых </a:t>
            </a:r>
            <a:r>
              <a:rPr sz="2000" spc="-20" dirty="0">
                <a:solidFill>
                  <a:srgbClr val="0F243E"/>
                </a:solidFill>
                <a:latin typeface="Times New Roman"/>
                <a:cs typeface="Times New Roman"/>
              </a:rPr>
              <a:t>расходов</a:t>
            </a:r>
            <a:r>
              <a:rPr sz="2000" spc="-8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в</a:t>
            </a:r>
            <a:r>
              <a:rPr sz="2000" spc="-4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соответствии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с</a:t>
            </a:r>
            <a:r>
              <a:rPr sz="2000" spc="-4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требованиями,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установленными</a:t>
            </a:r>
            <a:r>
              <a:rPr sz="2000" spc="-3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порядком</a:t>
            </a:r>
            <a:r>
              <a:rPr sz="2000" spc="-8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формирования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перечня</a:t>
            </a:r>
            <a:r>
              <a:rPr sz="2000" spc="-4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налоговых</a:t>
            </a:r>
            <a:r>
              <a:rPr sz="2000" spc="-2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F243E"/>
                </a:solidFill>
                <a:latin typeface="Times New Roman"/>
                <a:cs typeface="Times New Roman"/>
              </a:rPr>
              <a:t>расходов</a:t>
            </a:r>
            <a:r>
              <a:rPr sz="2000" spc="-6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города</a:t>
            </a:r>
            <a:r>
              <a:rPr sz="2000" spc="-6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и</a:t>
            </a:r>
            <a:r>
              <a:rPr sz="2000" spc="-3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их</a:t>
            </a:r>
            <a:r>
              <a:rPr sz="2000" spc="-4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оценки</a:t>
            </a:r>
            <a:endParaRPr sz="2000">
              <a:latin typeface="Times New Roman"/>
              <a:cs typeface="Times New Roman"/>
            </a:endParaRPr>
          </a:p>
          <a:p>
            <a:pPr marR="8890" algn="ctr">
              <a:lnSpc>
                <a:spcPct val="100000"/>
              </a:lnSpc>
              <a:spcBef>
                <a:spcPts val="1845"/>
              </a:spcBef>
            </a:pP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В</a:t>
            </a:r>
            <a:r>
              <a:rPr sz="2000" spc="-4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трехлетнем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периоде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30" dirty="0">
                <a:solidFill>
                  <a:srgbClr val="0F243E"/>
                </a:solidFill>
                <a:latin typeface="Times New Roman"/>
                <a:cs typeface="Times New Roman"/>
              </a:rPr>
              <a:t>будет</a:t>
            </a:r>
            <a:r>
              <a:rPr sz="2000" spc="-6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продолжена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реализация</a:t>
            </a:r>
            <a:r>
              <a:rPr sz="2000" spc="-3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мероприятий,</a:t>
            </a:r>
            <a:r>
              <a:rPr sz="2000" spc="-4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направленных</a:t>
            </a:r>
            <a:endParaRPr sz="2000">
              <a:latin typeface="Times New Roman"/>
              <a:cs typeface="Times New Roman"/>
            </a:endParaRPr>
          </a:p>
          <a:p>
            <a:pPr marR="8890" algn="ctr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на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повышение</a:t>
            </a:r>
            <a:r>
              <a:rPr sz="2000" spc="-3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налоговой</a:t>
            </a:r>
            <a:r>
              <a:rPr sz="2000" spc="-3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грамотности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населения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9725" y="2133663"/>
            <a:ext cx="9347200" cy="1256030"/>
          </a:xfrm>
          <a:prstGeom prst="rect">
            <a:avLst/>
          </a:prstGeom>
          <a:solidFill>
            <a:srgbClr val="FFFFFF"/>
          </a:solidFill>
          <a:ln w="25400">
            <a:solidFill>
              <a:srgbClr val="9BBA58"/>
            </a:solidFill>
          </a:ln>
        </p:spPr>
        <p:txBody>
          <a:bodyPr vert="horz" wrap="square" lIns="0" tIns="10160" rIns="0" bIns="0" rtlCol="0">
            <a:spAutoFit/>
          </a:bodyPr>
          <a:lstStyle/>
          <a:p>
            <a:pPr marL="99695" marR="97155" indent="1905" algn="ctr">
              <a:lnSpc>
                <a:spcPct val="100000"/>
              </a:lnSpc>
              <a:spcBef>
                <a:spcPts val="80"/>
              </a:spcBef>
            </a:pP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Налоговая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политика</a:t>
            </a:r>
            <a:r>
              <a:rPr sz="2000" spc="-3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30" dirty="0">
                <a:solidFill>
                  <a:srgbClr val="0F243E"/>
                </a:solidFill>
                <a:latin typeface="Times New Roman"/>
                <a:cs typeface="Times New Roman"/>
              </a:rPr>
              <a:t>будет</a:t>
            </a:r>
            <a:r>
              <a:rPr sz="2000" spc="-7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направлена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на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своевременное</a:t>
            </a:r>
            <a:r>
              <a:rPr sz="2000" spc="-7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реагирование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в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отношении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принимаемых</a:t>
            </a:r>
            <a:r>
              <a:rPr sz="2000" spc="-4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F243E"/>
                </a:solidFill>
                <a:latin typeface="Times New Roman"/>
                <a:cs typeface="Times New Roman"/>
              </a:rPr>
              <a:t>государством</a:t>
            </a:r>
            <a:r>
              <a:rPr sz="2000" spc="-7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мер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по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поддержке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отдельных</a:t>
            </a:r>
            <a:r>
              <a:rPr sz="2000" spc="-4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отраслей</a:t>
            </a:r>
            <a:r>
              <a:rPr sz="2000" spc="-7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экономики,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изменений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порядка</a:t>
            </a:r>
            <a:r>
              <a:rPr sz="2000" spc="-7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F243E"/>
                </a:solidFill>
                <a:latin typeface="Times New Roman"/>
                <a:cs typeface="Times New Roman"/>
              </a:rPr>
              <a:t>налогового</a:t>
            </a:r>
            <a:r>
              <a:rPr sz="2000" spc="-5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администрирования,</a:t>
            </a:r>
            <a:r>
              <a:rPr sz="2000" spc="-6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перенос</a:t>
            </a:r>
            <a:r>
              <a:rPr sz="2000" spc="-7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сроков</a:t>
            </a:r>
            <a:r>
              <a:rPr sz="2000" spc="-7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уплаты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налогов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и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налоговых</a:t>
            </a:r>
            <a:r>
              <a:rPr sz="2000" spc="-4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льгот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3275" y="858011"/>
            <a:ext cx="9435084" cy="1231391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891946" y="60451"/>
            <a:ext cx="8257540" cy="1814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15720" marR="1341120" indent="211454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Основные</a:t>
            </a:r>
            <a:r>
              <a:rPr sz="2000" b="1" spc="-8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направления</a:t>
            </a:r>
            <a:r>
              <a:rPr sz="2000" b="1" spc="-8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622422"/>
                </a:solidFill>
                <a:latin typeface="Times New Roman"/>
                <a:cs typeface="Times New Roman"/>
              </a:rPr>
              <a:t>налоговой</a:t>
            </a:r>
            <a:r>
              <a:rPr sz="2000" b="1" spc="-9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622422"/>
                </a:solidFill>
                <a:latin typeface="Times New Roman"/>
                <a:cs typeface="Times New Roman"/>
              </a:rPr>
              <a:t>политики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на</a:t>
            </a:r>
            <a:r>
              <a:rPr sz="2000" b="1" spc="-2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2024</a:t>
            </a:r>
            <a:r>
              <a:rPr sz="2000" b="1" spc="-4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622422"/>
                </a:solidFill>
                <a:latin typeface="Times New Roman"/>
                <a:cs typeface="Times New Roman"/>
              </a:rPr>
              <a:t>год</a:t>
            </a:r>
            <a:r>
              <a:rPr sz="2000" b="1" spc="-3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и</a:t>
            </a:r>
            <a:r>
              <a:rPr sz="2000" b="1" spc="-2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плановый</a:t>
            </a:r>
            <a:r>
              <a:rPr sz="2000" b="1" spc="-6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период</a:t>
            </a:r>
            <a:r>
              <a:rPr sz="2000" b="1" spc="-3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2025</a:t>
            </a:r>
            <a:r>
              <a:rPr sz="2000" b="1" spc="-4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и</a:t>
            </a:r>
            <a:r>
              <a:rPr sz="2000" b="1" spc="-3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2026</a:t>
            </a:r>
            <a:r>
              <a:rPr sz="2000" b="1" spc="-4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622422"/>
                </a:solidFill>
                <a:latin typeface="Times New Roman"/>
                <a:cs typeface="Times New Roman"/>
              </a:rPr>
              <a:t>годов</a:t>
            </a:r>
            <a:endParaRPr sz="2000">
              <a:latin typeface="Times New Roman"/>
              <a:cs typeface="Times New Roman"/>
            </a:endParaRPr>
          </a:p>
          <a:p>
            <a:pPr marL="12065" marR="5080" indent="-1905" algn="ctr">
              <a:lnSpc>
                <a:spcPct val="100000"/>
              </a:lnSpc>
              <a:spcBef>
                <a:spcPts val="2080"/>
              </a:spcBef>
            </a:pPr>
            <a:r>
              <a:rPr sz="2000" spc="-20" dirty="0">
                <a:solidFill>
                  <a:srgbClr val="0F243E"/>
                </a:solidFill>
                <a:latin typeface="Times New Roman"/>
                <a:cs typeface="Times New Roman"/>
              </a:rPr>
              <a:t>Доходная</a:t>
            </a:r>
            <a:r>
              <a:rPr sz="2000" spc="-7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часть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бюджета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сформирована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с</a:t>
            </a:r>
            <a:r>
              <a:rPr sz="2000" spc="-4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учетом</a:t>
            </a:r>
            <a:r>
              <a:rPr sz="2000" spc="-6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изменений</a:t>
            </a:r>
            <a:r>
              <a:rPr sz="2000" spc="-4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федерального, регионального</a:t>
            </a:r>
            <a:r>
              <a:rPr sz="2000" spc="-3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F243E"/>
                </a:solidFill>
                <a:latin typeface="Times New Roman"/>
                <a:cs typeface="Times New Roman"/>
              </a:rPr>
              <a:t>законодательства</a:t>
            </a:r>
            <a:r>
              <a:rPr sz="2000" spc="-7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и</a:t>
            </a:r>
            <a:r>
              <a:rPr sz="2000" spc="-3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ориентирована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на</a:t>
            </a:r>
            <a:r>
              <a:rPr sz="2000" spc="-4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сохранение</a:t>
            </a:r>
            <a:r>
              <a:rPr sz="2000" spc="-5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F243E"/>
                </a:solidFill>
                <a:latin typeface="Times New Roman"/>
                <a:cs typeface="Times New Roman"/>
              </a:rPr>
              <a:t>и</a:t>
            </a:r>
            <a:r>
              <a:rPr sz="2000" spc="-40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развитие </a:t>
            </a:r>
            <a:r>
              <a:rPr sz="2000" spc="-20" dirty="0">
                <a:solidFill>
                  <a:srgbClr val="0F243E"/>
                </a:solidFill>
                <a:latin typeface="Times New Roman"/>
                <a:cs typeface="Times New Roman"/>
              </a:rPr>
              <a:t>доходных</a:t>
            </a:r>
            <a:r>
              <a:rPr sz="2000" spc="-75" dirty="0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F243E"/>
                </a:solidFill>
                <a:latin typeface="Times New Roman"/>
                <a:cs typeface="Times New Roman"/>
              </a:rPr>
              <a:t>источников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5889" rIns="0" bIns="0" rtlCol="0">
            <a:spAutoFit/>
          </a:bodyPr>
          <a:lstStyle/>
          <a:p>
            <a:pPr marL="17018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b="0" i="0" spc="-50" dirty="0">
                <a:latin typeface="Times New Roman"/>
                <a:cs typeface="Times New Roman"/>
              </a:rPr>
              <a:t>5</a:t>
            </a:fld>
            <a:endParaRPr b="0" i="0" spc="-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6000" cy="685799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195576" y="60451"/>
            <a:ext cx="561784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6764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Основные</a:t>
            </a:r>
            <a:r>
              <a:rPr sz="2000" b="1" spc="-8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направления</a:t>
            </a:r>
            <a:r>
              <a:rPr sz="2000" b="1" spc="-8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622422"/>
                </a:solidFill>
                <a:latin typeface="Times New Roman"/>
                <a:cs typeface="Times New Roman"/>
              </a:rPr>
              <a:t>бюджетной</a:t>
            </a:r>
            <a:r>
              <a:rPr sz="2000" b="1" spc="-5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622422"/>
                </a:solidFill>
                <a:latin typeface="Times New Roman"/>
                <a:cs typeface="Times New Roman"/>
              </a:rPr>
              <a:t>политики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на</a:t>
            </a:r>
            <a:r>
              <a:rPr sz="2000" b="1" spc="-2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2024</a:t>
            </a:r>
            <a:r>
              <a:rPr sz="2000" b="1" spc="-4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622422"/>
                </a:solidFill>
                <a:latin typeface="Times New Roman"/>
                <a:cs typeface="Times New Roman"/>
              </a:rPr>
              <a:t>год</a:t>
            </a:r>
            <a:r>
              <a:rPr sz="2000" b="1" spc="-3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и</a:t>
            </a:r>
            <a:r>
              <a:rPr sz="2000" b="1" spc="-2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плановый</a:t>
            </a:r>
            <a:r>
              <a:rPr sz="2000" b="1" spc="-6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период</a:t>
            </a:r>
            <a:r>
              <a:rPr sz="2000" b="1" spc="-3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2025</a:t>
            </a:r>
            <a:r>
              <a:rPr sz="2000" b="1" spc="-4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и</a:t>
            </a:r>
            <a:r>
              <a:rPr sz="2000" b="1" spc="-3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622422"/>
                </a:solidFill>
                <a:latin typeface="Times New Roman"/>
                <a:cs typeface="Times New Roman"/>
              </a:rPr>
              <a:t>2026</a:t>
            </a:r>
            <a:r>
              <a:rPr sz="2000" b="1" spc="-4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622422"/>
                </a:solidFill>
                <a:latin typeface="Times New Roman"/>
                <a:cs typeface="Times New Roman"/>
              </a:rPr>
              <a:t>годов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4027" y="743712"/>
            <a:ext cx="9447276" cy="105003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93470" y="827989"/>
            <a:ext cx="8109584" cy="727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Финансовое</a:t>
            </a:r>
            <a:r>
              <a:rPr b="0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обеспечение</a:t>
            </a:r>
            <a:r>
              <a:rPr b="0" spc="-5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приоритетных</a:t>
            </a:r>
            <a:r>
              <a:rPr b="0" spc="-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направлений</a:t>
            </a:r>
            <a:r>
              <a:rPr b="0" spc="-7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20" dirty="0">
                <a:solidFill>
                  <a:srgbClr val="000000"/>
                </a:solidFill>
                <a:latin typeface="Times New Roman"/>
                <a:cs typeface="Times New Roman"/>
              </a:rPr>
              <a:t>расходов</a:t>
            </a:r>
            <a:r>
              <a:rPr b="0" spc="-50" dirty="0">
                <a:solidFill>
                  <a:srgbClr val="000000"/>
                </a:solidFill>
                <a:latin typeface="Times New Roman"/>
                <a:cs typeface="Times New Roman"/>
              </a:rPr>
              <a:t> и</a:t>
            </a:r>
          </a:p>
          <a:p>
            <a:pPr algn="ctr">
              <a:lnSpc>
                <a:spcPct val="100000"/>
              </a:lnSpc>
            </a:pP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сохранение</a:t>
            </a:r>
            <a:r>
              <a:rPr b="0" spc="-8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000000"/>
                </a:solidFill>
                <a:latin typeface="Times New Roman"/>
                <a:cs typeface="Times New Roman"/>
              </a:rPr>
              <a:t>сбалансированности</a:t>
            </a:r>
            <a:r>
              <a:rPr b="0" spc="-11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бюджета</a:t>
            </a:r>
            <a:r>
              <a:rPr b="0" spc="-7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города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68287" y="1741551"/>
            <a:ext cx="9359900" cy="463550"/>
          </a:xfrm>
          <a:prstGeom prst="rect">
            <a:avLst/>
          </a:prstGeom>
          <a:solidFill>
            <a:srgbClr val="FFFFFF"/>
          </a:solidFill>
          <a:ln w="25400">
            <a:solidFill>
              <a:srgbClr val="4AACC5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70"/>
              </a:spcBef>
            </a:pPr>
            <a:r>
              <a:rPr sz="2300" dirty="0">
                <a:latin typeface="Times New Roman"/>
                <a:cs typeface="Times New Roman"/>
              </a:rPr>
              <a:t>Реализация</a:t>
            </a:r>
            <a:r>
              <a:rPr sz="2300" spc="-4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указов</a:t>
            </a:r>
            <a:r>
              <a:rPr sz="2300" spc="-5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Президента</a:t>
            </a:r>
            <a:r>
              <a:rPr sz="2300" spc="-45" dirty="0">
                <a:latin typeface="Times New Roman"/>
                <a:cs typeface="Times New Roman"/>
              </a:rPr>
              <a:t> </a:t>
            </a:r>
            <a:r>
              <a:rPr sz="2300" spc="-25" dirty="0">
                <a:latin typeface="Times New Roman"/>
                <a:cs typeface="Times New Roman"/>
              </a:rPr>
              <a:t>РФ</a:t>
            </a:r>
            <a:endParaRPr sz="230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04215" y="2243327"/>
            <a:ext cx="9456420" cy="3857625"/>
            <a:chOff x="204215" y="2243327"/>
            <a:chExt cx="9456420" cy="3857625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1835" y="2243327"/>
              <a:ext cx="9448800" cy="105003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4696" y="3197352"/>
              <a:ext cx="9393936" cy="111252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4215" y="4347972"/>
              <a:ext cx="9448800" cy="1752600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723391" y="2327859"/>
            <a:ext cx="8407400" cy="35344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240" algn="ctr">
              <a:lnSpc>
                <a:spcPct val="100000"/>
              </a:lnSpc>
              <a:spcBef>
                <a:spcPts val="105"/>
              </a:spcBef>
            </a:pPr>
            <a:r>
              <a:rPr sz="2300" dirty="0">
                <a:latin typeface="Times New Roman"/>
                <a:cs typeface="Times New Roman"/>
              </a:rPr>
              <a:t>Сохранение</a:t>
            </a:r>
            <a:r>
              <a:rPr sz="2300" spc="-7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социальной</a:t>
            </a:r>
            <a:r>
              <a:rPr sz="2300" spc="-10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направленности</a:t>
            </a:r>
            <a:r>
              <a:rPr sz="2300" spc="-100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бюджета</a:t>
            </a:r>
            <a:r>
              <a:rPr sz="2300" spc="-5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с</a:t>
            </a:r>
            <a:r>
              <a:rPr sz="2300" spc="-60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безусловным</a:t>
            </a:r>
            <a:endParaRPr sz="2300">
              <a:latin typeface="Times New Roman"/>
              <a:cs typeface="Times New Roman"/>
            </a:endParaRPr>
          </a:p>
          <a:p>
            <a:pPr marL="15875" algn="ctr">
              <a:lnSpc>
                <a:spcPct val="100000"/>
              </a:lnSpc>
            </a:pPr>
            <a:r>
              <a:rPr sz="2300" dirty="0">
                <a:latin typeface="Times New Roman"/>
                <a:cs typeface="Times New Roman"/>
              </a:rPr>
              <a:t>исполнением</a:t>
            </a:r>
            <a:r>
              <a:rPr sz="2300" spc="-9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публичных</a:t>
            </a:r>
            <a:r>
              <a:rPr sz="2300" spc="-90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нормативных</a:t>
            </a:r>
            <a:r>
              <a:rPr sz="2300" spc="-95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обязательств</a:t>
            </a:r>
            <a:endParaRPr sz="2300">
              <a:latin typeface="Times New Roman"/>
              <a:cs typeface="Times New Roman"/>
            </a:endParaRPr>
          </a:p>
          <a:p>
            <a:pPr marL="57785" marR="42545" algn="ctr">
              <a:lnSpc>
                <a:spcPct val="100000"/>
              </a:lnSpc>
              <a:spcBef>
                <a:spcPts val="1380"/>
              </a:spcBef>
            </a:pPr>
            <a:r>
              <a:rPr sz="2300" dirty="0">
                <a:latin typeface="Times New Roman"/>
                <a:cs typeface="Times New Roman"/>
              </a:rPr>
              <a:t>Осуществление</a:t>
            </a:r>
            <a:r>
              <a:rPr sz="2300" spc="-9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капитальных</a:t>
            </a:r>
            <a:r>
              <a:rPr sz="2300" spc="-100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вложений</a:t>
            </a:r>
            <a:r>
              <a:rPr sz="2300" spc="-10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в</a:t>
            </a:r>
            <a:r>
              <a:rPr sz="2300" spc="-6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объекты</a:t>
            </a:r>
            <a:r>
              <a:rPr sz="2300" spc="-70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муниципальной </a:t>
            </a:r>
            <a:r>
              <a:rPr sz="2300" dirty="0">
                <a:latin typeface="Times New Roman"/>
                <a:cs typeface="Times New Roman"/>
              </a:rPr>
              <a:t>собственности</a:t>
            </a:r>
            <a:r>
              <a:rPr sz="2300" spc="-6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при</a:t>
            </a:r>
            <a:r>
              <a:rPr sz="2300" spc="-3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наличии</a:t>
            </a:r>
            <a:r>
              <a:rPr sz="2300" spc="-6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финансовой</a:t>
            </a:r>
            <a:r>
              <a:rPr sz="2300" spc="-65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поддержки</a:t>
            </a:r>
            <a:r>
              <a:rPr sz="2300" spc="-40" dirty="0">
                <a:latin typeface="Times New Roman"/>
                <a:cs typeface="Times New Roman"/>
              </a:rPr>
              <a:t> </a:t>
            </a:r>
            <a:r>
              <a:rPr sz="2300" spc="-25" dirty="0">
                <a:latin typeface="Times New Roman"/>
                <a:cs typeface="Times New Roman"/>
              </a:rPr>
              <a:t>из</a:t>
            </a:r>
            <a:endParaRPr sz="2300">
              <a:latin typeface="Times New Roman"/>
              <a:cs typeface="Times New Roman"/>
            </a:endParaRPr>
          </a:p>
          <a:p>
            <a:pPr marL="6985" algn="ctr">
              <a:lnSpc>
                <a:spcPct val="100000"/>
              </a:lnSpc>
              <a:spcBef>
                <a:spcPts val="5"/>
              </a:spcBef>
            </a:pPr>
            <a:r>
              <a:rPr sz="2300" dirty="0">
                <a:latin typeface="Times New Roman"/>
                <a:cs typeface="Times New Roman"/>
              </a:rPr>
              <a:t>вышестоящих</a:t>
            </a:r>
            <a:r>
              <a:rPr sz="2300" spc="-85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бюджетов</a:t>
            </a:r>
            <a:endParaRPr sz="230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  <a:spcBef>
                <a:spcPts val="1395"/>
              </a:spcBef>
            </a:pPr>
            <a:r>
              <a:rPr sz="2300" dirty="0">
                <a:latin typeface="Times New Roman"/>
                <a:cs typeface="Times New Roman"/>
              </a:rPr>
              <a:t>Повышение</a:t>
            </a:r>
            <a:r>
              <a:rPr sz="2300" spc="-7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эффективности</a:t>
            </a:r>
            <a:r>
              <a:rPr sz="2300" spc="-95" dirty="0">
                <a:latin typeface="Times New Roman"/>
                <a:cs typeface="Times New Roman"/>
              </a:rPr>
              <a:t> </a:t>
            </a:r>
            <a:r>
              <a:rPr sz="2300" spc="-20" dirty="0">
                <a:latin typeface="Times New Roman"/>
                <a:cs typeface="Times New Roman"/>
              </a:rPr>
              <a:t>расходования</a:t>
            </a:r>
            <a:r>
              <a:rPr sz="2300" spc="-55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бюджетных</a:t>
            </a:r>
            <a:r>
              <a:rPr sz="2300" spc="-75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средств,</a:t>
            </a:r>
            <a:endParaRPr sz="2300">
              <a:latin typeface="Times New Roman"/>
              <a:cs typeface="Times New Roman"/>
            </a:endParaRPr>
          </a:p>
          <a:p>
            <a:pPr marL="12700" marR="5080" indent="1270" algn="ctr">
              <a:lnSpc>
                <a:spcPct val="100000"/>
              </a:lnSpc>
            </a:pPr>
            <a:r>
              <a:rPr sz="2300" dirty="0">
                <a:latin typeface="Times New Roman"/>
                <a:cs typeface="Times New Roman"/>
              </a:rPr>
              <a:t>в</a:t>
            </a:r>
            <a:r>
              <a:rPr sz="2300" spc="-4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том</a:t>
            </a:r>
            <a:r>
              <a:rPr sz="2300" spc="-5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числе</a:t>
            </a:r>
            <a:r>
              <a:rPr sz="2300" spc="-3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обеспечение</a:t>
            </a:r>
            <a:r>
              <a:rPr sz="2300" spc="-5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достижения</a:t>
            </a:r>
            <a:r>
              <a:rPr sz="2300" spc="-7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целевых</a:t>
            </a:r>
            <a:r>
              <a:rPr sz="2300" spc="-35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показателей, </a:t>
            </a:r>
            <a:r>
              <a:rPr sz="2300" dirty="0">
                <a:latin typeface="Times New Roman"/>
                <a:cs typeface="Times New Roman"/>
              </a:rPr>
              <a:t>установленных</a:t>
            </a:r>
            <a:r>
              <a:rPr sz="2300" spc="-8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при</a:t>
            </a:r>
            <a:r>
              <a:rPr sz="2300" spc="-7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предоставлении</a:t>
            </a:r>
            <a:r>
              <a:rPr sz="2300" spc="-80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межбюджетных</a:t>
            </a:r>
            <a:r>
              <a:rPr sz="2300" spc="-8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трансфертов</a:t>
            </a:r>
            <a:r>
              <a:rPr sz="2300" spc="-50" dirty="0">
                <a:latin typeface="Times New Roman"/>
                <a:cs typeface="Times New Roman"/>
              </a:rPr>
              <a:t> с </a:t>
            </a:r>
            <a:r>
              <a:rPr sz="2300" spc="-10" dirty="0">
                <a:latin typeface="Times New Roman"/>
                <a:cs typeface="Times New Roman"/>
              </a:rPr>
              <a:t>безусловной</a:t>
            </a:r>
            <a:r>
              <a:rPr sz="2300" spc="-4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реализацией</a:t>
            </a:r>
            <a:r>
              <a:rPr sz="2300" spc="-5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национальных</a:t>
            </a:r>
            <a:r>
              <a:rPr sz="2300" spc="-5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и</a:t>
            </a:r>
            <a:r>
              <a:rPr sz="2300" spc="-3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региональных</a:t>
            </a:r>
            <a:r>
              <a:rPr sz="2300" spc="-55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проектов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5889" rIns="0" bIns="0" rtlCol="0">
            <a:spAutoFit/>
          </a:bodyPr>
          <a:lstStyle/>
          <a:p>
            <a:pPr marL="17018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b="0" i="0" spc="-50" dirty="0">
                <a:latin typeface="Times New Roman"/>
                <a:cs typeface="Times New Roman"/>
              </a:rPr>
              <a:t>6</a:t>
            </a:fld>
            <a:endParaRPr b="0" i="0" spc="-5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0825" y="6021387"/>
            <a:ext cx="9361805" cy="720725"/>
          </a:xfrm>
          <a:prstGeom prst="rect">
            <a:avLst/>
          </a:prstGeom>
          <a:solidFill>
            <a:srgbClr val="FFFFFF"/>
          </a:solidFill>
          <a:ln w="25400">
            <a:solidFill>
              <a:srgbClr val="4AACC5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2300" dirty="0">
                <a:latin typeface="Times New Roman"/>
                <a:cs typeface="Times New Roman"/>
              </a:rPr>
              <a:t>Проведение</a:t>
            </a:r>
            <a:r>
              <a:rPr sz="2300" spc="-7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взвешенной</a:t>
            </a:r>
            <a:r>
              <a:rPr sz="2300" spc="-70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долговой</a:t>
            </a:r>
            <a:r>
              <a:rPr sz="2300" spc="-7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политики</a:t>
            </a:r>
            <a:r>
              <a:rPr sz="2300" spc="-8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и</a:t>
            </a:r>
            <a:r>
              <a:rPr sz="2300" spc="-60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мероприятий,</a:t>
            </a:r>
            <a:endParaRPr sz="23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300" dirty="0">
                <a:latin typeface="Times New Roman"/>
                <a:cs typeface="Times New Roman"/>
              </a:rPr>
              <a:t>направленных</a:t>
            </a:r>
            <a:r>
              <a:rPr sz="2300" spc="-6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на</a:t>
            </a:r>
            <a:r>
              <a:rPr sz="2300" spc="-60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снижение</a:t>
            </a:r>
            <a:r>
              <a:rPr sz="2300" spc="-7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объема</a:t>
            </a:r>
            <a:r>
              <a:rPr sz="2300" spc="-45" dirty="0">
                <a:latin typeface="Times New Roman"/>
                <a:cs typeface="Times New Roman"/>
              </a:rPr>
              <a:t> </a:t>
            </a:r>
            <a:r>
              <a:rPr sz="2300" dirty="0">
                <a:latin typeface="Times New Roman"/>
                <a:cs typeface="Times New Roman"/>
              </a:rPr>
              <a:t>дефицита</a:t>
            </a:r>
            <a:r>
              <a:rPr sz="2300" spc="-85" dirty="0">
                <a:latin typeface="Times New Roman"/>
                <a:cs typeface="Times New Roman"/>
              </a:rPr>
              <a:t> </a:t>
            </a:r>
            <a:r>
              <a:rPr sz="2300" spc="-10" dirty="0">
                <a:latin typeface="Times New Roman"/>
                <a:cs typeface="Times New Roman"/>
              </a:rPr>
              <a:t>бюджета</a:t>
            </a:r>
            <a:endParaRPr sz="23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9172" y="0"/>
            <a:ext cx="9935172" cy="685799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9675114" y="6425590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i="1" spc="-50" dirty="0">
                <a:latin typeface="Times New Roman"/>
                <a:cs typeface="Times New Roman"/>
              </a:rPr>
              <a:t>8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0" name="Заголовок 79">
            <a:extLst>
              <a:ext uri="{FF2B5EF4-FFF2-40B4-BE49-F238E27FC236}">
                <a16:creationId xmlns:a16="http://schemas.microsoft.com/office/drawing/2014/main" id="{E2FB7C16-86B5-444E-9BD2-EF166D57F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679" y="240644"/>
            <a:ext cx="8854236" cy="1215717"/>
          </a:xfrm>
        </p:spPr>
        <p:txBody>
          <a:bodyPr/>
          <a:lstStyle/>
          <a:p>
            <a:pPr algn="ctr"/>
            <a:r>
              <a:rPr lang="ru-RU" sz="2800" i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Inter"/>
              </a:rPr>
              <a:t>Основные параметры бюджета на 2025 и плановый период  2026</a:t>
            </a:r>
            <a:r>
              <a:rPr lang="ru-RU" b="1" i="0" dirty="0">
                <a:solidFill>
                  <a:srgbClr val="F8FAFF"/>
                </a:solidFill>
                <a:effectLst/>
                <a:latin typeface="Inter"/>
              </a:rPr>
              <a:t/>
            </a:r>
            <a:br>
              <a:rPr lang="ru-RU" b="1" i="0" dirty="0">
                <a:solidFill>
                  <a:srgbClr val="F8FAFF"/>
                </a:solidFill>
                <a:effectLst/>
                <a:latin typeface="Inter"/>
              </a:rPr>
            </a:br>
            <a:endParaRPr lang="ru-RU" dirty="0"/>
          </a:p>
        </p:txBody>
      </p:sp>
      <p:graphicFrame>
        <p:nvGraphicFramePr>
          <p:cNvPr id="81" name="Таблица 80">
            <a:extLst>
              <a:ext uri="{FF2B5EF4-FFF2-40B4-BE49-F238E27FC236}">
                <a16:creationId xmlns:a16="http://schemas.microsoft.com/office/drawing/2014/main" id="{4D6E94A8-FA2A-40EB-AF3C-13983A727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513211"/>
              </p:ext>
            </p:extLst>
          </p:nvPr>
        </p:nvGraphicFramePr>
        <p:xfrm>
          <a:off x="762000" y="1242210"/>
          <a:ext cx="8323657" cy="53916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4488">
                  <a:extLst>
                    <a:ext uri="{9D8B030D-6E8A-4147-A177-3AD203B41FA5}">
                      <a16:colId xmlns:a16="http://schemas.microsoft.com/office/drawing/2014/main" val="3202581153"/>
                    </a:ext>
                  </a:extLst>
                </a:gridCol>
                <a:gridCol w="2729066">
                  <a:extLst>
                    <a:ext uri="{9D8B030D-6E8A-4147-A177-3AD203B41FA5}">
                      <a16:colId xmlns:a16="http://schemas.microsoft.com/office/drawing/2014/main" val="1587205438"/>
                    </a:ext>
                  </a:extLst>
                </a:gridCol>
                <a:gridCol w="2920103">
                  <a:extLst>
                    <a:ext uri="{9D8B030D-6E8A-4147-A177-3AD203B41FA5}">
                      <a16:colId xmlns:a16="http://schemas.microsoft.com/office/drawing/2014/main" val="1076844570"/>
                    </a:ext>
                  </a:extLst>
                </a:gridCol>
              </a:tblGrid>
              <a:tr h="5517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 dirty="0">
                          <a:effectLst/>
                        </a:rPr>
                        <a:t>Параметр</a:t>
                      </a:r>
                      <a:endParaRPr lang="ru-RU" sz="2400" b="1" i="1" u="none" strike="noStrike" dirty="0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 dirty="0">
                          <a:effectLst/>
                        </a:rPr>
                        <a:t>Проект 2025</a:t>
                      </a:r>
                      <a:endParaRPr lang="ru-RU" sz="2400" b="1" i="1" u="none" strike="noStrike" dirty="0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 dirty="0">
                          <a:effectLst/>
                        </a:rPr>
                        <a:t>Проект 2026</a:t>
                      </a:r>
                      <a:endParaRPr lang="ru-RU" sz="2400" b="1" i="1" u="none" strike="noStrike" dirty="0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extLst>
                  <a:ext uri="{0D108BD9-81ED-4DB2-BD59-A6C34878D82A}">
                    <a16:rowId xmlns:a16="http://schemas.microsoft.com/office/drawing/2014/main" val="2692699576"/>
                  </a:ext>
                </a:extLst>
              </a:tr>
              <a:tr h="1608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Общий объём доходов (тыс. руб.)</a:t>
                      </a:r>
                      <a:endParaRPr lang="ru-RU" sz="1800" b="0" i="0" u="none" strike="noStrike" dirty="0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</a:rPr>
                        <a:t>18 327 921,80</a:t>
                      </a:r>
                      <a:endParaRPr lang="ru-RU" sz="2000" b="1" i="0" u="none" strike="noStrike" dirty="0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</a:rPr>
                        <a:t>16 608 172,00</a:t>
                      </a:r>
                      <a:endParaRPr lang="ru-RU" sz="2000" b="1" i="0" u="none" strike="noStrike" dirty="0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extLst>
                  <a:ext uri="{0D108BD9-81ED-4DB2-BD59-A6C34878D82A}">
                    <a16:rowId xmlns:a16="http://schemas.microsoft.com/office/drawing/2014/main" val="3121737545"/>
                  </a:ext>
                </a:extLst>
              </a:tr>
              <a:tr h="1608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Общий объём расходов (тыс. руб.)</a:t>
                      </a:r>
                      <a:endParaRPr lang="ru-RU" sz="1800" b="0" i="0" u="none" strike="noStrike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</a:rPr>
                        <a:t>19 167 610,20</a:t>
                      </a:r>
                      <a:endParaRPr lang="ru-RU" sz="2000" b="1" i="0" u="none" strike="noStrike" dirty="0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</a:rPr>
                        <a:t>17 423 595,50</a:t>
                      </a:r>
                      <a:endParaRPr lang="ru-RU" sz="2000" b="1" i="0" u="none" strike="noStrike" dirty="0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extLst>
                  <a:ext uri="{0D108BD9-81ED-4DB2-BD59-A6C34878D82A}">
                    <a16:rowId xmlns:a16="http://schemas.microsoft.com/office/drawing/2014/main" val="791058730"/>
                  </a:ext>
                </a:extLst>
              </a:tr>
              <a:tr h="16238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Дефицит бюджета (тыс. руб.)</a:t>
                      </a:r>
                      <a:endParaRPr lang="ru-RU" sz="1800" b="0" i="0" u="none" strike="noStrike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>
                          <a:effectLst/>
                        </a:rPr>
                        <a:t>839 688,40</a:t>
                      </a:r>
                      <a:endParaRPr lang="ru-RU" sz="2000" b="1" i="0" u="none" strike="noStrike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effectLst/>
                        </a:rPr>
                        <a:t>815 423,50</a:t>
                      </a:r>
                      <a:endParaRPr lang="ru-RU" sz="2000" b="1" i="0" u="none" strike="noStrike" dirty="0">
                        <a:solidFill>
                          <a:srgbClr val="40404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530" marR="4530" marT="4530" marB="0" anchor="ctr"/>
                </a:tc>
                <a:extLst>
                  <a:ext uri="{0D108BD9-81ED-4DB2-BD59-A6C34878D82A}">
                    <a16:rowId xmlns:a16="http://schemas.microsoft.com/office/drawing/2014/main" val="382349343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906000" cy="6858000"/>
          </a:xfrm>
          <a:custGeom>
            <a:avLst/>
            <a:gdLst/>
            <a:ahLst/>
            <a:cxnLst/>
            <a:rect l="l" t="t" r="r" b="b"/>
            <a:pathLst>
              <a:path w="9906000" h="6858000">
                <a:moveTo>
                  <a:pt x="9906000" y="0"/>
                </a:moveTo>
                <a:lnTo>
                  <a:pt x="0" y="0"/>
                </a:lnTo>
                <a:lnTo>
                  <a:pt x="0" y="6858000"/>
                </a:lnTo>
                <a:lnTo>
                  <a:pt x="9906000" y="6858000"/>
                </a:lnTo>
                <a:lnTo>
                  <a:pt x="9906000" y="0"/>
                </a:lnTo>
                <a:close/>
              </a:path>
            </a:pathLst>
          </a:custGeom>
          <a:solidFill>
            <a:srgbClr val="DBED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41500" y="-36194"/>
            <a:ext cx="7222490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solidFill>
                  <a:srgbClr val="C00000"/>
                </a:solidFill>
              </a:rPr>
              <a:t>Структура</a:t>
            </a:r>
            <a:r>
              <a:rPr sz="2600" spc="-85" dirty="0">
                <a:solidFill>
                  <a:srgbClr val="C00000"/>
                </a:solidFill>
              </a:rPr>
              <a:t> </a:t>
            </a:r>
            <a:r>
              <a:rPr sz="2600" spc="-40" dirty="0">
                <a:solidFill>
                  <a:srgbClr val="C00000"/>
                </a:solidFill>
              </a:rPr>
              <a:t>доходов</a:t>
            </a:r>
            <a:r>
              <a:rPr sz="2600" spc="-114" dirty="0">
                <a:solidFill>
                  <a:srgbClr val="C00000"/>
                </a:solidFill>
              </a:rPr>
              <a:t> </a:t>
            </a:r>
            <a:r>
              <a:rPr sz="2600" spc="-10" dirty="0">
                <a:solidFill>
                  <a:srgbClr val="C00000"/>
                </a:solidFill>
              </a:rPr>
              <a:t>бюджета</a:t>
            </a:r>
            <a:r>
              <a:rPr sz="2600" spc="-105" dirty="0">
                <a:solidFill>
                  <a:srgbClr val="C00000"/>
                </a:solidFill>
              </a:rPr>
              <a:t> </a:t>
            </a:r>
            <a:r>
              <a:rPr sz="2600" spc="-10" dirty="0">
                <a:solidFill>
                  <a:srgbClr val="C00000"/>
                </a:solidFill>
              </a:rPr>
              <a:t>города,</a:t>
            </a:r>
            <a:r>
              <a:rPr sz="2600" spc="-100" dirty="0">
                <a:solidFill>
                  <a:srgbClr val="C00000"/>
                </a:solidFill>
              </a:rPr>
              <a:t> </a:t>
            </a:r>
            <a:r>
              <a:rPr sz="2600" dirty="0">
                <a:solidFill>
                  <a:srgbClr val="C00000"/>
                </a:solidFill>
              </a:rPr>
              <a:t>млн.</a:t>
            </a:r>
            <a:r>
              <a:rPr sz="2600" spc="-75" dirty="0">
                <a:solidFill>
                  <a:srgbClr val="C00000"/>
                </a:solidFill>
              </a:rPr>
              <a:t> </a:t>
            </a:r>
            <a:r>
              <a:rPr sz="2600" spc="-10" dirty="0">
                <a:solidFill>
                  <a:srgbClr val="C00000"/>
                </a:solidFill>
              </a:rPr>
              <a:t>рублей</a:t>
            </a:r>
            <a:endParaRPr sz="26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3667" y="0"/>
            <a:ext cx="7597140" cy="58369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662" y="404863"/>
            <a:ext cx="6292113" cy="73191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662" y="6237592"/>
            <a:ext cx="6292113" cy="360057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50266" rIns="0" bIns="0" rtlCol="0">
            <a:spAutoFit/>
          </a:bodyPr>
          <a:lstStyle/>
          <a:p>
            <a:pPr marL="67310">
              <a:lnSpc>
                <a:spcPts val="1410"/>
              </a:lnSpc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862F472-18B2-4946-896A-203D4A30C1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62" y="386081"/>
            <a:ext cx="8763000" cy="63595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16" descr="Picture background">
            <a:extLst>
              <a:ext uri="{FF2B5EF4-FFF2-40B4-BE49-F238E27FC236}">
                <a16:creationId xmlns:a16="http://schemas.microsoft.com/office/drawing/2014/main" id="{27250124-7451-48E8-848B-36BB855C6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101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20902" y="40004"/>
            <a:ext cx="80625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622422"/>
                </a:solidFill>
              </a:rPr>
              <a:t>Прогноз</a:t>
            </a:r>
            <a:r>
              <a:rPr sz="2800" spc="-90" dirty="0">
                <a:solidFill>
                  <a:srgbClr val="622422"/>
                </a:solidFill>
              </a:rPr>
              <a:t> </a:t>
            </a:r>
            <a:r>
              <a:rPr sz="2800" spc="-20" dirty="0">
                <a:solidFill>
                  <a:srgbClr val="622422"/>
                </a:solidFill>
              </a:rPr>
              <a:t>безвозмездных</a:t>
            </a:r>
            <a:r>
              <a:rPr sz="2800" spc="-90" dirty="0">
                <a:solidFill>
                  <a:srgbClr val="622422"/>
                </a:solidFill>
              </a:rPr>
              <a:t> </a:t>
            </a:r>
            <a:r>
              <a:rPr sz="2800" spc="-10" dirty="0">
                <a:solidFill>
                  <a:srgbClr val="622422"/>
                </a:solidFill>
              </a:rPr>
              <a:t>поступлений,</a:t>
            </a:r>
            <a:r>
              <a:rPr sz="2800" spc="-70" dirty="0">
                <a:solidFill>
                  <a:srgbClr val="622422"/>
                </a:solidFill>
              </a:rPr>
              <a:t> </a:t>
            </a:r>
            <a:r>
              <a:rPr sz="2800" dirty="0">
                <a:solidFill>
                  <a:srgbClr val="622422"/>
                </a:solidFill>
              </a:rPr>
              <a:t>млн.</a:t>
            </a:r>
            <a:r>
              <a:rPr sz="2800" spc="-75" dirty="0">
                <a:solidFill>
                  <a:srgbClr val="622422"/>
                </a:solidFill>
              </a:rPr>
              <a:t> </a:t>
            </a:r>
            <a:r>
              <a:rPr sz="2800" spc="-10" dirty="0">
                <a:solidFill>
                  <a:srgbClr val="622422"/>
                </a:solidFill>
              </a:rPr>
              <a:t>рублей</a:t>
            </a:r>
            <a:endParaRPr sz="2800"/>
          </a:p>
        </p:txBody>
      </p:sp>
      <p:sp>
        <p:nvSpPr>
          <p:cNvPr id="37" name="object 37"/>
          <p:cNvSpPr txBox="1"/>
          <p:nvPr/>
        </p:nvSpPr>
        <p:spPr>
          <a:xfrm>
            <a:off x="5775197" y="4166742"/>
            <a:ext cx="73914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919,6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60387" y="5229225"/>
            <a:ext cx="8890000" cy="1323975"/>
          </a:xfrm>
          <a:prstGeom prst="rect">
            <a:avLst/>
          </a:prstGeom>
          <a:solidFill>
            <a:srgbClr val="FFFFFF"/>
          </a:solidFill>
          <a:ln w="25400">
            <a:solidFill>
              <a:srgbClr val="4AACC5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334010" marR="325755" indent="-635" algn="ctr">
              <a:lnSpc>
                <a:spcPct val="100000"/>
              </a:lnSpc>
              <a:spcBef>
                <a:spcPts val="300"/>
              </a:spcBef>
            </a:pPr>
            <a:r>
              <a:rPr sz="2000" i="1" dirty="0">
                <a:latin typeface="Times New Roman"/>
                <a:cs typeface="Times New Roman"/>
              </a:rPr>
              <a:t>Средства,</a:t>
            </a:r>
            <a:r>
              <a:rPr sz="2000" i="1" spc="-6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поступающие</a:t>
            </a:r>
            <a:r>
              <a:rPr sz="2000" i="1" spc="-8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в</a:t>
            </a:r>
            <a:r>
              <a:rPr sz="2000" i="1" spc="-6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бюджет</a:t>
            </a:r>
            <a:r>
              <a:rPr sz="2000" i="1" spc="-5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города</a:t>
            </a:r>
            <a:r>
              <a:rPr sz="2000" i="1" spc="-7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в</a:t>
            </a:r>
            <a:r>
              <a:rPr sz="2000" i="1" spc="-60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качестве</a:t>
            </a:r>
            <a:r>
              <a:rPr sz="2000" i="1" spc="-70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безвозмездных </a:t>
            </a:r>
            <a:r>
              <a:rPr sz="2000" i="1" dirty="0">
                <a:latin typeface="Times New Roman"/>
                <a:cs typeface="Times New Roman"/>
              </a:rPr>
              <a:t>поступлений</a:t>
            </a:r>
            <a:r>
              <a:rPr sz="2000" i="1" spc="-8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из</a:t>
            </a:r>
            <a:r>
              <a:rPr sz="2000" i="1" spc="-4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вышестоящих</a:t>
            </a:r>
            <a:r>
              <a:rPr sz="2000" i="1" spc="-8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бюджетов</a:t>
            </a:r>
            <a:r>
              <a:rPr sz="2000" i="1" spc="-6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(субвенции,</a:t>
            </a:r>
            <a:r>
              <a:rPr sz="2000" i="1" spc="-7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субсидии,</a:t>
            </a:r>
            <a:r>
              <a:rPr sz="2000" i="1" spc="-8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иные</a:t>
            </a:r>
            <a:r>
              <a:rPr sz="2000" i="1" spc="-65" dirty="0">
                <a:latin typeface="Times New Roman"/>
                <a:cs typeface="Times New Roman"/>
              </a:rPr>
              <a:t> </a:t>
            </a:r>
            <a:r>
              <a:rPr sz="2000" i="1" spc="-20" dirty="0">
                <a:latin typeface="Times New Roman"/>
                <a:cs typeface="Times New Roman"/>
              </a:rPr>
              <a:t>МБТ) </a:t>
            </a:r>
            <a:r>
              <a:rPr sz="2000" i="1" dirty="0">
                <a:latin typeface="Times New Roman"/>
                <a:cs typeface="Times New Roman"/>
              </a:rPr>
              <a:t>имеют</a:t>
            </a:r>
            <a:r>
              <a:rPr sz="2000" i="1" spc="-5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целевой</a:t>
            </a:r>
            <a:r>
              <a:rPr sz="2000" i="1" spc="-4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характер</a:t>
            </a:r>
            <a:r>
              <a:rPr sz="2000" i="1" spc="-3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и</a:t>
            </a:r>
            <a:r>
              <a:rPr sz="2000" i="1" spc="-3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в</a:t>
            </a:r>
            <a:r>
              <a:rPr sz="2000" b="1" i="1" spc="-40" dirty="0">
                <a:latin typeface="Times New Roman"/>
                <a:cs typeface="Times New Roman"/>
              </a:rPr>
              <a:t> </a:t>
            </a:r>
            <a:r>
              <a:rPr sz="2000" b="1" i="1" spc="-20" dirty="0">
                <a:latin typeface="Times New Roman"/>
                <a:cs typeface="Times New Roman"/>
              </a:rPr>
              <a:t>обязательном</a:t>
            </a:r>
            <a:r>
              <a:rPr sz="2000" b="1" i="1" spc="-6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порядке</a:t>
            </a:r>
            <a:r>
              <a:rPr sz="2000" b="1" i="1" spc="-5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расходуются</a:t>
            </a:r>
            <a:r>
              <a:rPr sz="2000" b="1" i="1" spc="-7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на</a:t>
            </a:r>
            <a:r>
              <a:rPr sz="2000" b="1" i="1" spc="-20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цели, </a:t>
            </a:r>
            <a:r>
              <a:rPr sz="2000" b="1" i="1" dirty="0">
                <a:latin typeface="Times New Roman"/>
                <a:cs typeface="Times New Roman"/>
              </a:rPr>
              <a:t>установленные</a:t>
            </a:r>
            <a:r>
              <a:rPr sz="2000" b="1" i="1" spc="-6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при</a:t>
            </a:r>
            <a:r>
              <a:rPr sz="2000" b="1" i="1" spc="-2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предоставлении</a:t>
            </a:r>
            <a:r>
              <a:rPr sz="2000" b="1" i="1" spc="-5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указанных</a:t>
            </a:r>
            <a:r>
              <a:rPr sz="2000" b="1" i="1" spc="-50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средств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894076" y="4030662"/>
            <a:ext cx="1720850" cy="814705"/>
          </a:xfrm>
          <a:prstGeom prst="rect">
            <a:avLst/>
          </a:prstGeom>
        </p:spPr>
        <p:txBody>
          <a:bodyPr vert="horz" wrap="square" lIns="0" tIns="198755" rIns="0" bIns="0" rtlCol="0">
            <a:spAutoFit/>
          </a:bodyPr>
          <a:lstStyle/>
          <a:p>
            <a:pPr marL="363855">
              <a:lnSpc>
                <a:spcPct val="100000"/>
              </a:lnSpc>
              <a:spcBef>
                <a:spcPts val="1565"/>
              </a:spcBef>
            </a:pP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sz="26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832,9</a:t>
            </a:r>
            <a:endParaRPr sz="2600" dirty="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">
              <a:lnSpc>
                <a:spcPts val="1410"/>
              </a:lnSpc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CCDAC627-7585-44F2-B49B-1A4EB08D4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626" y="1295400"/>
            <a:ext cx="7157974" cy="3352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</TotalTime>
  <Words>668</Words>
  <Application>Microsoft Office PowerPoint</Application>
  <PresentationFormat>Лист A4 (210x297 мм)</PresentationFormat>
  <Paragraphs>114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Inter</vt:lpstr>
      <vt:lpstr>Segoe UI</vt:lpstr>
      <vt:lpstr>Times New Roman</vt:lpstr>
      <vt:lpstr>Office Theme</vt:lpstr>
      <vt:lpstr>БЮДЖЕТ ДЛЯ ГРАЖДАН</vt:lpstr>
      <vt:lpstr>Презентация PowerPoint</vt:lpstr>
      <vt:lpstr>Бюджетный процесс – это цикл формирования, исполнения бюджета и подготовки отчета о его исполнении</vt:lpstr>
      <vt:lpstr>Основополагающие принципы, принятые для формирования проекта бюджета города на 2024 – 2026 годы</vt:lpstr>
      <vt:lpstr>Презентация PowerPoint</vt:lpstr>
      <vt:lpstr>Финансовое обеспечение приоритетных направлений расходов и сохранение сбалансированности бюджета города</vt:lpstr>
      <vt:lpstr>Основные параметры бюджета на 2025 и плановый период  2026 </vt:lpstr>
      <vt:lpstr>Структура доходов бюджета города, млн. рублей</vt:lpstr>
      <vt:lpstr>Прогноз безвозмездных поступлений, млн. рублей</vt:lpstr>
      <vt:lpstr>Структура расходов бюджета города в 2025 году, млн. рублей</vt:lpstr>
      <vt:lpstr>Презентация PowerPoint</vt:lpstr>
      <vt:lpstr>Детализация расходов бюджета на 2025 год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Ворошина Ольга Павловна</dc:creator>
  <cp:lastModifiedBy>О.В. Черниченко</cp:lastModifiedBy>
  <cp:revision>49</cp:revision>
  <dcterms:created xsi:type="dcterms:W3CDTF">2025-03-16T17:11:18Z</dcterms:created>
  <dcterms:modified xsi:type="dcterms:W3CDTF">2025-03-17T11:09:58Z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2023-12-27T00:00:00Z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2025-03-16T00:00:00Z</vt:filetime>
  </property>
  <property fmtid="{D5CDD505-2E9C-101B-9397-08002B2CF9AE}" pid="5" name="Producer">
    <vt:lpwstr>Microsoft® PowerPoint® 2010</vt:lpwstr>
  </property>
</Properties>
</file>