
<file path=[Content_Types].xml><?xml version="1.0" encoding="utf-8"?>
<Types xmlns="http://schemas.openxmlformats.org/package/2006/content-types">
  <Default Extension="aiff" ContentType="audio/x-aiff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79" r:id="rId5"/>
    <p:sldId id="281" r:id="rId6"/>
    <p:sldId id="282" r:id="rId7"/>
    <p:sldId id="288" r:id="rId8"/>
    <p:sldId id="291" r:id="rId9"/>
    <p:sldId id="289" r:id="rId10"/>
    <p:sldId id="29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2D0"/>
    <a:srgbClr val="FFFFCC"/>
    <a:srgbClr val="767171"/>
    <a:srgbClr val="F6F6F6"/>
    <a:srgbClr val="F2F2F2"/>
    <a:srgbClr val="256569"/>
    <a:srgbClr val="1B4B4D"/>
    <a:srgbClr val="618BAB"/>
    <a:srgbClr val="3A8192"/>
    <a:srgbClr val="4FA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 autoAdjust="0"/>
    <p:restoredTop sz="94714"/>
  </p:normalViewPr>
  <p:slideViewPr>
    <p:cSldViewPr snapToGrid="0">
      <p:cViewPr varScale="1">
        <p:scale>
          <a:sx n="120" d="100"/>
          <a:sy n="120" d="100"/>
        </p:scale>
        <p:origin x="14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3C233-D3F7-4084-972B-BE8CB5CC98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FE2791-E388-44BB-B7FF-76D819D6C1C5}">
      <dgm:prSet phldrT="[Текст]"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Образование</a:t>
          </a:r>
        </a:p>
      </dgm:t>
    </dgm:pt>
    <dgm:pt modelId="{F94B1958-62B9-4454-AC53-CD3FFD373EDA}" type="parTrans" cxnId="{95D92AB1-2EE9-4DA6-A9DC-61DDCBAD48E9}">
      <dgm:prSet/>
      <dgm:spPr/>
      <dgm:t>
        <a:bodyPr/>
        <a:lstStyle/>
        <a:p>
          <a:endParaRPr lang="ru-RU"/>
        </a:p>
      </dgm:t>
    </dgm:pt>
    <dgm:pt modelId="{28ADAAFE-CFC8-4B34-9545-3A275F6F9F3B}" type="sibTrans" cxnId="{95D92AB1-2EE9-4DA6-A9DC-61DDCBAD48E9}">
      <dgm:prSet/>
      <dgm:spPr/>
      <dgm:t>
        <a:bodyPr/>
        <a:lstStyle/>
        <a:p>
          <a:endParaRPr lang="ru-RU"/>
        </a:p>
      </dgm:t>
    </dgm:pt>
    <dgm:pt modelId="{EA957197-2924-4357-9481-27F414CE96BD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Медицина </a:t>
          </a:r>
        </a:p>
      </dgm:t>
    </dgm:pt>
    <dgm:pt modelId="{91B55BD0-E876-4D9F-96E2-3884D1471A24}" type="parTrans" cxnId="{51F8A690-668B-411A-917D-6DB4079FBAB7}">
      <dgm:prSet/>
      <dgm:spPr/>
      <dgm:t>
        <a:bodyPr/>
        <a:lstStyle/>
        <a:p>
          <a:endParaRPr lang="ru-RU"/>
        </a:p>
      </dgm:t>
    </dgm:pt>
    <dgm:pt modelId="{1F0FA2C1-8256-455C-AC67-1AF214B1FEDB}" type="sibTrans" cxnId="{51F8A690-668B-411A-917D-6DB4079FBAB7}">
      <dgm:prSet/>
      <dgm:spPr/>
      <dgm:t>
        <a:bodyPr/>
        <a:lstStyle/>
        <a:p>
          <a:endParaRPr lang="ru-RU"/>
        </a:p>
      </dgm:t>
    </dgm:pt>
    <dgm:pt modelId="{7F565DC1-F0D0-40BA-9732-3F6F57990FC6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ЖКХ</a:t>
          </a:r>
        </a:p>
      </dgm:t>
    </dgm:pt>
    <dgm:pt modelId="{5A3BAB3B-E569-4208-A745-59EC655F7B84}" type="parTrans" cxnId="{862C1E3A-17CB-4D7D-983E-B8C79C03D270}">
      <dgm:prSet/>
      <dgm:spPr/>
      <dgm:t>
        <a:bodyPr/>
        <a:lstStyle/>
        <a:p>
          <a:endParaRPr lang="ru-RU"/>
        </a:p>
      </dgm:t>
    </dgm:pt>
    <dgm:pt modelId="{7255ABDE-1A5C-4150-9F7C-F18EA1DC281D}" type="sibTrans" cxnId="{862C1E3A-17CB-4D7D-983E-B8C79C03D270}">
      <dgm:prSet/>
      <dgm:spPr/>
      <dgm:t>
        <a:bodyPr/>
        <a:lstStyle/>
        <a:p>
          <a:endParaRPr lang="ru-RU"/>
        </a:p>
      </dgm:t>
    </dgm:pt>
    <dgm:pt modelId="{8010AF9D-A34E-4751-A29D-FC705E4C7E71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Транспорт и дороги</a:t>
          </a:r>
        </a:p>
      </dgm:t>
    </dgm:pt>
    <dgm:pt modelId="{DE5A9827-D2C3-44A2-B85C-8506E8B01723}" type="parTrans" cxnId="{5C985AC0-A3D9-4204-AE6D-3268C19AD6D4}">
      <dgm:prSet/>
      <dgm:spPr/>
      <dgm:t>
        <a:bodyPr/>
        <a:lstStyle/>
        <a:p>
          <a:endParaRPr lang="ru-RU"/>
        </a:p>
      </dgm:t>
    </dgm:pt>
    <dgm:pt modelId="{A27DD1D1-A7C3-412F-91C1-ABB62B576DEF}" type="sibTrans" cxnId="{5C985AC0-A3D9-4204-AE6D-3268C19AD6D4}">
      <dgm:prSet/>
      <dgm:spPr/>
      <dgm:t>
        <a:bodyPr/>
        <a:lstStyle/>
        <a:p>
          <a:endParaRPr lang="ru-RU"/>
        </a:p>
      </dgm:t>
    </dgm:pt>
    <dgm:pt modelId="{39AE324C-DE04-4CBB-9816-13C443E6C1DD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Социальная поддержка</a:t>
          </a:r>
        </a:p>
      </dgm:t>
    </dgm:pt>
    <dgm:pt modelId="{4503B9AA-BE5C-4837-AB1A-E596502EB40E}" type="parTrans" cxnId="{A311176A-94A2-4492-9167-A71818A3077F}">
      <dgm:prSet/>
      <dgm:spPr/>
      <dgm:t>
        <a:bodyPr/>
        <a:lstStyle/>
        <a:p>
          <a:endParaRPr lang="ru-RU"/>
        </a:p>
      </dgm:t>
    </dgm:pt>
    <dgm:pt modelId="{4698033B-FB46-4091-911B-D7C66D972C40}" type="sibTrans" cxnId="{A311176A-94A2-4492-9167-A71818A3077F}">
      <dgm:prSet/>
      <dgm:spPr/>
      <dgm:t>
        <a:bodyPr/>
        <a:lstStyle/>
        <a:p>
          <a:endParaRPr lang="ru-RU"/>
        </a:p>
      </dgm:t>
    </dgm:pt>
    <dgm:pt modelId="{EEE79929-9296-42C8-9CA3-0BEA145390DC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Культура и спорт </a:t>
          </a:r>
        </a:p>
      </dgm:t>
    </dgm:pt>
    <dgm:pt modelId="{BBFE78A6-01AC-4055-AD41-1908F662E3A1}" type="parTrans" cxnId="{B7B55ED4-5FD0-4985-9A06-85E2D131F567}">
      <dgm:prSet/>
      <dgm:spPr/>
      <dgm:t>
        <a:bodyPr/>
        <a:lstStyle/>
        <a:p>
          <a:endParaRPr lang="ru-RU"/>
        </a:p>
      </dgm:t>
    </dgm:pt>
    <dgm:pt modelId="{F312BD63-9348-4BEA-8CF2-C0004D7A2194}" type="sibTrans" cxnId="{B7B55ED4-5FD0-4985-9A06-85E2D131F567}">
      <dgm:prSet/>
      <dgm:spPr/>
      <dgm:t>
        <a:bodyPr/>
        <a:lstStyle/>
        <a:p>
          <a:endParaRPr lang="ru-RU"/>
        </a:p>
      </dgm:t>
    </dgm:pt>
    <dgm:pt modelId="{F09516A3-FFC6-47AB-886F-0DD021F8D4FE}" type="pres">
      <dgm:prSet presAssocID="{13E3C233-D3F7-4084-972B-BE8CB5CC98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B7DD49-7E11-4676-A237-7719A508FD81}" type="pres">
      <dgm:prSet presAssocID="{35FE2791-E388-44BB-B7FF-76D819D6C1C5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2B682D0-DBDB-4D1E-BEDB-B5B8D3F25240}" type="pres">
      <dgm:prSet presAssocID="{28ADAAFE-CFC8-4B34-9545-3A275F6F9F3B}" presName="sibTrans" presStyleCnt="0"/>
      <dgm:spPr/>
    </dgm:pt>
    <dgm:pt modelId="{7F30E4CF-AF23-4D69-AD8C-278560F657AB}" type="pres">
      <dgm:prSet presAssocID="{EA957197-2924-4357-9481-27F414CE96BD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A56D147-A529-415A-A5BE-9944AA10355B}" type="pres">
      <dgm:prSet presAssocID="{1F0FA2C1-8256-455C-AC67-1AF214B1FEDB}" presName="sibTrans" presStyleCnt="0"/>
      <dgm:spPr/>
    </dgm:pt>
    <dgm:pt modelId="{0F2A1E4F-E68E-4F0E-8DA6-673DDCF70ACE}" type="pres">
      <dgm:prSet presAssocID="{8010AF9D-A34E-4751-A29D-FC705E4C7E71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A3A6863-1FB6-45A1-817F-DC8CC4E086BA}" type="pres">
      <dgm:prSet presAssocID="{A27DD1D1-A7C3-412F-91C1-ABB62B576DEF}" presName="sibTrans" presStyleCnt="0"/>
      <dgm:spPr/>
    </dgm:pt>
    <dgm:pt modelId="{3FBB6F33-2508-41E1-94BE-99F97D8D777C}" type="pres">
      <dgm:prSet presAssocID="{7F565DC1-F0D0-40BA-9732-3F6F57990FC6}" presName="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FA34726-298B-4B05-87E4-5DB4C4C51B96}" type="pres">
      <dgm:prSet presAssocID="{7255ABDE-1A5C-4150-9F7C-F18EA1DC281D}" presName="sibTrans" presStyleCnt="0"/>
      <dgm:spPr/>
    </dgm:pt>
    <dgm:pt modelId="{4654AC9B-1D1A-4583-8424-FA3893ABFEB6}" type="pres">
      <dgm:prSet presAssocID="{39AE324C-DE04-4CBB-9816-13C443E6C1DD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E107E13-4028-4A9C-986A-8E4214E962E4}" type="pres">
      <dgm:prSet presAssocID="{4698033B-FB46-4091-911B-D7C66D972C40}" presName="sibTrans" presStyleCnt="0"/>
      <dgm:spPr/>
    </dgm:pt>
    <dgm:pt modelId="{8C31FB35-7E1C-416D-98D2-8F1B1FE04535}" type="pres">
      <dgm:prSet presAssocID="{EEE79929-9296-42C8-9CA3-0BEA145390DC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F79F746F-1004-4DC2-BD9C-D1323A9E3EFC}" type="presOf" srcId="{7F565DC1-F0D0-40BA-9732-3F6F57990FC6}" destId="{3FBB6F33-2508-41E1-94BE-99F97D8D777C}" srcOrd="0" destOrd="0" presId="urn:microsoft.com/office/officeart/2005/8/layout/default"/>
    <dgm:cxn modelId="{E64CD4F3-4E98-49A3-BBA2-C054E2F77A00}" type="presOf" srcId="{39AE324C-DE04-4CBB-9816-13C443E6C1DD}" destId="{4654AC9B-1D1A-4583-8424-FA3893ABFEB6}" srcOrd="0" destOrd="0" presId="urn:microsoft.com/office/officeart/2005/8/layout/default"/>
    <dgm:cxn modelId="{862C1E3A-17CB-4D7D-983E-B8C79C03D270}" srcId="{13E3C233-D3F7-4084-972B-BE8CB5CC9832}" destId="{7F565DC1-F0D0-40BA-9732-3F6F57990FC6}" srcOrd="3" destOrd="0" parTransId="{5A3BAB3B-E569-4208-A745-59EC655F7B84}" sibTransId="{7255ABDE-1A5C-4150-9F7C-F18EA1DC281D}"/>
    <dgm:cxn modelId="{0C4D39FB-FEA0-4C7A-99C9-27BA6D7B4533}" type="presOf" srcId="{EA957197-2924-4357-9481-27F414CE96BD}" destId="{7F30E4CF-AF23-4D69-AD8C-278560F657AB}" srcOrd="0" destOrd="0" presId="urn:microsoft.com/office/officeart/2005/8/layout/default"/>
    <dgm:cxn modelId="{3F87A2D0-929C-4042-9197-473C6D60FF98}" type="presOf" srcId="{EEE79929-9296-42C8-9CA3-0BEA145390DC}" destId="{8C31FB35-7E1C-416D-98D2-8F1B1FE04535}" srcOrd="0" destOrd="0" presId="urn:microsoft.com/office/officeart/2005/8/layout/default"/>
    <dgm:cxn modelId="{05C207E7-EC0C-4773-978C-9C421CB9C543}" type="presOf" srcId="{35FE2791-E388-44BB-B7FF-76D819D6C1C5}" destId="{81B7DD49-7E11-4676-A237-7719A508FD81}" srcOrd="0" destOrd="0" presId="urn:microsoft.com/office/officeart/2005/8/layout/default"/>
    <dgm:cxn modelId="{5C985AC0-A3D9-4204-AE6D-3268C19AD6D4}" srcId="{13E3C233-D3F7-4084-972B-BE8CB5CC9832}" destId="{8010AF9D-A34E-4751-A29D-FC705E4C7E71}" srcOrd="2" destOrd="0" parTransId="{DE5A9827-D2C3-44A2-B85C-8506E8B01723}" sibTransId="{A27DD1D1-A7C3-412F-91C1-ABB62B576DEF}"/>
    <dgm:cxn modelId="{B7B55ED4-5FD0-4985-9A06-85E2D131F567}" srcId="{13E3C233-D3F7-4084-972B-BE8CB5CC9832}" destId="{EEE79929-9296-42C8-9CA3-0BEA145390DC}" srcOrd="5" destOrd="0" parTransId="{BBFE78A6-01AC-4055-AD41-1908F662E3A1}" sibTransId="{F312BD63-9348-4BEA-8CF2-C0004D7A2194}"/>
    <dgm:cxn modelId="{46E113F0-3120-4265-8BA3-2CB17219A18D}" type="presOf" srcId="{13E3C233-D3F7-4084-972B-BE8CB5CC9832}" destId="{F09516A3-FFC6-47AB-886F-0DD021F8D4FE}" srcOrd="0" destOrd="0" presId="urn:microsoft.com/office/officeart/2005/8/layout/default"/>
    <dgm:cxn modelId="{51F8A690-668B-411A-917D-6DB4079FBAB7}" srcId="{13E3C233-D3F7-4084-972B-BE8CB5CC9832}" destId="{EA957197-2924-4357-9481-27F414CE96BD}" srcOrd="1" destOrd="0" parTransId="{91B55BD0-E876-4D9F-96E2-3884D1471A24}" sibTransId="{1F0FA2C1-8256-455C-AC67-1AF214B1FEDB}"/>
    <dgm:cxn modelId="{95D92AB1-2EE9-4DA6-A9DC-61DDCBAD48E9}" srcId="{13E3C233-D3F7-4084-972B-BE8CB5CC9832}" destId="{35FE2791-E388-44BB-B7FF-76D819D6C1C5}" srcOrd="0" destOrd="0" parTransId="{F94B1958-62B9-4454-AC53-CD3FFD373EDA}" sibTransId="{28ADAAFE-CFC8-4B34-9545-3A275F6F9F3B}"/>
    <dgm:cxn modelId="{DA635C8D-17CD-463D-9B35-A0546659B073}" type="presOf" srcId="{8010AF9D-A34E-4751-A29D-FC705E4C7E71}" destId="{0F2A1E4F-E68E-4F0E-8DA6-673DDCF70ACE}" srcOrd="0" destOrd="0" presId="urn:microsoft.com/office/officeart/2005/8/layout/default"/>
    <dgm:cxn modelId="{A311176A-94A2-4492-9167-A71818A3077F}" srcId="{13E3C233-D3F7-4084-972B-BE8CB5CC9832}" destId="{39AE324C-DE04-4CBB-9816-13C443E6C1DD}" srcOrd="4" destOrd="0" parTransId="{4503B9AA-BE5C-4837-AB1A-E596502EB40E}" sibTransId="{4698033B-FB46-4091-911B-D7C66D972C40}"/>
    <dgm:cxn modelId="{2F488437-9841-42A3-BDBF-07552997243B}" type="presParOf" srcId="{F09516A3-FFC6-47AB-886F-0DD021F8D4FE}" destId="{81B7DD49-7E11-4676-A237-7719A508FD81}" srcOrd="0" destOrd="0" presId="urn:microsoft.com/office/officeart/2005/8/layout/default"/>
    <dgm:cxn modelId="{EC76418B-55BC-4A46-893B-BE5A38E362C2}" type="presParOf" srcId="{F09516A3-FFC6-47AB-886F-0DD021F8D4FE}" destId="{72B682D0-DBDB-4D1E-BEDB-B5B8D3F25240}" srcOrd="1" destOrd="0" presId="urn:microsoft.com/office/officeart/2005/8/layout/default"/>
    <dgm:cxn modelId="{C858E1F9-3340-4186-B678-5CAA1E11F483}" type="presParOf" srcId="{F09516A3-FFC6-47AB-886F-0DD021F8D4FE}" destId="{7F30E4CF-AF23-4D69-AD8C-278560F657AB}" srcOrd="2" destOrd="0" presId="urn:microsoft.com/office/officeart/2005/8/layout/default"/>
    <dgm:cxn modelId="{7D754B2A-9C1E-41C6-AC37-93151797BFED}" type="presParOf" srcId="{F09516A3-FFC6-47AB-886F-0DD021F8D4FE}" destId="{7A56D147-A529-415A-A5BE-9944AA10355B}" srcOrd="3" destOrd="0" presId="urn:microsoft.com/office/officeart/2005/8/layout/default"/>
    <dgm:cxn modelId="{4DD5413C-AF68-46F7-A1EF-0D3BFFA7234C}" type="presParOf" srcId="{F09516A3-FFC6-47AB-886F-0DD021F8D4FE}" destId="{0F2A1E4F-E68E-4F0E-8DA6-673DDCF70ACE}" srcOrd="4" destOrd="0" presId="urn:microsoft.com/office/officeart/2005/8/layout/default"/>
    <dgm:cxn modelId="{8B8DE160-CA99-49E1-A12F-B93797351F96}" type="presParOf" srcId="{F09516A3-FFC6-47AB-886F-0DD021F8D4FE}" destId="{6A3A6863-1FB6-45A1-817F-DC8CC4E086BA}" srcOrd="5" destOrd="0" presId="urn:microsoft.com/office/officeart/2005/8/layout/default"/>
    <dgm:cxn modelId="{663392FF-57B2-4FEC-B6D3-8DEA4CEA671B}" type="presParOf" srcId="{F09516A3-FFC6-47AB-886F-0DD021F8D4FE}" destId="{3FBB6F33-2508-41E1-94BE-99F97D8D777C}" srcOrd="6" destOrd="0" presId="urn:microsoft.com/office/officeart/2005/8/layout/default"/>
    <dgm:cxn modelId="{04E23E16-DE46-4DD8-94D6-6FD40130C983}" type="presParOf" srcId="{F09516A3-FFC6-47AB-886F-0DD021F8D4FE}" destId="{1FA34726-298B-4B05-87E4-5DB4C4C51B96}" srcOrd="7" destOrd="0" presId="urn:microsoft.com/office/officeart/2005/8/layout/default"/>
    <dgm:cxn modelId="{B46E9819-A5BC-48C0-8D7A-D1CA2DADC739}" type="presParOf" srcId="{F09516A3-FFC6-47AB-886F-0DD021F8D4FE}" destId="{4654AC9B-1D1A-4583-8424-FA3893ABFEB6}" srcOrd="8" destOrd="0" presId="urn:microsoft.com/office/officeart/2005/8/layout/default"/>
    <dgm:cxn modelId="{0F31DF98-CF94-423A-B89E-95558FE78BB6}" type="presParOf" srcId="{F09516A3-FFC6-47AB-886F-0DD021F8D4FE}" destId="{BE107E13-4028-4A9C-986A-8E4214E962E4}" srcOrd="9" destOrd="0" presId="urn:microsoft.com/office/officeart/2005/8/layout/default"/>
    <dgm:cxn modelId="{E5F469AB-A9CD-448A-B822-2A9B0660D9C2}" type="presParOf" srcId="{F09516A3-FFC6-47AB-886F-0DD021F8D4FE}" destId="{8C31FB35-7E1C-416D-98D2-8F1B1FE0453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3C233-D3F7-4084-972B-BE8CB5CC98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FE2791-E388-44BB-B7FF-76D819D6C1C5}">
      <dgm:prSet phldrT="[Текст]"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Образование</a:t>
          </a:r>
          <a:endParaRPr lang="en-US" b="1" dirty="0">
            <a:solidFill>
              <a:srgbClr val="5222D0"/>
            </a:solidFill>
          </a:endParaRPr>
        </a:p>
        <a:p>
          <a:r>
            <a:rPr lang="en-US" b="1" dirty="0">
              <a:solidFill>
                <a:srgbClr val="5222D0"/>
              </a:solidFill>
            </a:rPr>
            <a:t>5</a:t>
          </a:r>
          <a:r>
            <a:rPr lang="ru-RU" b="1" dirty="0">
              <a:solidFill>
                <a:srgbClr val="5222D0"/>
              </a:solidFill>
            </a:rPr>
            <a:t>,8 млрд </a:t>
          </a:r>
        </a:p>
      </dgm:t>
    </dgm:pt>
    <dgm:pt modelId="{F94B1958-62B9-4454-AC53-CD3FFD373EDA}" type="parTrans" cxnId="{95D92AB1-2EE9-4DA6-A9DC-61DDCBAD48E9}">
      <dgm:prSet/>
      <dgm:spPr/>
      <dgm:t>
        <a:bodyPr/>
        <a:lstStyle/>
        <a:p>
          <a:endParaRPr lang="ru-RU"/>
        </a:p>
      </dgm:t>
    </dgm:pt>
    <dgm:pt modelId="{28ADAAFE-CFC8-4B34-9545-3A275F6F9F3B}" type="sibTrans" cxnId="{95D92AB1-2EE9-4DA6-A9DC-61DDCBAD48E9}">
      <dgm:prSet/>
      <dgm:spPr/>
      <dgm:t>
        <a:bodyPr/>
        <a:lstStyle/>
        <a:p>
          <a:endParaRPr lang="ru-RU"/>
        </a:p>
      </dgm:t>
    </dgm:pt>
    <dgm:pt modelId="{EA957197-2924-4357-9481-27F414CE96BD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Медицина</a:t>
          </a:r>
        </a:p>
        <a:p>
          <a:r>
            <a:rPr lang="ru-RU" b="1" dirty="0">
              <a:solidFill>
                <a:srgbClr val="5222D0"/>
              </a:solidFill>
            </a:rPr>
            <a:t>1,3 млрд </a:t>
          </a:r>
        </a:p>
      </dgm:t>
    </dgm:pt>
    <dgm:pt modelId="{91B55BD0-E876-4D9F-96E2-3884D1471A24}" type="parTrans" cxnId="{51F8A690-668B-411A-917D-6DB4079FBAB7}">
      <dgm:prSet/>
      <dgm:spPr/>
      <dgm:t>
        <a:bodyPr/>
        <a:lstStyle/>
        <a:p>
          <a:endParaRPr lang="ru-RU"/>
        </a:p>
      </dgm:t>
    </dgm:pt>
    <dgm:pt modelId="{1F0FA2C1-8256-455C-AC67-1AF214B1FEDB}" type="sibTrans" cxnId="{51F8A690-668B-411A-917D-6DB4079FBAB7}">
      <dgm:prSet/>
      <dgm:spPr/>
      <dgm:t>
        <a:bodyPr/>
        <a:lstStyle/>
        <a:p>
          <a:endParaRPr lang="ru-RU"/>
        </a:p>
      </dgm:t>
    </dgm:pt>
    <dgm:pt modelId="{7F565DC1-F0D0-40BA-9732-3F6F57990FC6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ЖКХ</a:t>
          </a:r>
        </a:p>
        <a:p>
          <a:r>
            <a:rPr lang="ru-RU" b="1" dirty="0">
              <a:solidFill>
                <a:srgbClr val="5222D0"/>
              </a:solidFill>
            </a:rPr>
            <a:t>3,5 млрд </a:t>
          </a:r>
        </a:p>
      </dgm:t>
    </dgm:pt>
    <dgm:pt modelId="{5A3BAB3B-E569-4208-A745-59EC655F7B84}" type="parTrans" cxnId="{862C1E3A-17CB-4D7D-983E-B8C79C03D270}">
      <dgm:prSet/>
      <dgm:spPr/>
      <dgm:t>
        <a:bodyPr/>
        <a:lstStyle/>
        <a:p>
          <a:endParaRPr lang="ru-RU"/>
        </a:p>
      </dgm:t>
    </dgm:pt>
    <dgm:pt modelId="{7255ABDE-1A5C-4150-9F7C-F18EA1DC281D}" type="sibTrans" cxnId="{862C1E3A-17CB-4D7D-983E-B8C79C03D270}">
      <dgm:prSet/>
      <dgm:spPr/>
      <dgm:t>
        <a:bodyPr/>
        <a:lstStyle/>
        <a:p>
          <a:endParaRPr lang="ru-RU"/>
        </a:p>
      </dgm:t>
    </dgm:pt>
    <dgm:pt modelId="{8010AF9D-A34E-4751-A29D-FC705E4C7E71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Транспорт</a:t>
          </a:r>
        </a:p>
        <a:p>
          <a:r>
            <a:rPr lang="ru-RU" b="1" dirty="0">
              <a:solidFill>
                <a:srgbClr val="5222D0"/>
              </a:solidFill>
            </a:rPr>
            <a:t>4,2 млрд</a:t>
          </a:r>
        </a:p>
      </dgm:t>
    </dgm:pt>
    <dgm:pt modelId="{DE5A9827-D2C3-44A2-B85C-8506E8B01723}" type="parTrans" cxnId="{5C985AC0-A3D9-4204-AE6D-3268C19AD6D4}">
      <dgm:prSet/>
      <dgm:spPr/>
      <dgm:t>
        <a:bodyPr/>
        <a:lstStyle/>
        <a:p>
          <a:endParaRPr lang="ru-RU"/>
        </a:p>
      </dgm:t>
    </dgm:pt>
    <dgm:pt modelId="{A27DD1D1-A7C3-412F-91C1-ABB62B576DEF}" type="sibTrans" cxnId="{5C985AC0-A3D9-4204-AE6D-3268C19AD6D4}">
      <dgm:prSet/>
      <dgm:spPr/>
      <dgm:t>
        <a:bodyPr/>
        <a:lstStyle/>
        <a:p>
          <a:endParaRPr lang="ru-RU"/>
        </a:p>
      </dgm:t>
    </dgm:pt>
    <dgm:pt modelId="{39AE324C-DE04-4CBB-9816-13C443E6C1DD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Социальная поддержка</a:t>
          </a:r>
        </a:p>
        <a:p>
          <a:r>
            <a:rPr lang="ru-RU" b="1" dirty="0">
              <a:solidFill>
                <a:srgbClr val="5222D0"/>
              </a:solidFill>
            </a:rPr>
            <a:t>0,9 млрд</a:t>
          </a:r>
        </a:p>
      </dgm:t>
    </dgm:pt>
    <dgm:pt modelId="{4503B9AA-BE5C-4837-AB1A-E596502EB40E}" type="parTrans" cxnId="{A311176A-94A2-4492-9167-A71818A3077F}">
      <dgm:prSet/>
      <dgm:spPr/>
      <dgm:t>
        <a:bodyPr/>
        <a:lstStyle/>
        <a:p>
          <a:endParaRPr lang="ru-RU"/>
        </a:p>
      </dgm:t>
    </dgm:pt>
    <dgm:pt modelId="{4698033B-FB46-4091-911B-D7C66D972C40}" type="sibTrans" cxnId="{A311176A-94A2-4492-9167-A71818A3077F}">
      <dgm:prSet/>
      <dgm:spPr/>
      <dgm:t>
        <a:bodyPr/>
        <a:lstStyle/>
        <a:p>
          <a:endParaRPr lang="ru-RU"/>
        </a:p>
      </dgm:t>
    </dgm:pt>
    <dgm:pt modelId="{EEE79929-9296-42C8-9CA3-0BEA145390DC}">
      <dgm:prSet/>
      <dgm:spPr>
        <a:noFill/>
        <a:ln w="28575">
          <a:solidFill>
            <a:srgbClr val="5222D0"/>
          </a:solidFill>
        </a:ln>
      </dgm:spPr>
      <dgm:t>
        <a:bodyPr/>
        <a:lstStyle/>
        <a:p>
          <a:r>
            <a:rPr lang="ru-RU" b="1" dirty="0">
              <a:solidFill>
                <a:srgbClr val="5222D0"/>
              </a:solidFill>
            </a:rPr>
            <a:t>Культура и спорт </a:t>
          </a:r>
        </a:p>
        <a:p>
          <a:r>
            <a:rPr lang="ru-RU" b="1" dirty="0">
              <a:solidFill>
                <a:srgbClr val="5222D0"/>
              </a:solidFill>
            </a:rPr>
            <a:t>1,2 млрд</a:t>
          </a:r>
        </a:p>
      </dgm:t>
    </dgm:pt>
    <dgm:pt modelId="{BBFE78A6-01AC-4055-AD41-1908F662E3A1}" type="parTrans" cxnId="{B7B55ED4-5FD0-4985-9A06-85E2D131F567}">
      <dgm:prSet/>
      <dgm:spPr/>
      <dgm:t>
        <a:bodyPr/>
        <a:lstStyle/>
        <a:p>
          <a:endParaRPr lang="ru-RU"/>
        </a:p>
      </dgm:t>
    </dgm:pt>
    <dgm:pt modelId="{F312BD63-9348-4BEA-8CF2-C0004D7A2194}" type="sibTrans" cxnId="{B7B55ED4-5FD0-4985-9A06-85E2D131F567}">
      <dgm:prSet/>
      <dgm:spPr/>
      <dgm:t>
        <a:bodyPr/>
        <a:lstStyle/>
        <a:p>
          <a:endParaRPr lang="ru-RU"/>
        </a:p>
      </dgm:t>
    </dgm:pt>
    <dgm:pt modelId="{F09516A3-FFC6-47AB-886F-0DD021F8D4FE}" type="pres">
      <dgm:prSet presAssocID="{13E3C233-D3F7-4084-972B-BE8CB5CC98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B7DD49-7E11-4676-A237-7719A508FD81}" type="pres">
      <dgm:prSet presAssocID="{35FE2791-E388-44BB-B7FF-76D819D6C1C5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2B682D0-DBDB-4D1E-BEDB-B5B8D3F25240}" type="pres">
      <dgm:prSet presAssocID="{28ADAAFE-CFC8-4B34-9545-3A275F6F9F3B}" presName="sibTrans" presStyleCnt="0"/>
      <dgm:spPr/>
    </dgm:pt>
    <dgm:pt modelId="{7F30E4CF-AF23-4D69-AD8C-278560F657AB}" type="pres">
      <dgm:prSet presAssocID="{EA957197-2924-4357-9481-27F414CE96BD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A56D147-A529-415A-A5BE-9944AA10355B}" type="pres">
      <dgm:prSet presAssocID="{1F0FA2C1-8256-455C-AC67-1AF214B1FEDB}" presName="sibTrans" presStyleCnt="0"/>
      <dgm:spPr/>
    </dgm:pt>
    <dgm:pt modelId="{0F2A1E4F-E68E-4F0E-8DA6-673DDCF70ACE}" type="pres">
      <dgm:prSet presAssocID="{8010AF9D-A34E-4751-A29D-FC705E4C7E71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A3A6863-1FB6-45A1-817F-DC8CC4E086BA}" type="pres">
      <dgm:prSet presAssocID="{A27DD1D1-A7C3-412F-91C1-ABB62B576DEF}" presName="sibTrans" presStyleCnt="0"/>
      <dgm:spPr/>
    </dgm:pt>
    <dgm:pt modelId="{3FBB6F33-2508-41E1-94BE-99F97D8D777C}" type="pres">
      <dgm:prSet presAssocID="{7F565DC1-F0D0-40BA-9732-3F6F57990FC6}" presName="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FA34726-298B-4B05-87E4-5DB4C4C51B96}" type="pres">
      <dgm:prSet presAssocID="{7255ABDE-1A5C-4150-9F7C-F18EA1DC281D}" presName="sibTrans" presStyleCnt="0"/>
      <dgm:spPr/>
    </dgm:pt>
    <dgm:pt modelId="{4654AC9B-1D1A-4583-8424-FA3893ABFEB6}" type="pres">
      <dgm:prSet presAssocID="{39AE324C-DE04-4CBB-9816-13C443E6C1DD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E107E13-4028-4A9C-986A-8E4214E962E4}" type="pres">
      <dgm:prSet presAssocID="{4698033B-FB46-4091-911B-D7C66D972C40}" presName="sibTrans" presStyleCnt="0"/>
      <dgm:spPr/>
    </dgm:pt>
    <dgm:pt modelId="{8C31FB35-7E1C-416D-98D2-8F1B1FE04535}" type="pres">
      <dgm:prSet presAssocID="{EEE79929-9296-42C8-9CA3-0BEA145390DC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F79F746F-1004-4DC2-BD9C-D1323A9E3EFC}" type="presOf" srcId="{7F565DC1-F0D0-40BA-9732-3F6F57990FC6}" destId="{3FBB6F33-2508-41E1-94BE-99F97D8D777C}" srcOrd="0" destOrd="0" presId="urn:microsoft.com/office/officeart/2005/8/layout/default"/>
    <dgm:cxn modelId="{E64CD4F3-4E98-49A3-BBA2-C054E2F77A00}" type="presOf" srcId="{39AE324C-DE04-4CBB-9816-13C443E6C1DD}" destId="{4654AC9B-1D1A-4583-8424-FA3893ABFEB6}" srcOrd="0" destOrd="0" presId="urn:microsoft.com/office/officeart/2005/8/layout/default"/>
    <dgm:cxn modelId="{862C1E3A-17CB-4D7D-983E-B8C79C03D270}" srcId="{13E3C233-D3F7-4084-972B-BE8CB5CC9832}" destId="{7F565DC1-F0D0-40BA-9732-3F6F57990FC6}" srcOrd="3" destOrd="0" parTransId="{5A3BAB3B-E569-4208-A745-59EC655F7B84}" sibTransId="{7255ABDE-1A5C-4150-9F7C-F18EA1DC281D}"/>
    <dgm:cxn modelId="{0C4D39FB-FEA0-4C7A-99C9-27BA6D7B4533}" type="presOf" srcId="{EA957197-2924-4357-9481-27F414CE96BD}" destId="{7F30E4CF-AF23-4D69-AD8C-278560F657AB}" srcOrd="0" destOrd="0" presId="urn:microsoft.com/office/officeart/2005/8/layout/default"/>
    <dgm:cxn modelId="{3F87A2D0-929C-4042-9197-473C6D60FF98}" type="presOf" srcId="{EEE79929-9296-42C8-9CA3-0BEA145390DC}" destId="{8C31FB35-7E1C-416D-98D2-8F1B1FE04535}" srcOrd="0" destOrd="0" presId="urn:microsoft.com/office/officeart/2005/8/layout/default"/>
    <dgm:cxn modelId="{05C207E7-EC0C-4773-978C-9C421CB9C543}" type="presOf" srcId="{35FE2791-E388-44BB-B7FF-76D819D6C1C5}" destId="{81B7DD49-7E11-4676-A237-7719A508FD81}" srcOrd="0" destOrd="0" presId="urn:microsoft.com/office/officeart/2005/8/layout/default"/>
    <dgm:cxn modelId="{5C985AC0-A3D9-4204-AE6D-3268C19AD6D4}" srcId="{13E3C233-D3F7-4084-972B-BE8CB5CC9832}" destId="{8010AF9D-A34E-4751-A29D-FC705E4C7E71}" srcOrd="2" destOrd="0" parTransId="{DE5A9827-D2C3-44A2-B85C-8506E8B01723}" sibTransId="{A27DD1D1-A7C3-412F-91C1-ABB62B576DEF}"/>
    <dgm:cxn modelId="{B7B55ED4-5FD0-4985-9A06-85E2D131F567}" srcId="{13E3C233-D3F7-4084-972B-BE8CB5CC9832}" destId="{EEE79929-9296-42C8-9CA3-0BEA145390DC}" srcOrd="5" destOrd="0" parTransId="{BBFE78A6-01AC-4055-AD41-1908F662E3A1}" sibTransId="{F312BD63-9348-4BEA-8CF2-C0004D7A2194}"/>
    <dgm:cxn modelId="{46E113F0-3120-4265-8BA3-2CB17219A18D}" type="presOf" srcId="{13E3C233-D3F7-4084-972B-BE8CB5CC9832}" destId="{F09516A3-FFC6-47AB-886F-0DD021F8D4FE}" srcOrd="0" destOrd="0" presId="urn:microsoft.com/office/officeart/2005/8/layout/default"/>
    <dgm:cxn modelId="{51F8A690-668B-411A-917D-6DB4079FBAB7}" srcId="{13E3C233-D3F7-4084-972B-BE8CB5CC9832}" destId="{EA957197-2924-4357-9481-27F414CE96BD}" srcOrd="1" destOrd="0" parTransId="{91B55BD0-E876-4D9F-96E2-3884D1471A24}" sibTransId="{1F0FA2C1-8256-455C-AC67-1AF214B1FEDB}"/>
    <dgm:cxn modelId="{95D92AB1-2EE9-4DA6-A9DC-61DDCBAD48E9}" srcId="{13E3C233-D3F7-4084-972B-BE8CB5CC9832}" destId="{35FE2791-E388-44BB-B7FF-76D819D6C1C5}" srcOrd="0" destOrd="0" parTransId="{F94B1958-62B9-4454-AC53-CD3FFD373EDA}" sibTransId="{28ADAAFE-CFC8-4B34-9545-3A275F6F9F3B}"/>
    <dgm:cxn modelId="{DA635C8D-17CD-463D-9B35-A0546659B073}" type="presOf" srcId="{8010AF9D-A34E-4751-A29D-FC705E4C7E71}" destId="{0F2A1E4F-E68E-4F0E-8DA6-673DDCF70ACE}" srcOrd="0" destOrd="0" presId="urn:microsoft.com/office/officeart/2005/8/layout/default"/>
    <dgm:cxn modelId="{A311176A-94A2-4492-9167-A71818A3077F}" srcId="{13E3C233-D3F7-4084-972B-BE8CB5CC9832}" destId="{39AE324C-DE04-4CBB-9816-13C443E6C1DD}" srcOrd="4" destOrd="0" parTransId="{4503B9AA-BE5C-4837-AB1A-E596502EB40E}" sibTransId="{4698033B-FB46-4091-911B-D7C66D972C40}"/>
    <dgm:cxn modelId="{2F488437-9841-42A3-BDBF-07552997243B}" type="presParOf" srcId="{F09516A3-FFC6-47AB-886F-0DD021F8D4FE}" destId="{81B7DD49-7E11-4676-A237-7719A508FD81}" srcOrd="0" destOrd="0" presId="urn:microsoft.com/office/officeart/2005/8/layout/default"/>
    <dgm:cxn modelId="{EC76418B-55BC-4A46-893B-BE5A38E362C2}" type="presParOf" srcId="{F09516A3-FFC6-47AB-886F-0DD021F8D4FE}" destId="{72B682D0-DBDB-4D1E-BEDB-B5B8D3F25240}" srcOrd="1" destOrd="0" presId="urn:microsoft.com/office/officeart/2005/8/layout/default"/>
    <dgm:cxn modelId="{C858E1F9-3340-4186-B678-5CAA1E11F483}" type="presParOf" srcId="{F09516A3-FFC6-47AB-886F-0DD021F8D4FE}" destId="{7F30E4CF-AF23-4D69-AD8C-278560F657AB}" srcOrd="2" destOrd="0" presId="urn:microsoft.com/office/officeart/2005/8/layout/default"/>
    <dgm:cxn modelId="{7D754B2A-9C1E-41C6-AC37-93151797BFED}" type="presParOf" srcId="{F09516A3-FFC6-47AB-886F-0DD021F8D4FE}" destId="{7A56D147-A529-415A-A5BE-9944AA10355B}" srcOrd="3" destOrd="0" presId="urn:microsoft.com/office/officeart/2005/8/layout/default"/>
    <dgm:cxn modelId="{4DD5413C-AF68-46F7-A1EF-0D3BFFA7234C}" type="presParOf" srcId="{F09516A3-FFC6-47AB-886F-0DD021F8D4FE}" destId="{0F2A1E4F-E68E-4F0E-8DA6-673DDCF70ACE}" srcOrd="4" destOrd="0" presId="urn:microsoft.com/office/officeart/2005/8/layout/default"/>
    <dgm:cxn modelId="{8B8DE160-CA99-49E1-A12F-B93797351F96}" type="presParOf" srcId="{F09516A3-FFC6-47AB-886F-0DD021F8D4FE}" destId="{6A3A6863-1FB6-45A1-817F-DC8CC4E086BA}" srcOrd="5" destOrd="0" presId="urn:microsoft.com/office/officeart/2005/8/layout/default"/>
    <dgm:cxn modelId="{663392FF-57B2-4FEC-B6D3-8DEA4CEA671B}" type="presParOf" srcId="{F09516A3-FFC6-47AB-886F-0DD021F8D4FE}" destId="{3FBB6F33-2508-41E1-94BE-99F97D8D777C}" srcOrd="6" destOrd="0" presId="urn:microsoft.com/office/officeart/2005/8/layout/default"/>
    <dgm:cxn modelId="{04E23E16-DE46-4DD8-94D6-6FD40130C983}" type="presParOf" srcId="{F09516A3-FFC6-47AB-886F-0DD021F8D4FE}" destId="{1FA34726-298B-4B05-87E4-5DB4C4C51B96}" srcOrd="7" destOrd="0" presId="urn:microsoft.com/office/officeart/2005/8/layout/default"/>
    <dgm:cxn modelId="{B46E9819-A5BC-48C0-8D7A-D1CA2DADC739}" type="presParOf" srcId="{F09516A3-FFC6-47AB-886F-0DD021F8D4FE}" destId="{4654AC9B-1D1A-4583-8424-FA3893ABFEB6}" srcOrd="8" destOrd="0" presId="urn:microsoft.com/office/officeart/2005/8/layout/default"/>
    <dgm:cxn modelId="{0F31DF98-CF94-423A-B89E-95558FE78BB6}" type="presParOf" srcId="{F09516A3-FFC6-47AB-886F-0DD021F8D4FE}" destId="{BE107E13-4028-4A9C-986A-8E4214E962E4}" srcOrd="9" destOrd="0" presId="urn:microsoft.com/office/officeart/2005/8/layout/default"/>
    <dgm:cxn modelId="{E5F469AB-A9CD-448A-B822-2A9B0660D9C2}" type="presParOf" srcId="{F09516A3-FFC6-47AB-886F-0DD021F8D4FE}" destId="{8C31FB35-7E1C-416D-98D2-8F1B1FE0453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7DD49-7E11-4676-A237-7719A508FD81}">
      <dsp:nvSpPr>
        <dsp:cNvPr id="0" name=""/>
        <dsp:cNvSpPr/>
      </dsp:nvSpPr>
      <dsp:spPr>
        <a:xfrm>
          <a:off x="744420" y="367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Образование</a:t>
          </a:r>
        </a:p>
      </dsp:txBody>
      <dsp:txXfrm>
        <a:off x="804704" y="60651"/>
        <a:ext cx="1937629" cy="1114350"/>
      </dsp:txXfrm>
    </dsp:sp>
    <dsp:sp modelId="{7F30E4CF-AF23-4D69-AD8C-278560F657AB}">
      <dsp:nvSpPr>
        <dsp:cNvPr id="0" name=""/>
        <dsp:cNvSpPr/>
      </dsp:nvSpPr>
      <dsp:spPr>
        <a:xfrm>
          <a:off x="3008437" y="367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Медицина </a:t>
          </a:r>
        </a:p>
      </dsp:txBody>
      <dsp:txXfrm>
        <a:off x="3068721" y="60651"/>
        <a:ext cx="1937629" cy="1114350"/>
      </dsp:txXfrm>
    </dsp:sp>
    <dsp:sp modelId="{0F2A1E4F-E68E-4F0E-8DA6-673DDCF70ACE}">
      <dsp:nvSpPr>
        <dsp:cNvPr id="0" name=""/>
        <dsp:cNvSpPr/>
      </dsp:nvSpPr>
      <dsp:spPr>
        <a:xfrm>
          <a:off x="5272454" y="367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Транспорт и дороги</a:t>
          </a:r>
        </a:p>
      </dsp:txBody>
      <dsp:txXfrm>
        <a:off x="5332738" y="60651"/>
        <a:ext cx="1937629" cy="1114350"/>
      </dsp:txXfrm>
    </dsp:sp>
    <dsp:sp modelId="{3FBB6F33-2508-41E1-94BE-99F97D8D777C}">
      <dsp:nvSpPr>
        <dsp:cNvPr id="0" name=""/>
        <dsp:cNvSpPr/>
      </dsp:nvSpPr>
      <dsp:spPr>
        <a:xfrm>
          <a:off x="744420" y="1441105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ЖКХ</a:t>
          </a:r>
        </a:p>
      </dsp:txBody>
      <dsp:txXfrm>
        <a:off x="804704" y="1501389"/>
        <a:ext cx="1937629" cy="1114350"/>
      </dsp:txXfrm>
    </dsp:sp>
    <dsp:sp modelId="{4654AC9B-1D1A-4583-8424-FA3893ABFEB6}">
      <dsp:nvSpPr>
        <dsp:cNvPr id="0" name=""/>
        <dsp:cNvSpPr/>
      </dsp:nvSpPr>
      <dsp:spPr>
        <a:xfrm>
          <a:off x="3008437" y="1441105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Социальная поддержка</a:t>
          </a:r>
        </a:p>
      </dsp:txBody>
      <dsp:txXfrm>
        <a:off x="3068721" y="1501389"/>
        <a:ext cx="1937629" cy="1114350"/>
      </dsp:txXfrm>
    </dsp:sp>
    <dsp:sp modelId="{8C31FB35-7E1C-416D-98D2-8F1B1FE04535}">
      <dsp:nvSpPr>
        <dsp:cNvPr id="0" name=""/>
        <dsp:cNvSpPr/>
      </dsp:nvSpPr>
      <dsp:spPr>
        <a:xfrm>
          <a:off x="5272454" y="1441105"/>
          <a:ext cx="2058197" cy="1234918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5222D0"/>
              </a:solidFill>
            </a:rPr>
            <a:t>Культура и спорт </a:t>
          </a:r>
        </a:p>
      </dsp:txBody>
      <dsp:txXfrm>
        <a:off x="5332738" y="1501389"/>
        <a:ext cx="1937629" cy="1114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7DD49-7E11-4676-A237-7719A508FD81}">
      <dsp:nvSpPr>
        <dsp:cNvPr id="0" name=""/>
        <dsp:cNvSpPr/>
      </dsp:nvSpPr>
      <dsp:spPr>
        <a:xfrm>
          <a:off x="18650" y="1936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Образование</a:t>
          </a:r>
          <a:endParaRPr lang="en-US" sz="2300" b="1" kern="1200" dirty="0">
            <a:solidFill>
              <a:srgbClr val="5222D0"/>
            </a:solidFill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5222D0"/>
              </a:solidFill>
            </a:rPr>
            <a:t>5</a:t>
          </a:r>
          <a:r>
            <a:rPr lang="ru-RU" sz="2300" b="1" kern="1200" dirty="0">
              <a:solidFill>
                <a:srgbClr val="5222D0"/>
              </a:solidFill>
            </a:rPr>
            <a:t>,8 млрд </a:t>
          </a:r>
        </a:p>
      </dsp:txBody>
      <dsp:txXfrm>
        <a:off x="88227" y="71513"/>
        <a:ext cx="2236349" cy="1286147"/>
      </dsp:txXfrm>
    </dsp:sp>
    <dsp:sp modelId="{7F30E4CF-AF23-4D69-AD8C-278560F657AB}">
      <dsp:nvSpPr>
        <dsp:cNvPr id="0" name=""/>
        <dsp:cNvSpPr/>
      </dsp:nvSpPr>
      <dsp:spPr>
        <a:xfrm>
          <a:off x="2631704" y="1936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Медицина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1,3 млрд </a:t>
          </a:r>
        </a:p>
      </dsp:txBody>
      <dsp:txXfrm>
        <a:off x="2701281" y="71513"/>
        <a:ext cx="2236349" cy="1286147"/>
      </dsp:txXfrm>
    </dsp:sp>
    <dsp:sp modelId="{0F2A1E4F-E68E-4F0E-8DA6-673DDCF70ACE}">
      <dsp:nvSpPr>
        <dsp:cNvPr id="0" name=""/>
        <dsp:cNvSpPr/>
      </dsp:nvSpPr>
      <dsp:spPr>
        <a:xfrm>
          <a:off x="18650" y="1664789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Транспорт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4,2 млрд</a:t>
          </a:r>
        </a:p>
      </dsp:txBody>
      <dsp:txXfrm>
        <a:off x="88227" y="1734366"/>
        <a:ext cx="2236349" cy="1286147"/>
      </dsp:txXfrm>
    </dsp:sp>
    <dsp:sp modelId="{3FBB6F33-2508-41E1-94BE-99F97D8D777C}">
      <dsp:nvSpPr>
        <dsp:cNvPr id="0" name=""/>
        <dsp:cNvSpPr/>
      </dsp:nvSpPr>
      <dsp:spPr>
        <a:xfrm>
          <a:off x="2631704" y="1664789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ЖКХ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3,5 млрд </a:t>
          </a:r>
        </a:p>
      </dsp:txBody>
      <dsp:txXfrm>
        <a:off x="2701281" y="1734366"/>
        <a:ext cx="2236349" cy="1286147"/>
      </dsp:txXfrm>
    </dsp:sp>
    <dsp:sp modelId="{4654AC9B-1D1A-4583-8424-FA3893ABFEB6}">
      <dsp:nvSpPr>
        <dsp:cNvPr id="0" name=""/>
        <dsp:cNvSpPr/>
      </dsp:nvSpPr>
      <dsp:spPr>
        <a:xfrm>
          <a:off x="18650" y="3327641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Социальная поддержка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0,9 млрд</a:t>
          </a:r>
        </a:p>
      </dsp:txBody>
      <dsp:txXfrm>
        <a:off x="88227" y="3397218"/>
        <a:ext cx="2236349" cy="1286147"/>
      </dsp:txXfrm>
    </dsp:sp>
    <dsp:sp modelId="{8C31FB35-7E1C-416D-98D2-8F1B1FE04535}">
      <dsp:nvSpPr>
        <dsp:cNvPr id="0" name=""/>
        <dsp:cNvSpPr/>
      </dsp:nvSpPr>
      <dsp:spPr>
        <a:xfrm>
          <a:off x="2631704" y="3327641"/>
          <a:ext cx="2375503" cy="1425301"/>
        </a:xfrm>
        <a:prstGeom prst="roundRect">
          <a:avLst/>
        </a:prstGeom>
        <a:noFill/>
        <a:ln w="28575" cap="flat" cmpd="sng" algn="ctr">
          <a:solidFill>
            <a:srgbClr val="5222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Культура и спорт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5222D0"/>
              </a:solidFill>
            </a:rPr>
            <a:t>1,2 млрд</a:t>
          </a:r>
        </a:p>
      </dsp:txBody>
      <dsp:txXfrm>
        <a:off x="2701281" y="3397218"/>
        <a:ext cx="2236349" cy="128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0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2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aiff"/><Relationship Id="rId1" Type="http://schemas.microsoft.com/office/2007/relationships/media" Target="../media/media1.aif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aiff"/><Relationship Id="rId1" Type="http://schemas.microsoft.com/office/2007/relationships/media" Target="../media/media2.aif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aiff"/><Relationship Id="rId1" Type="http://schemas.microsoft.com/office/2007/relationships/media" Target="../media/media3.aiff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aiff"/><Relationship Id="rId1" Type="http://schemas.microsoft.com/office/2007/relationships/media" Target="../media/media4.aiff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aiff"/><Relationship Id="rId1" Type="http://schemas.microsoft.com/office/2007/relationships/media" Target="../media/media5.aiff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aiff"/><Relationship Id="rId1" Type="http://schemas.microsoft.com/office/2007/relationships/media" Target="../media/media6.aiff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iff"/><Relationship Id="rId1" Type="http://schemas.microsoft.com/office/2007/relationships/media" Target="../media/media7.aiff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0" y="-8552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B56A4-7001-FDBD-0E27-EAA02BFE4F93}"/>
              </a:ext>
            </a:extLst>
          </p:cNvPr>
          <p:cNvSpPr txBox="1"/>
          <p:nvPr/>
        </p:nvSpPr>
        <p:spPr>
          <a:xfrm>
            <a:off x="612103" y="646206"/>
            <a:ext cx="82424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 городского округа Щёлково</a:t>
            </a:r>
          </a:p>
          <a:p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669033" y="2413406"/>
            <a:ext cx="5407427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>
                <a:solidFill>
                  <a:srgbClr val="5222D0"/>
                </a:solidFill>
              </a:rPr>
              <a:t>для школьников</a:t>
            </a:r>
          </a:p>
        </p:txBody>
      </p:sp>
      <p:sp>
        <p:nvSpPr>
          <p:cNvPr id="9" name="Арка 8"/>
          <p:cNvSpPr/>
          <p:nvPr/>
        </p:nvSpPr>
        <p:spPr>
          <a:xfrm rot="19404103">
            <a:off x="119734" y="130165"/>
            <a:ext cx="984738" cy="855785"/>
          </a:xfrm>
          <a:prstGeom prst="blockArc">
            <a:avLst>
              <a:gd name="adj1" fmla="val 12309763"/>
              <a:gd name="adj2" fmla="val 18099821"/>
              <a:gd name="adj3" fmla="val 2798"/>
            </a:avLst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1661758" y="4921768"/>
            <a:ext cx="4050268" cy="3980750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3571815" y="2413406"/>
            <a:ext cx="7596176" cy="7596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21" y="2146578"/>
            <a:ext cx="6353451" cy="4765565"/>
          </a:xfrm>
          <a:prstGeom prst="rect">
            <a:avLst/>
          </a:prstGeom>
        </p:spPr>
      </p:pic>
      <p:pic>
        <p:nvPicPr>
          <p:cNvPr id="2" name="1 слайд.aiff">
            <a:hlinkClick r:id="" action="ppaction://media"/>
            <a:extLst>
              <a:ext uri="{FF2B5EF4-FFF2-40B4-BE49-F238E27FC236}">
                <a16:creationId xmlns:a16="http://schemas.microsoft.com/office/drawing/2014/main" id="{46493C6F-C22D-B117-CA5D-D241FEDCE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9515" y="122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">
        <p:fade/>
      </p:transition>
    </mc:Choice>
    <mc:Fallback xmlns="">
      <p:transition spd="med" advClick="0" advTm="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0" y="0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-2409396" y="-5664570"/>
            <a:ext cx="7596176" cy="7596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833137" y="1274156"/>
            <a:ext cx="736132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5222D0"/>
                </a:solidFill>
              </a:rPr>
              <a:t>Бюджет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— это план доходов и расходов на год.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4B171-D387-1681-7E4B-087A9BB2FF1A}"/>
              </a:ext>
            </a:extLst>
          </p:cNvPr>
          <p:cNvSpPr txBox="1"/>
          <p:nvPr/>
        </p:nvSpPr>
        <p:spPr>
          <a:xfrm>
            <a:off x="833137" y="2023441"/>
            <a:ext cx="3389947" cy="158504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Представьте, что у вас есть </a:t>
            </a:r>
            <a:r>
              <a:rPr lang="ru-RU" sz="2800" b="1" dirty="0">
                <a:solidFill>
                  <a:srgbClr val="5222D0"/>
                </a:solidFill>
              </a:rPr>
              <a:t>копилка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куда вы собираете деньги на разные нужды.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B358E-8305-564F-9927-5D3F99BD9CAD}"/>
              </a:ext>
            </a:extLst>
          </p:cNvPr>
          <p:cNvSpPr txBox="1"/>
          <p:nvPr/>
        </p:nvSpPr>
        <p:spPr>
          <a:xfrm>
            <a:off x="831736" y="3822837"/>
            <a:ext cx="3479379" cy="15081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города тоже есть своя «копилка» — бюджет, который формируется за счёт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860F6-6696-6181-6EB9-9F5E74D26188}"/>
              </a:ext>
            </a:extLst>
          </p:cNvPr>
          <p:cNvSpPr txBox="1"/>
          <p:nvPr/>
        </p:nvSpPr>
        <p:spPr>
          <a:xfrm>
            <a:off x="833137" y="373839"/>
            <a:ext cx="793243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Бюджет города Щелково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14" y="1474289"/>
            <a:ext cx="5498432" cy="4124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2B358E-8305-564F-9927-5D3F99BD9CAD}"/>
              </a:ext>
            </a:extLst>
          </p:cNvPr>
          <p:cNvSpPr txBox="1"/>
          <p:nvPr/>
        </p:nvSpPr>
        <p:spPr>
          <a:xfrm>
            <a:off x="1453993" y="5621764"/>
            <a:ext cx="1614484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налогов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2B358E-8305-564F-9927-5D3F99BD9CAD}"/>
              </a:ext>
            </a:extLst>
          </p:cNvPr>
          <p:cNvSpPr txBox="1"/>
          <p:nvPr/>
        </p:nvSpPr>
        <p:spPr>
          <a:xfrm>
            <a:off x="2092858" y="6071347"/>
            <a:ext cx="3093922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доходов от аренды земли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2B358E-8305-564F-9927-5D3F99BD9CAD}"/>
              </a:ext>
            </a:extLst>
          </p:cNvPr>
          <p:cNvSpPr txBox="1"/>
          <p:nvPr/>
        </p:nvSpPr>
        <p:spPr>
          <a:xfrm>
            <a:off x="4478551" y="5621764"/>
            <a:ext cx="4287020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помощи от государства</a:t>
            </a:r>
          </a:p>
        </p:txBody>
      </p:sp>
      <p:sp>
        <p:nvSpPr>
          <p:cNvPr id="11" name="Стрелка вниз 10"/>
          <p:cNvSpPr/>
          <p:nvPr/>
        </p:nvSpPr>
        <p:spPr>
          <a:xfrm rot="3170808">
            <a:off x="2863962" y="5315249"/>
            <a:ext cx="286505" cy="571405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3496567" y="5496635"/>
            <a:ext cx="286505" cy="571405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8887140">
            <a:off x="4079832" y="5307742"/>
            <a:ext cx="286505" cy="571405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2.aiff">
            <a:hlinkClick r:id="" action="ppaction://media"/>
            <a:extLst>
              <a:ext uri="{FF2B5EF4-FFF2-40B4-BE49-F238E27FC236}">
                <a16:creationId xmlns:a16="http://schemas.microsoft.com/office/drawing/2014/main" id="{0290D7A0-D2D8-46F5-E3DF-B848D9FE0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6446" y="163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74578"/>
      </p:ext>
    </p:extLst>
  </p:cSld>
  <p:clrMapOvr>
    <a:masterClrMapping/>
  </p:clrMapOvr>
  <p:transition spd="slow" advClick="0" advTm="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0" y="0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5693940" y="5589471"/>
            <a:ext cx="4050268" cy="3980750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6656126" y="2513635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4162691" y="2337770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6144142" y="1262731"/>
            <a:ext cx="1037197" cy="101564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4292282" y="2495420"/>
            <a:ext cx="1784582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5222D0"/>
                </a:solidFill>
              </a:rPr>
              <a:t>9,97 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млрд </a:t>
            </a:r>
            <a:r>
              <a:rPr lang="ru-RU" sz="2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руб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860F6-6696-6181-6EB9-9F5E74D26188}"/>
              </a:ext>
            </a:extLst>
          </p:cNvPr>
          <p:cNvSpPr txBox="1"/>
          <p:nvPr/>
        </p:nvSpPr>
        <p:spPr>
          <a:xfrm>
            <a:off x="250780" y="431052"/>
            <a:ext cx="78141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Откуда берутся деньги?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41809" y="2463657"/>
            <a:ext cx="3211469" cy="3156348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250780" y="1435752"/>
            <a:ext cx="8569129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2025 году в бюджет Щелково поступит </a:t>
            </a:r>
            <a:r>
              <a:rPr lang="ru-RU" sz="3600" b="1" dirty="0">
                <a:solidFill>
                  <a:srgbClr val="5222D0"/>
                </a:solidFill>
              </a:rPr>
              <a:t>18,3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миллиарда рублей. Из них: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6785710" y="2596133"/>
            <a:ext cx="1784582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5222D0"/>
                </a:solidFill>
              </a:rPr>
              <a:t>8,35 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млрд </a:t>
            </a:r>
            <a:r>
              <a:rPr lang="ru-RU" sz="2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руб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1" name="Стрелка вниз 20"/>
          <p:cNvSpPr/>
          <p:nvPr/>
        </p:nvSpPr>
        <p:spPr>
          <a:xfrm rot="12970284">
            <a:off x="5956583" y="2131400"/>
            <a:ext cx="277366" cy="451602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4292282" y="3576805"/>
            <a:ext cx="1784582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Налоги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6678828" y="3473387"/>
            <a:ext cx="2080495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Помощь от государства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" y="2769283"/>
            <a:ext cx="3065101" cy="2299055"/>
          </a:xfrm>
          <a:prstGeom prst="rect">
            <a:avLst/>
          </a:prstGeom>
        </p:spPr>
      </p:pic>
      <p:sp>
        <p:nvSpPr>
          <p:cNvPr id="5" name="Стрелка углом 4"/>
          <p:cNvSpPr/>
          <p:nvPr/>
        </p:nvSpPr>
        <p:spPr>
          <a:xfrm rot="10800000">
            <a:off x="4700108" y="4064994"/>
            <a:ext cx="713258" cy="1033242"/>
          </a:xfrm>
          <a:prstGeom prst="bentArrow">
            <a:avLst>
              <a:gd name="adj1" fmla="val 18253"/>
              <a:gd name="adj2" fmla="val 25000"/>
              <a:gd name="adj3" fmla="val 25000"/>
              <a:gd name="adj4" fmla="val 43750"/>
            </a:avLst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2932591" y="4551555"/>
            <a:ext cx="1784582" cy="18620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Например, налог на зарплату ваших родителей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7575822" y="4273606"/>
            <a:ext cx="286505" cy="571405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5702968" y="4942805"/>
            <a:ext cx="33327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Например, дотации</a:t>
            </a:r>
          </a:p>
        </p:txBody>
      </p:sp>
      <p:sp>
        <p:nvSpPr>
          <p:cNvPr id="41" name="Стрелка вниз 40"/>
          <p:cNvSpPr/>
          <p:nvPr/>
        </p:nvSpPr>
        <p:spPr>
          <a:xfrm rot="8484734">
            <a:off x="7069530" y="2108105"/>
            <a:ext cx="277366" cy="451602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51" y="5192455"/>
            <a:ext cx="2298446" cy="1724007"/>
          </a:xfrm>
          <a:prstGeom prst="rect">
            <a:avLst/>
          </a:prstGeom>
        </p:spPr>
      </p:pic>
      <p:pic>
        <p:nvPicPr>
          <p:cNvPr id="2" name="31.aiff">
            <a:hlinkClick r:id="" action="ppaction://media"/>
            <a:extLst>
              <a:ext uri="{FF2B5EF4-FFF2-40B4-BE49-F238E27FC236}">
                <a16:creationId xmlns:a16="http://schemas.microsoft.com/office/drawing/2014/main" id="{ED8D7956-9923-54C3-0A58-7B23B37C8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7492" y="259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96558"/>
      </p:ext>
    </p:extLst>
  </p:cSld>
  <p:clrMapOvr>
    <a:masterClrMapping/>
  </p:clrMapOvr>
  <p:transition spd="slow" advClick="0" advTm="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-39659" y="-32209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5807628" y="4553767"/>
            <a:ext cx="4050268" cy="3980750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5193403" y="6086444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5876031" y="1251829"/>
            <a:ext cx="1037197" cy="101564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860F6-6696-6181-6EB9-9F5E74D26188}"/>
              </a:ext>
            </a:extLst>
          </p:cNvPr>
          <p:cNvSpPr txBox="1"/>
          <p:nvPr/>
        </p:nvSpPr>
        <p:spPr>
          <a:xfrm>
            <a:off x="250780" y="431052"/>
            <a:ext cx="78141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На что тратятся деньги?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250780" y="1435752"/>
            <a:ext cx="8784936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бюджета в 2025 году составят </a:t>
            </a:r>
            <a:r>
              <a:rPr lang="ru-RU" sz="3600" b="1" dirty="0">
                <a:solidFill>
                  <a:srgbClr val="5222D0"/>
                </a:solidFill>
              </a:rPr>
              <a:t> 19,17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миллиардов рублей.</a:t>
            </a:r>
          </a:p>
        </p:txBody>
      </p:sp>
      <p:sp>
        <p:nvSpPr>
          <p:cNvPr id="39" name="Стрелка вниз 38"/>
          <p:cNvSpPr/>
          <p:nvPr/>
        </p:nvSpPr>
        <p:spPr>
          <a:xfrm rot="3337844">
            <a:off x="5508563" y="1994929"/>
            <a:ext cx="286505" cy="571405"/>
          </a:xfrm>
          <a:prstGeom prst="downArrow">
            <a:avLst/>
          </a:prstGeom>
          <a:solidFill>
            <a:srgbClr val="5222D0"/>
          </a:solidFill>
          <a:ln>
            <a:solidFill>
              <a:srgbClr val="522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66156818"/>
              </p:ext>
            </p:extLst>
          </p:nvPr>
        </p:nvGraphicFramePr>
        <p:xfrm>
          <a:off x="-373471" y="2663013"/>
          <a:ext cx="8075073" cy="2676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98" y="4450915"/>
            <a:ext cx="3288303" cy="2466474"/>
          </a:xfrm>
          <a:prstGeom prst="rect">
            <a:avLst/>
          </a:prstGeom>
        </p:spPr>
      </p:pic>
      <p:pic>
        <p:nvPicPr>
          <p:cNvPr id="3" name="444.aiff">
            <a:hlinkClick r:id="" action="ppaction://media"/>
            <a:extLst>
              <a:ext uri="{FF2B5EF4-FFF2-40B4-BE49-F238E27FC236}">
                <a16:creationId xmlns:a16="http://schemas.microsoft.com/office/drawing/2014/main" id="{92AD73B7-2DD2-8665-0170-E89299AA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6362" y="233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6075"/>
      </p:ext>
    </p:extLst>
  </p:cSld>
  <p:clrMapOvr>
    <a:masterClrMapping/>
  </p:clrMapOvr>
  <p:transition spd="slow" advClick="0" advTm="1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0" y="0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 rot="3385963">
            <a:off x="7012692" y="-2154502"/>
            <a:ext cx="4050268" cy="3980750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 rot="3385963">
            <a:off x="6422543" y="-1455568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860F6-6696-6181-6EB9-9F5E74D26188}"/>
              </a:ext>
            </a:extLst>
          </p:cNvPr>
          <p:cNvSpPr txBox="1"/>
          <p:nvPr/>
        </p:nvSpPr>
        <p:spPr>
          <a:xfrm>
            <a:off x="250780" y="431052"/>
            <a:ext cx="78141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На что тратятся деньги?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00354674"/>
              </p:ext>
            </p:extLst>
          </p:nvPr>
        </p:nvGraphicFramePr>
        <p:xfrm>
          <a:off x="2172379" y="1631545"/>
          <a:ext cx="5025858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0" y="1917293"/>
            <a:ext cx="2172380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Бесплатные учебники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0" y="3609751"/>
            <a:ext cx="2172380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Больше автобусов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0" y="5059905"/>
            <a:ext cx="2172379" cy="11541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Помощь многодетным семьям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7050794" y="1917292"/>
            <a:ext cx="2118360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Бесплатные прививки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7107819" y="3586159"/>
            <a:ext cx="2118360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теплосетей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7107819" y="5108121"/>
            <a:ext cx="2118360" cy="11541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Поддержка секций и кружков</a:t>
            </a:r>
          </a:p>
        </p:txBody>
      </p:sp>
      <p:pic>
        <p:nvPicPr>
          <p:cNvPr id="4" name="555.aiff">
            <a:hlinkClick r:id="" action="ppaction://media"/>
            <a:extLst>
              <a:ext uri="{FF2B5EF4-FFF2-40B4-BE49-F238E27FC236}">
                <a16:creationId xmlns:a16="http://schemas.microsoft.com/office/drawing/2014/main" id="{6944A065-0186-C7CA-F6EE-360BA8864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051" y="142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539"/>
      </p:ext>
    </p:extLst>
  </p:cSld>
  <p:clrMapOvr>
    <a:masterClrMapping/>
  </p:clrMapOvr>
  <p:transition spd="slow" advClick="0" advTm="5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-39659" y="-32209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860F6-6696-6181-6EB9-9F5E74D26188}"/>
              </a:ext>
            </a:extLst>
          </p:cNvPr>
          <p:cNvSpPr txBox="1"/>
          <p:nvPr/>
        </p:nvSpPr>
        <p:spPr>
          <a:xfrm>
            <a:off x="353990" y="431052"/>
            <a:ext cx="868172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Расходов больше, чем доходов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1245702" y="1423832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1416361" y="1552386"/>
            <a:ext cx="1784582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5222D0"/>
                </a:solidFill>
              </a:rPr>
              <a:t>18,3 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млрд </a:t>
            </a:r>
            <a:r>
              <a:rPr lang="ru-RU" sz="2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руб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1416361" y="2664940"/>
            <a:ext cx="1784582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Доходы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5396736" y="1423832"/>
            <a:ext cx="2125900" cy="208172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5567395" y="1581482"/>
            <a:ext cx="1784582" cy="100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5222D0"/>
                </a:solidFill>
              </a:rPr>
              <a:t>19,17 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млрд </a:t>
            </a:r>
            <a:r>
              <a:rPr lang="ru-RU" sz="2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руб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5553879" y="2664940"/>
            <a:ext cx="1784582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Расходы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3901746" y="1533671"/>
            <a:ext cx="1087384" cy="18620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0" b="1" dirty="0">
                <a:solidFill>
                  <a:srgbClr val="5222D0"/>
                </a:solidFill>
              </a:rPr>
              <a:t>&lt;</a:t>
            </a:r>
            <a:endParaRPr lang="ru-RU" sz="1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5959373" y="3297558"/>
            <a:ext cx="4708231" cy="4627419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439322" y="3838736"/>
            <a:ext cx="5523242" cy="252376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 называется </a:t>
            </a:r>
            <a:r>
              <a:rPr lang="ru-RU" sz="2800" b="1" dirty="0">
                <a:solidFill>
                  <a:srgbClr val="5222D0"/>
                </a:solidFill>
              </a:rPr>
              <a:t>дефицитом бюджета </a:t>
            </a:r>
            <a:r>
              <a:rPr 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когда денег потратили больше, чем заработали. Это не страшно, потому что покрыть разницу можно за счёт </a:t>
            </a:r>
            <a:r>
              <a:rPr lang="ru-RU" sz="2800" b="1" dirty="0">
                <a:solidFill>
                  <a:srgbClr val="5222D0"/>
                </a:solidFill>
              </a:rPr>
              <a:t>кредитов и других источников.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74" y="3658722"/>
            <a:ext cx="4077661" cy="3058552"/>
          </a:xfrm>
          <a:prstGeom prst="rect">
            <a:avLst/>
          </a:prstGeom>
        </p:spPr>
      </p:pic>
      <p:pic>
        <p:nvPicPr>
          <p:cNvPr id="3" name="6.aiff">
            <a:hlinkClick r:id="" action="ppaction://media"/>
            <a:extLst>
              <a:ext uri="{FF2B5EF4-FFF2-40B4-BE49-F238E27FC236}">
                <a16:creationId xmlns:a16="http://schemas.microsoft.com/office/drawing/2014/main" id="{D6188B01-1855-22F9-7D71-5C14D4E3D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504" y="134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76084"/>
      </p:ext>
    </p:extLst>
  </p:cSld>
  <p:clrMapOvr>
    <a:masterClrMapping/>
  </p:clrMapOvr>
  <p:transition spd="slow" advClick="0" advTm="2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D1B742-D83C-8C4E-9EB6-07EAB6E79A60}"/>
              </a:ext>
            </a:extLst>
          </p:cNvPr>
          <p:cNvSpPr/>
          <p:nvPr/>
        </p:nvSpPr>
        <p:spPr>
          <a:xfrm>
            <a:off x="0" y="-8552"/>
            <a:ext cx="9144000" cy="6902647"/>
          </a:xfrm>
          <a:prstGeom prst="rect">
            <a:avLst/>
          </a:prstGeom>
          <a:solidFill>
            <a:srgbClr val="FFFFCC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072539B-5598-C3D9-1C3E-46D8C21335FD}"/>
              </a:ext>
            </a:extLst>
          </p:cNvPr>
          <p:cNvSpPr/>
          <p:nvPr/>
        </p:nvSpPr>
        <p:spPr>
          <a:xfrm>
            <a:off x="773912" y="1750322"/>
            <a:ext cx="7596176" cy="7596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B56A4-7001-FDBD-0E27-EAA02BFE4F93}"/>
              </a:ext>
            </a:extLst>
          </p:cNvPr>
          <p:cNvSpPr txBox="1"/>
          <p:nvPr/>
        </p:nvSpPr>
        <p:spPr>
          <a:xfrm>
            <a:off x="450759" y="136677"/>
            <a:ext cx="8849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5222D0"/>
                </a:solidFill>
              </a:rPr>
              <a:t>Как бюджет влияет на вашу жизнь?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DE86-9971-EB48-E625-CB2C9EC03FCF}"/>
              </a:ext>
            </a:extLst>
          </p:cNvPr>
          <p:cNvSpPr txBox="1"/>
          <p:nvPr/>
        </p:nvSpPr>
        <p:spPr>
          <a:xfrm>
            <a:off x="2013072" y="3364868"/>
            <a:ext cx="5403112" cy="29238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>
                <a:solidFill>
                  <a:srgbClr val="5222D0"/>
                </a:solidFill>
              </a:rPr>
              <a:t>Бюджет – это не просто цифры, </a:t>
            </a:r>
          </a:p>
          <a:p>
            <a:pPr algn="ctr"/>
            <a:r>
              <a:rPr lang="ru-RU" sz="2300" b="1" dirty="0">
                <a:solidFill>
                  <a:srgbClr val="5222D0"/>
                </a:solidFill>
              </a:rPr>
              <a:t>а реальные улучшения в жизни города! Новая спортивная площадка, бесплатные учебники, удобный автобусный маршрут – всё это оплачивается за счёт бюджета. </a:t>
            </a:r>
          </a:p>
          <a:p>
            <a:pPr algn="ctr"/>
            <a:r>
              <a:rPr lang="ru-RU" sz="2300" b="1" dirty="0">
                <a:solidFill>
                  <a:srgbClr val="5222D0"/>
                </a:solidFill>
              </a:rPr>
              <a:t>Теперь вы знаете, откуда берутся деньги в городе и куда они уходят!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6301987" y="747659"/>
            <a:ext cx="3172134" cy="3117687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87" y="914754"/>
            <a:ext cx="3370196" cy="25279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03269898-3357-000A-1CD4-FC6EDC5E3415}"/>
              </a:ext>
            </a:extLst>
          </p:cNvPr>
          <p:cNvSpPr/>
          <p:nvPr/>
        </p:nvSpPr>
        <p:spPr>
          <a:xfrm>
            <a:off x="-130081" y="3085283"/>
            <a:ext cx="2394997" cy="2353889"/>
          </a:xfrm>
          <a:prstGeom prst="ellipse">
            <a:avLst/>
          </a:prstGeom>
          <a:solidFill>
            <a:srgbClr val="5222D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05" y="3269821"/>
            <a:ext cx="2502541" cy="1877093"/>
          </a:xfrm>
          <a:prstGeom prst="rect">
            <a:avLst/>
          </a:prstGeom>
        </p:spPr>
      </p:pic>
      <p:pic>
        <p:nvPicPr>
          <p:cNvPr id="4" name="слайд 7">
            <a:hlinkClick r:id="" action="ppaction://media"/>
            <a:extLst>
              <a:ext uri="{FF2B5EF4-FFF2-40B4-BE49-F238E27FC236}">
                <a16:creationId xmlns:a16="http://schemas.microsoft.com/office/drawing/2014/main" id="{E61C6216-0072-ECED-0D96-718E21EA0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428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1742"/>
      </p:ext>
    </p:extLst>
  </p:cSld>
  <p:clrMapOvr>
    <a:masterClrMapping/>
  </p:clrMapOvr>
  <p:transition spd="slow" advClick="0" advTm="2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финашка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F78A8B-7EE1-459B-81DE-8E382C3F86C9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2717</TotalTime>
  <Words>260</Words>
  <Application>Microsoft Office PowerPoint</Application>
  <PresentationFormat>Экран (4:3)</PresentationFormat>
  <Paragraphs>55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Book Antiqua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О.В. Черниченко</cp:lastModifiedBy>
  <cp:revision>75</cp:revision>
  <dcterms:created xsi:type="dcterms:W3CDTF">2016-09-22T16:49:19Z</dcterms:created>
  <dcterms:modified xsi:type="dcterms:W3CDTF">2025-03-18T05:47:37Z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