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2E"/>
    <a:srgbClr val="3A3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9" d="100"/>
          <a:sy n="89" d="100"/>
        </p:scale>
        <p:origin x="62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9600C-B396-FD4B-B82D-16A941E07947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71995-8254-C441-93DD-4D3184172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58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0A0318"/>
          </a:solidFill>
          <a:ln/>
        </p:spPr>
        <p:txBody>
          <a:bodyPr/>
          <a:lstStyle/>
          <a:p>
            <a:endParaRPr lang="ru-RU" dirty="0"/>
          </a:p>
        </p:txBody>
      </p:sp>
      <p:sp>
        <p:nvSpPr>
          <p:cNvPr id="12" name="Shape 10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3" name="Text 11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Городской округ Щёлково  •  Московская </a:t>
            </a:r>
            <a:r>
              <a:rPr lang="en-US" sz="1050" dirty="0" err="1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область</a:t>
            </a: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182880" y="13716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778240" y="13716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82880" y="448056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778240" y="448056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72000" y="91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9" name="Shape 0">
            <a:extLst>
              <a:ext uri="{FF2B5EF4-FFF2-40B4-BE49-F238E27FC236}">
                <a16:creationId xmlns:a16="http://schemas.microsoft.com/office/drawing/2014/main" id="{9E97C246-B5B2-8201-6610-93A1736B7BBE}"/>
              </a:ext>
            </a:extLst>
          </p:cNvPr>
          <p:cNvSpPr/>
          <p:nvPr/>
        </p:nvSpPr>
        <p:spPr>
          <a:xfrm>
            <a:off x="3200400" y="914400"/>
            <a:ext cx="2743200" cy="2743200"/>
          </a:xfrm>
          <a:prstGeom prst="ellipse">
            <a:avLst/>
          </a:prstGeom>
          <a:solidFill>
            <a:srgbClr val="2A0A4E">
              <a:alpha val="70000"/>
            </a:srgbClr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20" name="Shape 1">
            <a:extLst>
              <a:ext uri="{FF2B5EF4-FFF2-40B4-BE49-F238E27FC236}">
                <a16:creationId xmlns:a16="http://schemas.microsoft.com/office/drawing/2014/main" id="{317E141A-1095-E1B6-9CA8-EDA3C7911062}"/>
              </a:ext>
            </a:extLst>
          </p:cNvPr>
          <p:cNvSpPr/>
          <p:nvPr/>
        </p:nvSpPr>
        <p:spPr>
          <a:xfrm>
            <a:off x="3474720" y="1188720"/>
            <a:ext cx="2194560" cy="2194560"/>
          </a:xfrm>
          <a:prstGeom prst="ellipse">
            <a:avLst/>
          </a:prstGeom>
          <a:solidFill>
            <a:srgbClr val="3D0A6E">
              <a:alpha val="50000"/>
            </a:srgbClr>
          </a:solidFill>
          <a:ln w="12700">
            <a:solidFill>
              <a:srgbClr val="F0D080"/>
            </a:solidFill>
            <a:prstDash val="solid"/>
          </a:ln>
        </p:spPr>
      </p:sp>
      <p:sp>
        <p:nvSpPr>
          <p:cNvPr id="21" name="Text 2">
            <a:extLst>
              <a:ext uri="{FF2B5EF4-FFF2-40B4-BE49-F238E27FC236}">
                <a16:creationId xmlns:a16="http://schemas.microsoft.com/office/drawing/2014/main" id="{EE9A8CDE-9E19-BC49-D652-A2045F14C6C3}"/>
              </a:ext>
            </a:extLst>
          </p:cNvPr>
          <p:cNvSpPr/>
          <p:nvPr/>
        </p:nvSpPr>
        <p:spPr>
          <a:xfrm>
            <a:off x="4023360" y="457200"/>
            <a:ext cx="1097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000000"/>
                </a:solidFill>
              </a:rPr>
              <a:t>🏰</a:t>
            </a:r>
            <a:endParaRPr lang="en-US" sz="4400" dirty="0"/>
          </a:p>
        </p:txBody>
      </p:sp>
      <p:sp>
        <p:nvSpPr>
          <p:cNvPr id="22" name="Text 3">
            <a:extLst>
              <a:ext uri="{FF2B5EF4-FFF2-40B4-BE49-F238E27FC236}">
                <a16:creationId xmlns:a16="http://schemas.microsoft.com/office/drawing/2014/main" id="{5B46F1D3-01EB-131A-0A29-B371C092C6A4}"/>
              </a:ext>
            </a:extLst>
          </p:cNvPr>
          <p:cNvSpPr/>
          <p:nvPr/>
        </p:nvSpPr>
        <p:spPr>
          <a:xfrm>
            <a:off x="4114800" y="155448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⚡</a:t>
            </a:r>
            <a:endParaRPr lang="en-US" sz="5200" dirty="0"/>
          </a:p>
        </p:txBody>
      </p:sp>
      <p:sp>
        <p:nvSpPr>
          <p:cNvPr id="23" name="Text 4">
            <a:extLst>
              <a:ext uri="{FF2B5EF4-FFF2-40B4-BE49-F238E27FC236}">
                <a16:creationId xmlns:a16="http://schemas.microsoft.com/office/drawing/2014/main" id="{8BC6E649-57F9-5858-5FB4-135822241FD7}"/>
              </a:ext>
            </a:extLst>
          </p:cNvPr>
          <p:cNvSpPr/>
          <p:nvPr/>
        </p:nvSpPr>
        <p:spPr>
          <a:xfrm>
            <a:off x="457200" y="2560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kern="0" spc="2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БЮДЖЕТ </a:t>
            </a:r>
            <a:r>
              <a:rPr lang="ru-RU" sz="3200" b="1" kern="0" spc="2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ГОРОДСКОГО ОКРУГА ЩЁЛКОВО</a:t>
            </a:r>
            <a:endParaRPr lang="en-US" sz="3200" dirty="0"/>
          </a:p>
        </p:txBody>
      </p:sp>
      <p:sp>
        <p:nvSpPr>
          <p:cNvPr id="24" name="Text 5">
            <a:extLst>
              <a:ext uri="{FF2B5EF4-FFF2-40B4-BE49-F238E27FC236}">
                <a16:creationId xmlns:a16="http://schemas.microsoft.com/office/drawing/2014/main" id="{49E7F8FB-40EC-3C85-35C1-1285108B66DD}"/>
              </a:ext>
            </a:extLst>
          </p:cNvPr>
          <p:cNvSpPr/>
          <p:nvPr/>
        </p:nvSpPr>
        <p:spPr>
          <a:xfrm>
            <a:off x="502920" y="353625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0D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2026–2028 годов</a:t>
            </a:r>
            <a:endParaRPr lang="en-US" sz="2200" dirty="0"/>
          </a:p>
        </p:txBody>
      </p:sp>
      <p:sp>
        <p:nvSpPr>
          <p:cNvPr id="25" name="Shape 6">
            <a:extLst>
              <a:ext uri="{FF2B5EF4-FFF2-40B4-BE49-F238E27FC236}">
                <a16:creationId xmlns:a16="http://schemas.microsoft.com/office/drawing/2014/main" id="{EED28629-505D-3A2A-C6C7-435F4BD0019B}"/>
              </a:ext>
            </a:extLst>
          </p:cNvPr>
          <p:cNvSpPr/>
          <p:nvPr/>
        </p:nvSpPr>
        <p:spPr>
          <a:xfrm>
            <a:off x="1417320" y="3936492"/>
            <a:ext cx="6400800" cy="548640"/>
          </a:xfrm>
          <a:prstGeom prst="rect">
            <a:avLst/>
          </a:prstGeom>
          <a:solidFill>
            <a:srgbClr val="C9A84C">
              <a:alpha val="80000"/>
            </a:srgbClr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6" name="Text 7">
            <a:extLst>
              <a:ext uri="{FF2B5EF4-FFF2-40B4-BE49-F238E27FC236}">
                <a16:creationId xmlns:a16="http://schemas.microsoft.com/office/drawing/2014/main" id="{D162BF78-2A9E-085B-72F6-5ECB1A54B0D2}"/>
              </a:ext>
            </a:extLst>
          </p:cNvPr>
          <p:cNvSpPr/>
          <p:nvPr/>
        </p:nvSpPr>
        <p:spPr>
          <a:xfrm>
            <a:off x="1417320" y="393192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i="1" dirty="0">
                <a:solidFill>
                  <a:srgbClr val="1A0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«Где деньги — там и магия! Accio, бюджет!»</a:t>
            </a:r>
            <a:endParaRPr lang="en-US" sz="1400" dirty="0"/>
          </a:p>
        </p:txBody>
      </p:sp>
      <p:sp>
        <p:nvSpPr>
          <p:cNvPr id="28" name="Text 9">
            <a:extLst>
              <a:ext uri="{FF2B5EF4-FFF2-40B4-BE49-F238E27FC236}">
                <a16:creationId xmlns:a16="http://schemas.microsoft.com/office/drawing/2014/main" id="{6AEEB5BA-4992-1313-FBBB-50F6F5571E8A}"/>
              </a:ext>
            </a:extLst>
          </p:cNvPr>
          <p:cNvSpPr/>
          <p:nvPr/>
        </p:nvSpPr>
        <p:spPr>
          <a:xfrm>
            <a:off x="91440" y="9144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F0D080"/>
                </a:solidFill>
              </a:rPr>
              <a:t>✦</a:t>
            </a:r>
            <a:endParaRPr lang="en-US" sz="700" dirty="0"/>
          </a:p>
        </p:txBody>
      </p:sp>
      <p:sp>
        <p:nvSpPr>
          <p:cNvPr id="29" name="Text 10">
            <a:extLst>
              <a:ext uri="{FF2B5EF4-FFF2-40B4-BE49-F238E27FC236}">
                <a16:creationId xmlns:a16="http://schemas.microsoft.com/office/drawing/2014/main" id="{1EE535CA-624B-792D-4AE9-8932226320F0}"/>
              </a:ext>
            </a:extLst>
          </p:cNvPr>
          <p:cNvSpPr/>
          <p:nvPr/>
        </p:nvSpPr>
        <p:spPr>
          <a:xfrm>
            <a:off x="8686800" y="18288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F0D080"/>
                </a:solidFill>
              </a:rPr>
              <a:t>✦</a:t>
            </a:r>
            <a:endParaRPr lang="en-US" sz="700" dirty="0"/>
          </a:p>
        </p:txBody>
      </p:sp>
      <p:sp>
        <p:nvSpPr>
          <p:cNvPr id="30" name="Text 11">
            <a:extLst>
              <a:ext uri="{FF2B5EF4-FFF2-40B4-BE49-F238E27FC236}">
                <a16:creationId xmlns:a16="http://schemas.microsoft.com/office/drawing/2014/main" id="{87C62956-7642-AC08-BBE4-AAEC2EA873EA}"/>
              </a:ext>
            </a:extLst>
          </p:cNvPr>
          <p:cNvSpPr/>
          <p:nvPr/>
        </p:nvSpPr>
        <p:spPr>
          <a:xfrm>
            <a:off x="274320" y="43891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F0D080"/>
                </a:solidFill>
              </a:rPr>
              <a:t>✦</a:t>
            </a:r>
            <a:endParaRPr lang="en-US" sz="700" dirty="0"/>
          </a:p>
        </p:txBody>
      </p:sp>
      <p:sp>
        <p:nvSpPr>
          <p:cNvPr id="31" name="Text 12">
            <a:extLst>
              <a:ext uri="{FF2B5EF4-FFF2-40B4-BE49-F238E27FC236}">
                <a16:creationId xmlns:a16="http://schemas.microsoft.com/office/drawing/2014/main" id="{F21FC258-A6B7-599D-A077-1E1EE9DDB4DB}"/>
              </a:ext>
            </a:extLst>
          </p:cNvPr>
          <p:cNvSpPr/>
          <p:nvPr/>
        </p:nvSpPr>
        <p:spPr>
          <a:xfrm>
            <a:off x="8869680" y="457200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F0D080"/>
                </a:solidFill>
              </a:rPr>
              <a:t>✦</a:t>
            </a:r>
            <a:endParaRPr lang="en-US" sz="700" dirty="0"/>
          </a:p>
        </p:txBody>
      </p:sp>
      <p:sp>
        <p:nvSpPr>
          <p:cNvPr id="32" name="Text 13">
            <a:extLst>
              <a:ext uri="{FF2B5EF4-FFF2-40B4-BE49-F238E27FC236}">
                <a16:creationId xmlns:a16="http://schemas.microsoft.com/office/drawing/2014/main" id="{76A8FA63-FFA4-9FE0-BB1C-998E4B223640}"/>
              </a:ext>
            </a:extLst>
          </p:cNvPr>
          <p:cNvSpPr/>
          <p:nvPr/>
        </p:nvSpPr>
        <p:spPr>
          <a:xfrm>
            <a:off x="4572000" y="1371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F0D080"/>
                </a:solidFill>
              </a:rPr>
              <a:t>✦</a:t>
            </a:r>
            <a:endParaRPr lang="en-US" sz="700" dirty="0"/>
          </a:p>
        </p:txBody>
      </p:sp>
      <p:sp>
        <p:nvSpPr>
          <p:cNvPr id="33" name="Text 14">
            <a:extLst>
              <a:ext uri="{FF2B5EF4-FFF2-40B4-BE49-F238E27FC236}">
                <a16:creationId xmlns:a16="http://schemas.microsoft.com/office/drawing/2014/main" id="{06A0B780-CB5C-8750-E48F-CDE3DC1ED14D}"/>
              </a:ext>
            </a:extLst>
          </p:cNvPr>
          <p:cNvSpPr/>
          <p:nvPr/>
        </p:nvSpPr>
        <p:spPr>
          <a:xfrm>
            <a:off x="2286000" y="457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F0D080"/>
                </a:solidFill>
              </a:rPr>
              <a:t>✦</a:t>
            </a:r>
            <a:endParaRPr lang="en-US" sz="700" dirty="0"/>
          </a:p>
        </p:txBody>
      </p:sp>
      <p:sp>
        <p:nvSpPr>
          <p:cNvPr id="34" name="Text 15">
            <a:extLst>
              <a:ext uri="{FF2B5EF4-FFF2-40B4-BE49-F238E27FC236}">
                <a16:creationId xmlns:a16="http://schemas.microsoft.com/office/drawing/2014/main" id="{3E0C2268-7A7B-54CB-1862-967C6E8425E3}"/>
              </a:ext>
            </a:extLst>
          </p:cNvPr>
          <p:cNvSpPr/>
          <p:nvPr/>
        </p:nvSpPr>
        <p:spPr>
          <a:xfrm>
            <a:off x="6858000" y="475488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00" dirty="0">
                <a:solidFill>
                  <a:srgbClr val="F0D080"/>
                </a:solidFill>
              </a:rPr>
              <a:t>✦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A0A4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0A05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" y="36576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ЗЕЛЬЕ ДОБРА — СОЦИАЛЬНАЯ ПОЛИТИКА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448056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Забота о каждом жителе городского округа Щёлково как о маге Хогвартса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37160" y="994410"/>
            <a:ext cx="2834640" cy="2834640"/>
          </a:xfrm>
          <a:prstGeom prst="ellipse">
            <a:avLst/>
          </a:prstGeom>
          <a:solidFill>
            <a:srgbClr val="1A0A40"/>
          </a:solidFill>
          <a:ln w="25400">
            <a:solidFill>
              <a:srgbClr val="A0307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7160" y="1021842"/>
            <a:ext cx="28346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0" dirty="0">
                <a:solidFill>
                  <a:srgbClr val="000000"/>
                </a:solidFill>
              </a:rPr>
              <a:t>💙</a:t>
            </a:r>
            <a:endParaRPr lang="en-US" sz="6500" dirty="0"/>
          </a:p>
        </p:txBody>
      </p:sp>
      <p:sp>
        <p:nvSpPr>
          <p:cNvPr id="14" name="Text 12"/>
          <p:cNvSpPr/>
          <p:nvPr/>
        </p:nvSpPr>
        <p:spPr>
          <a:xfrm>
            <a:off x="137160" y="2183130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859</a:t>
            </a:r>
            <a:endParaRPr lang="en-US" sz="4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137160" y="275920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млн руб.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37160" y="3015234"/>
            <a:ext cx="2834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Соцполитика 2026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154680" y="994410"/>
            <a:ext cx="5806440" cy="749808"/>
          </a:xfrm>
          <a:prstGeom prst="roundRect">
            <a:avLst>
              <a:gd name="adj" fmla="val 9756"/>
            </a:avLst>
          </a:prstGeom>
          <a:solidFill>
            <a:srgbClr val="1A0A40"/>
          </a:solidFill>
          <a:ln w="19050">
            <a:solidFill>
              <a:srgbClr val="A03070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154680" y="994410"/>
            <a:ext cx="5806440" cy="36576"/>
          </a:xfrm>
          <a:prstGeom prst="rect">
            <a:avLst/>
          </a:prstGeom>
          <a:solidFill>
            <a:srgbClr val="A03070"/>
          </a:solidFill>
          <a:ln/>
        </p:spPr>
      </p:sp>
      <p:sp>
        <p:nvSpPr>
          <p:cNvPr id="19" name="Text 17"/>
          <p:cNvSpPr/>
          <p:nvPr/>
        </p:nvSpPr>
        <p:spPr>
          <a:xfrm>
            <a:off x="655013" y="1214906"/>
            <a:ext cx="5806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👴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3246120" y="1112105"/>
            <a:ext cx="571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Поддержка пожилых</a:t>
            </a:r>
            <a:endParaRPr lang="en-US" sz="1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Text 19"/>
          <p:cNvSpPr/>
          <p:nvPr/>
        </p:nvSpPr>
        <p:spPr>
          <a:xfrm>
            <a:off x="3246120" y="1368131"/>
            <a:ext cx="57150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Льготы, субсидии и социальные</a:t>
            </a:r>
            <a:endParaRPr lang="en-US" sz="11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гарантии для пенсионеров Щёлково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154680" y="1799082"/>
            <a:ext cx="5806440" cy="749808"/>
          </a:xfrm>
          <a:prstGeom prst="roundRect">
            <a:avLst>
              <a:gd name="adj" fmla="val 9756"/>
            </a:avLst>
          </a:prstGeom>
          <a:solidFill>
            <a:srgbClr val="1A0A40"/>
          </a:solidFill>
          <a:ln w="19050">
            <a:solidFill>
              <a:srgbClr val="A03070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154680" y="1799082"/>
            <a:ext cx="5806440" cy="36576"/>
          </a:xfrm>
          <a:prstGeom prst="rect">
            <a:avLst/>
          </a:prstGeom>
          <a:solidFill>
            <a:srgbClr val="A03070"/>
          </a:solidFill>
          <a:ln/>
        </p:spPr>
      </p:sp>
      <p:sp>
        <p:nvSpPr>
          <p:cNvPr id="24" name="Text 22"/>
          <p:cNvSpPr/>
          <p:nvPr/>
        </p:nvSpPr>
        <p:spPr>
          <a:xfrm>
            <a:off x="655013" y="2028107"/>
            <a:ext cx="5806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👶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3210510" y="1862782"/>
            <a:ext cx="571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-120"/>
              </a:rPr>
              <a:t>Защита</a:t>
            </a:r>
            <a:r>
              <a:rPr lang="en-US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-120"/>
              </a:rPr>
              <a:t>детей</a:t>
            </a:r>
            <a:endParaRPr lang="en-US" sz="1400" b="1" dirty="0">
              <a:solidFill>
                <a:schemeClr val="accent4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-12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3242445" y="2136481"/>
            <a:ext cx="57150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Пособия семьям с детьми,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детские учреждения и программы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154680" y="2603754"/>
            <a:ext cx="5806440" cy="749808"/>
          </a:xfrm>
          <a:prstGeom prst="roundRect">
            <a:avLst>
              <a:gd name="adj" fmla="val 9756"/>
            </a:avLst>
          </a:prstGeom>
          <a:solidFill>
            <a:srgbClr val="1A0A40"/>
          </a:solidFill>
          <a:ln w="19050">
            <a:solidFill>
              <a:srgbClr val="A03070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154680" y="2603754"/>
            <a:ext cx="5806440" cy="36576"/>
          </a:xfrm>
          <a:prstGeom prst="rect">
            <a:avLst/>
          </a:prstGeom>
          <a:solidFill>
            <a:srgbClr val="A03070"/>
          </a:solidFill>
          <a:ln/>
        </p:spPr>
      </p:sp>
      <p:sp>
        <p:nvSpPr>
          <p:cNvPr id="29" name="Text 27"/>
          <p:cNvSpPr/>
          <p:nvPr/>
        </p:nvSpPr>
        <p:spPr>
          <a:xfrm>
            <a:off x="655013" y="2833399"/>
            <a:ext cx="5806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♿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3210510" y="2660708"/>
            <a:ext cx="571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algn="ctr">
              <a:buNone/>
            </a:pPr>
            <a:r>
              <a:rPr lang="en-US" sz="1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-120"/>
              </a:rPr>
              <a:t>Помощь</a:t>
            </a:r>
            <a:r>
              <a:rPr lang="en-US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-120"/>
              </a:rPr>
              <a:t>инвалидам</a:t>
            </a:r>
            <a:endParaRPr lang="en-US" sz="1400" b="1" dirty="0">
              <a:solidFill>
                <a:schemeClr val="accent4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-12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3200400" y="2968337"/>
            <a:ext cx="57150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Доступная среда, реабилитация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социальное сопровождение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154680" y="3408426"/>
            <a:ext cx="5806440" cy="749808"/>
          </a:xfrm>
          <a:prstGeom prst="roundRect">
            <a:avLst>
              <a:gd name="adj" fmla="val 9756"/>
            </a:avLst>
          </a:prstGeom>
          <a:solidFill>
            <a:srgbClr val="1A0A40"/>
          </a:solidFill>
          <a:ln w="19050">
            <a:solidFill>
              <a:srgbClr val="A03070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154680" y="3408426"/>
            <a:ext cx="5806440" cy="36576"/>
          </a:xfrm>
          <a:prstGeom prst="rect">
            <a:avLst/>
          </a:prstGeom>
          <a:solidFill>
            <a:srgbClr val="A03070"/>
          </a:solidFill>
          <a:ln/>
        </p:spPr>
      </p:sp>
      <p:sp>
        <p:nvSpPr>
          <p:cNvPr id="34" name="Text 32"/>
          <p:cNvSpPr/>
          <p:nvPr/>
        </p:nvSpPr>
        <p:spPr>
          <a:xfrm>
            <a:off x="696369" y="3619135"/>
            <a:ext cx="5806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🏠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3210510" y="3483595"/>
            <a:ext cx="571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-120"/>
              </a:rPr>
              <a:t>Жильё </a:t>
            </a:r>
            <a:r>
              <a:rPr lang="en-US" sz="1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-120"/>
              </a:rPr>
              <a:t>для</a:t>
            </a:r>
            <a:r>
              <a:rPr lang="en-US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34" charset="0"/>
                <a:cs typeface="Calibri" pitchFamily="34" charset="-120"/>
              </a:rPr>
              <a:t>всех</a:t>
            </a:r>
            <a:endParaRPr lang="en-US" sz="1400" b="1" dirty="0">
              <a:solidFill>
                <a:schemeClr val="accent4">
                  <a:lumMod val="60000"/>
                  <a:lumOff val="40000"/>
                </a:schemeClr>
              </a:solidFill>
              <a:latin typeface="Calibri" pitchFamily="34" charset="0"/>
              <a:cs typeface="Calibri" pitchFamily="34" charset="-120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3220390" y="3726451"/>
            <a:ext cx="571500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Поддержка молодых семей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улучшении жилищных условий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160020" y="4352510"/>
            <a:ext cx="8823960" cy="347472"/>
          </a:xfrm>
          <a:prstGeom prst="rect">
            <a:avLst/>
          </a:prstGeom>
          <a:solidFill>
            <a:srgbClr val="110835"/>
          </a:solidFill>
          <a:ln w="10160">
            <a:solidFill>
              <a:srgbClr val="C9A84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20040" y="4370798"/>
            <a:ext cx="8641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🌟 Социальные расходы: 2027 год — 1 152 млн руб. (рост!), 2028 год — 401 млн руб.</a:t>
            </a: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1" name="Text 39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Социальная политика Щёлково: 859 млн руб. в 2026  •  Поддержка 179 972 жителей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03070"/>
                </a:solidFill>
              </a:rPr>
              <a:t>✦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03070"/>
                </a:solidFill>
              </a:rPr>
              <a:t>✦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03070"/>
                </a:solidFill>
              </a:rPr>
              <a:t>✦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03070"/>
                </a:solidFill>
              </a:rPr>
              <a:t>✦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0D05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" y="36576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ПРОГНОЗ 2026–2028 ГОДЫ, МЛН РУБ.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448056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Динамика доходов и расходов бюджета городского округа Щёлково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82880" y="822960"/>
            <a:ext cx="8778240" cy="3886200"/>
          </a:xfrm>
          <a:prstGeom prst="rect">
            <a:avLst/>
          </a:prstGeom>
          <a:solidFill>
            <a:srgbClr val="110830"/>
          </a:solidFill>
          <a:ln w="1016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859536"/>
            <a:ext cx="8595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Доходы (нал.+ненал.) и Расходы бюджета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02920" y="3730752"/>
            <a:ext cx="8412480" cy="0"/>
          </a:xfrm>
          <a:prstGeom prst="line">
            <a:avLst/>
          </a:prstGeom>
          <a:noFill/>
          <a:ln w="8890">
            <a:solidFill>
              <a:srgbClr val="2A1858"/>
            </a:solidFill>
            <a:prstDash val="dash"/>
          </a:ln>
        </p:spPr>
      </p:sp>
      <p:sp>
        <p:nvSpPr>
          <p:cNvPr id="15" name="Text 13"/>
          <p:cNvSpPr/>
          <p:nvPr/>
        </p:nvSpPr>
        <p:spPr>
          <a:xfrm>
            <a:off x="45720" y="3602736"/>
            <a:ext cx="4389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02920" y="3174161"/>
            <a:ext cx="8412480" cy="0"/>
          </a:xfrm>
          <a:prstGeom prst="line">
            <a:avLst/>
          </a:prstGeom>
          <a:noFill/>
          <a:ln w="8890">
            <a:solidFill>
              <a:srgbClr val="2A1858"/>
            </a:solidFill>
            <a:prstDash val="dash"/>
          </a:ln>
        </p:spPr>
      </p:sp>
      <p:sp>
        <p:nvSpPr>
          <p:cNvPr id="17" name="Text 15"/>
          <p:cNvSpPr/>
          <p:nvPr/>
        </p:nvSpPr>
        <p:spPr>
          <a:xfrm>
            <a:off x="45720" y="3046145"/>
            <a:ext cx="4389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5т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02920" y="2617569"/>
            <a:ext cx="8412480" cy="0"/>
          </a:xfrm>
          <a:prstGeom prst="line">
            <a:avLst/>
          </a:prstGeom>
          <a:noFill/>
          <a:ln w="8890">
            <a:solidFill>
              <a:srgbClr val="2A1858"/>
            </a:solidFill>
            <a:prstDash val="dash"/>
          </a:ln>
        </p:spPr>
      </p:sp>
      <p:sp>
        <p:nvSpPr>
          <p:cNvPr id="19" name="Text 17"/>
          <p:cNvSpPr/>
          <p:nvPr/>
        </p:nvSpPr>
        <p:spPr>
          <a:xfrm>
            <a:off x="45720" y="2489553"/>
            <a:ext cx="4389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10т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02920" y="2060978"/>
            <a:ext cx="8412480" cy="0"/>
          </a:xfrm>
          <a:prstGeom prst="line">
            <a:avLst/>
          </a:prstGeom>
          <a:noFill/>
          <a:ln w="8890">
            <a:solidFill>
              <a:srgbClr val="2A1858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45720" y="1932962"/>
            <a:ext cx="4389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15т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02920" y="1504387"/>
            <a:ext cx="8412480" cy="0"/>
          </a:xfrm>
          <a:prstGeom prst="line">
            <a:avLst/>
          </a:prstGeom>
          <a:noFill/>
          <a:ln w="8890">
            <a:solidFill>
              <a:srgbClr val="2A1858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45720" y="1376371"/>
            <a:ext cx="4389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20т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37520" y="2639833"/>
            <a:ext cx="639348" cy="1090919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25" name="Text 23"/>
          <p:cNvSpPr/>
          <p:nvPr/>
        </p:nvSpPr>
        <p:spPr>
          <a:xfrm>
            <a:off x="637520" y="2676409"/>
            <a:ext cx="6393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9.8к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377818" y="1704760"/>
            <a:ext cx="639348" cy="202599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27" name="Text 25"/>
          <p:cNvSpPr/>
          <p:nvPr/>
        </p:nvSpPr>
        <p:spPr>
          <a:xfrm>
            <a:off x="1377818" y="1741336"/>
            <a:ext cx="6393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18.2к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91800" y="3776472"/>
            <a:ext cx="1471087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 факт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320016" y="2561910"/>
            <a:ext cx="639348" cy="1168842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30" name="Text 28"/>
          <p:cNvSpPr/>
          <p:nvPr/>
        </p:nvSpPr>
        <p:spPr>
          <a:xfrm>
            <a:off x="2320016" y="2598486"/>
            <a:ext cx="6393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10.5к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060314" y="1448728"/>
            <a:ext cx="639348" cy="2282024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32" name="Text 30"/>
          <p:cNvSpPr/>
          <p:nvPr/>
        </p:nvSpPr>
        <p:spPr>
          <a:xfrm>
            <a:off x="3060314" y="1485304"/>
            <a:ext cx="6393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20.5к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2274296" y="3776472"/>
            <a:ext cx="1471087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 план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002512" y="2507476"/>
            <a:ext cx="639348" cy="1223276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35" name="Text 33"/>
          <p:cNvSpPr/>
          <p:nvPr/>
        </p:nvSpPr>
        <p:spPr>
          <a:xfrm>
            <a:off x="4002512" y="2544052"/>
            <a:ext cx="6393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11.0к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742810" y="1405091"/>
            <a:ext cx="639348" cy="2325661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37" name="Text 35"/>
          <p:cNvSpPr/>
          <p:nvPr/>
        </p:nvSpPr>
        <p:spPr>
          <a:xfrm>
            <a:off x="4742810" y="1441667"/>
            <a:ext cx="6393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20.9к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3956792" y="3776472"/>
            <a:ext cx="1471087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прогноз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5685008" y="2664546"/>
            <a:ext cx="639348" cy="1066206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40" name="Text 38"/>
          <p:cNvSpPr/>
          <p:nvPr/>
        </p:nvSpPr>
        <p:spPr>
          <a:xfrm>
            <a:off x="5685008" y="2701122"/>
            <a:ext cx="6393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9.6к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425306" y="1803610"/>
            <a:ext cx="639348" cy="1927142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42" name="Text 40"/>
          <p:cNvSpPr/>
          <p:nvPr/>
        </p:nvSpPr>
        <p:spPr>
          <a:xfrm>
            <a:off x="6425306" y="1840186"/>
            <a:ext cx="6393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17.3к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5639288" y="3776472"/>
            <a:ext cx="1471087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 прогноз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7367504" y="2619128"/>
            <a:ext cx="639348" cy="1111624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45" name="Text 43"/>
          <p:cNvSpPr/>
          <p:nvPr/>
        </p:nvSpPr>
        <p:spPr>
          <a:xfrm>
            <a:off x="7367504" y="2655704"/>
            <a:ext cx="6393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10.0к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8107802" y="1850587"/>
            <a:ext cx="639348" cy="1880165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47" name="Text 45"/>
          <p:cNvSpPr/>
          <p:nvPr/>
        </p:nvSpPr>
        <p:spPr>
          <a:xfrm>
            <a:off x="8107802" y="1887163"/>
            <a:ext cx="63934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16.9к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7321784" y="3776472"/>
            <a:ext cx="1471087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 прогноз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2469570" y="4371229"/>
            <a:ext cx="219456" cy="164592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50" name="Text 48"/>
          <p:cNvSpPr/>
          <p:nvPr/>
        </p:nvSpPr>
        <p:spPr>
          <a:xfrm>
            <a:off x="2781156" y="4355376"/>
            <a:ext cx="2194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Доходы (нал.+ненал.)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4742810" y="4364520"/>
            <a:ext cx="219456" cy="164592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52" name="Text 50"/>
          <p:cNvSpPr/>
          <p:nvPr/>
        </p:nvSpPr>
        <p:spPr>
          <a:xfrm>
            <a:off x="5062484" y="4348965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Расходы бюджета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54" name="Shape 52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5" name="Text 53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Расходы 2027 снижаются до 17 312 млн  •  Доходы 2028 восстанавливаются до 9 986 млн (нал.+ненал.)</a:t>
            </a:r>
            <a:endParaRPr lang="en-US" sz="1050" dirty="0"/>
          </a:p>
        </p:txBody>
      </p:sp>
      <p:sp>
        <p:nvSpPr>
          <p:cNvPr id="56" name="Text 54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0D05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" y="36576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ПЛАТФОРМА 9¾ — УЧАСТИЕ ГРАЖДАН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448056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Каждый житель Щёлково — участник бюджетного процесса!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74320" y="841248"/>
            <a:ext cx="2788920" cy="3246120"/>
          </a:xfrm>
          <a:prstGeom prst="roundRect">
            <a:avLst>
              <a:gd name="adj" fmla="val 3279"/>
            </a:avLst>
          </a:prstGeom>
          <a:solidFill>
            <a:srgbClr val="150A30"/>
          </a:solidFill>
          <a:ln w="25400">
            <a:solidFill>
              <a:srgbClr val="F0D080"/>
            </a:solidFill>
            <a:prstDash val="solid"/>
          </a:ln>
          <a:effectLst>
            <a:outerShdw blurRad="127000" dist="38100" dir="8100000" algn="bl" rotWithShape="0">
              <a:srgbClr val="000000">
                <a:alpha val="40000"/>
              </a:srgbClr>
            </a:outerShdw>
          </a:effectLst>
        </p:spPr>
        <p:txBody>
          <a:bodyPr/>
          <a:lstStyle/>
          <a:p>
            <a:endParaRPr lang="ru-RU" dirty="0"/>
          </a:p>
        </p:txBody>
      </p:sp>
      <p:sp>
        <p:nvSpPr>
          <p:cNvPr id="13" name="Shape 11"/>
          <p:cNvSpPr/>
          <p:nvPr/>
        </p:nvSpPr>
        <p:spPr>
          <a:xfrm>
            <a:off x="1280160" y="896112"/>
            <a:ext cx="777240" cy="777240"/>
          </a:xfrm>
          <a:prstGeom prst="ellipse">
            <a:avLst/>
          </a:prstGeom>
          <a:solidFill>
            <a:srgbClr val="F0D080"/>
          </a:solidFill>
          <a:ln w="6350">
            <a:solidFill>
              <a:srgbClr val="1A0A2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280160" y="896112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274320" y="1737360"/>
            <a:ext cx="2788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💸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347472" y="246888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Платишь налоги</a:t>
            </a:r>
            <a:endParaRPr lang="en-US" sz="155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347472" y="2834640"/>
            <a:ext cx="2651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НДФЛ, налог на имущество,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земельный налог — ты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наполняешь казну Щёлково!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3227832" y="841248"/>
            <a:ext cx="2788920" cy="3246120"/>
          </a:xfrm>
          <a:prstGeom prst="roundRect">
            <a:avLst>
              <a:gd name="adj" fmla="val 3279"/>
            </a:avLst>
          </a:prstGeom>
          <a:solidFill>
            <a:srgbClr val="150A30"/>
          </a:solidFill>
          <a:ln w="25400">
            <a:solidFill>
              <a:srgbClr val="2E8B3A"/>
            </a:solidFill>
            <a:prstDash val="solid"/>
          </a:ln>
          <a:effectLst>
            <a:outerShdw blurRad="127000" dist="38100" dir="8100000" algn="bl" rotWithShape="0">
              <a:srgbClr val="000000">
                <a:alpha val="4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233672" y="896112"/>
            <a:ext cx="777240" cy="777240"/>
          </a:xfrm>
          <a:prstGeom prst="ellipse">
            <a:avLst/>
          </a:prstGeom>
          <a:solidFill>
            <a:srgbClr val="2E8B3A"/>
          </a:solidFill>
          <a:ln w="6350">
            <a:solidFill>
              <a:srgbClr val="1A0A2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233672" y="896112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0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3227832" y="1737360"/>
            <a:ext cx="2788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📋</a:t>
            </a:r>
            <a:endParaRPr lang="en-US" sz="4000" dirty="0"/>
          </a:p>
        </p:txBody>
      </p:sp>
      <p:sp>
        <p:nvSpPr>
          <p:cNvPr id="22" name="Text 20"/>
          <p:cNvSpPr/>
          <p:nvPr/>
        </p:nvSpPr>
        <p:spPr>
          <a:xfrm>
            <a:off x="3300984" y="246888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55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Обсуждаешь</a:t>
            </a:r>
            <a:r>
              <a:rPr lang="en-US" sz="155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  <a:endParaRPr lang="en-US" sz="155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3300984" y="2834640"/>
            <a:ext cx="2651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Публичные </a:t>
            </a: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слушания</a:t>
            </a: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общественные </a:t>
            </a: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советы</a:t>
            </a: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</a:t>
            </a:r>
          </a:p>
          <a:p>
            <a:pPr algn="ctr"/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твой голос </a:t>
            </a: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важен</a:t>
            </a: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24" name="Shape 22"/>
          <p:cNvSpPr/>
          <p:nvPr/>
        </p:nvSpPr>
        <p:spPr>
          <a:xfrm>
            <a:off x="6181344" y="841248"/>
            <a:ext cx="2788920" cy="3246120"/>
          </a:xfrm>
          <a:prstGeom prst="roundRect">
            <a:avLst>
              <a:gd name="adj" fmla="val 3279"/>
            </a:avLst>
          </a:prstGeom>
          <a:solidFill>
            <a:srgbClr val="150A30"/>
          </a:solidFill>
          <a:ln w="25400">
            <a:solidFill>
              <a:srgbClr val="2A5AAE"/>
            </a:solidFill>
            <a:prstDash val="solid"/>
          </a:ln>
          <a:effectLst>
            <a:outerShdw blurRad="127000" dist="38100" dir="8100000" algn="bl" rotWithShape="0">
              <a:srgbClr val="000000">
                <a:alpha val="4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187184" y="896112"/>
            <a:ext cx="777240" cy="777240"/>
          </a:xfrm>
          <a:prstGeom prst="ellipse">
            <a:avLst/>
          </a:prstGeom>
          <a:solidFill>
            <a:srgbClr val="2A5AAE"/>
          </a:solidFill>
          <a:ln w="6350">
            <a:solidFill>
              <a:srgbClr val="1A0A2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187184" y="896112"/>
            <a:ext cx="777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A0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6181344" y="1737360"/>
            <a:ext cx="2788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000000"/>
                </a:solidFill>
              </a:rPr>
              <a:t>🏫</a:t>
            </a:r>
            <a:endParaRPr lang="en-US" sz="4000" dirty="0"/>
          </a:p>
        </p:txBody>
      </p:sp>
      <p:sp>
        <p:nvSpPr>
          <p:cNvPr id="28" name="Text 26"/>
          <p:cNvSpPr/>
          <p:nvPr/>
        </p:nvSpPr>
        <p:spPr>
          <a:xfrm>
            <a:off x="6254496" y="246888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algn="ctr">
              <a:buNone/>
            </a:pPr>
            <a:r>
              <a:rPr lang="en-US" sz="155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Получаешь</a:t>
            </a:r>
            <a:r>
              <a:rPr lang="en-US" sz="155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  <a:endParaRPr lang="en-US" sz="155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6254496" y="2834640"/>
            <a:ext cx="2651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algn="ctr">
              <a:buNone/>
            </a:pP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Школы, детсады, </a:t>
            </a: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дороги</a:t>
            </a: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indent="0" algn="ctr">
              <a:buNone/>
            </a:pP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парки и ЖКХ — </a:t>
            </a: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всё</a:t>
            </a:r>
            <a:endParaRPr lang="en-US" sz="12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>
              <a:buNone/>
            </a:pP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для </a:t>
            </a: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тебя</a:t>
            </a: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0" name="Shape 28"/>
          <p:cNvSpPr/>
          <p:nvPr/>
        </p:nvSpPr>
        <p:spPr>
          <a:xfrm>
            <a:off x="182880" y="4206240"/>
            <a:ext cx="8823960" cy="566928"/>
          </a:xfrm>
          <a:prstGeom prst="rect">
            <a:avLst/>
          </a:prstGeom>
          <a:solidFill>
            <a:srgbClr val="0D0520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74320" y="4348340"/>
            <a:ext cx="8641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📬 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Финансовое управление ГО Щёлково  •  Московская область, г. Щёлково  •  shchelkovo.ru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Shape 31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5" name="Text 33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179 972 жителя Щёлково — каждый участвует в формировании и получении бюджетных услуг!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4572000" y="13716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1828800" y="457200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0D05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" y="36576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КАРТА ВРЕМЕНИ — 2026 VS 2027 VS 2028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448056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меняется бюджет городского округа Щёлково — сравниваем три года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82880" y="822960"/>
            <a:ext cx="3291840" cy="38404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3" name="Text 11"/>
          <p:cNvSpPr/>
          <p:nvPr/>
        </p:nvSpPr>
        <p:spPr>
          <a:xfrm>
            <a:off x="219456" y="822960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Показатель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3520440" y="822960"/>
            <a:ext cx="1828800" cy="384048"/>
          </a:xfrm>
          <a:prstGeom prst="rect">
            <a:avLst/>
          </a:prstGeom>
          <a:solidFill>
            <a:srgbClr val="2E8B3A"/>
          </a:solidFill>
          <a:ln/>
        </p:spPr>
      </p:sp>
      <p:sp>
        <p:nvSpPr>
          <p:cNvPr id="15" name="Text 13"/>
          <p:cNvSpPr/>
          <p:nvPr/>
        </p:nvSpPr>
        <p:spPr>
          <a:xfrm>
            <a:off x="3557016" y="822960"/>
            <a:ext cx="17556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5394960" y="822960"/>
            <a:ext cx="1828800" cy="384048"/>
          </a:xfrm>
          <a:prstGeom prst="rect">
            <a:avLst/>
          </a:prstGeom>
          <a:solidFill>
            <a:srgbClr val="C9A030"/>
          </a:solidFill>
          <a:ln/>
        </p:spPr>
      </p:sp>
      <p:sp>
        <p:nvSpPr>
          <p:cNvPr id="17" name="Text 15"/>
          <p:cNvSpPr/>
          <p:nvPr/>
        </p:nvSpPr>
        <p:spPr>
          <a:xfrm>
            <a:off x="5431536" y="822960"/>
            <a:ext cx="17556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7269480" y="822960"/>
            <a:ext cx="1874520" cy="384048"/>
          </a:xfrm>
          <a:prstGeom prst="rect">
            <a:avLst/>
          </a:prstGeom>
          <a:solidFill>
            <a:srgbClr val="2AADAD"/>
          </a:solidFill>
          <a:ln/>
        </p:spPr>
      </p:sp>
      <p:sp>
        <p:nvSpPr>
          <p:cNvPr id="19" name="Text 17"/>
          <p:cNvSpPr/>
          <p:nvPr/>
        </p:nvSpPr>
        <p:spPr>
          <a:xfrm>
            <a:off x="7306056" y="822960"/>
            <a:ext cx="1801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0A05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182880" y="1234440"/>
            <a:ext cx="8961120" cy="347472"/>
          </a:xfrm>
          <a:prstGeom prst="rect">
            <a:avLst/>
          </a:prstGeom>
          <a:solidFill>
            <a:srgbClr val="1E1040"/>
          </a:solidFill>
          <a:ln/>
        </p:spPr>
      </p:sp>
      <p:sp>
        <p:nvSpPr>
          <p:cNvPr id="21" name="Text 19"/>
          <p:cNvSpPr/>
          <p:nvPr/>
        </p:nvSpPr>
        <p:spPr>
          <a:xfrm>
            <a:off x="256032" y="1234440"/>
            <a:ext cx="39428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Доходы всего, млн руб.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125773" y="1271016"/>
            <a:ext cx="10973" cy="2743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3" name="Text 21"/>
          <p:cNvSpPr/>
          <p:nvPr/>
        </p:nvSpPr>
        <p:spPr>
          <a:xfrm>
            <a:off x="4215384" y="1234440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19 146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873191" y="1234440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16 613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7530998" y="1234440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16 550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182880" y="1586484"/>
            <a:ext cx="8961120" cy="347472"/>
          </a:xfrm>
          <a:prstGeom prst="rect">
            <a:avLst/>
          </a:prstGeom>
          <a:solidFill>
            <a:srgbClr val="160C35"/>
          </a:solidFill>
          <a:ln/>
        </p:spPr>
      </p:sp>
      <p:sp>
        <p:nvSpPr>
          <p:cNvPr id="27" name="Text 25"/>
          <p:cNvSpPr/>
          <p:nvPr/>
        </p:nvSpPr>
        <p:spPr>
          <a:xfrm>
            <a:off x="256032" y="1586484"/>
            <a:ext cx="39428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📤 Расходы всего, млн руб.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125773" y="1623060"/>
            <a:ext cx="10973" cy="2743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9" name="Text 27"/>
          <p:cNvSpPr/>
          <p:nvPr/>
        </p:nvSpPr>
        <p:spPr>
          <a:xfrm>
            <a:off x="4215384" y="1586484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20 892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5873191" y="1586484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17 312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7530998" y="1586484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16 890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182880" y="1938528"/>
            <a:ext cx="8961120" cy="347472"/>
          </a:xfrm>
          <a:prstGeom prst="rect">
            <a:avLst/>
          </a:prstGeom>
          <a:solidFill>
            <a:srgbClr val="1E1040"/>
          </a:solidFill>
          <a:ln/>
        </p:spPr>
      </p:sp>
      <p:sp>
        <p:nvSpPr>
          <p:cNvPr id="33" name="Text 31"/>
          <p:cNvSpPr/>
          <p:nvPr/>
        </p:nvSpPr>
        <p:spPr>
          <a:xfrm>
            <a:off x="256032" y="1938528"/>
            <a:ext cx="39428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Дефицит, млн руб.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4125773" y="1975104"/>
            <a:ext cx="10973" cy="2743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5" name="Text 33"/>
          <p:cNvSpPr/>
          <p:nvPr/>
        </p:nvSpPr>
        <p:spPr>
          <a:xfrm>
            <a:off x="4215384" y="1938528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-1 747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5873191" y="1938528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-699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7530998" y="1938528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-340</a:t>
            </a:r>
            <a:endParaRPr lang="en-US" sz="1150" dirty="0"/>
          </a:p>
        </p:txBody>
      </p:sp>
      <p:sp>
        <p:nvSpPr>
          <p:cNvPr id="38" name="Shape 36"/>
          <p:cNvSpPr/>
          <p:nvPr/>
        </p:nvSpPr>
        <p:spPr>
          <a:xfrm>
            <a:off x="182880" y="2290572"/>
            <a:ext cx="8961120" cy="347472"/>
          </a:xfrm>
          <a:prstGeom prst="rect">
            <a:avLst/>
          </a:prstGeom>
          <a:solidFill>
            <a:srgbClr val="160C35"/>
          </a:solidFill>
          <a:ln/>
        </p:spPr>
      </p:sp>
      <p:sp>
        <p:nvSpPr>
          <p:cNvPr id="39" name="Text 37"/>
          <p:cNvSpPr/>
          <p:nvPr/>
        </p:nvSpPr>
        <p:spPr>
          <a:xfrm>
            <a:off x="256032" y="2290572"/>
            <a:ext cx="39428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🧾 Нал.+ненал. доходы, млн руб.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4125773" y="2327148"/>
            <a:ext cx="10973" cy="2743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1" name="Text 39"/>
          <p:cNvSpPr/>
          <p:nvPr/>
        </p:nvSpPr>
        <p:spPr>
          <a:xfrm>
            <a:off x="4215384" y="2290572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10 989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5873191" y="2290572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9 578</a:t>
            </a:r>
            <a:endParaRPr lang="en-US" sz="1150" dirty="0"/>
          </a:p>
        </p:txBody>
      </p:sp>
      <p:sp>
        <p:nvSpPr>
          <p:cNvPr id="43" name="Text 41"/>
          <p:cNvSpPr/>
          <p:nvPr/>
        </p:nvSpPr>
        <p:spPr>
          <a:xfrm>
            <a:off x="7530998" y="2290572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9 986</a:t>
            </a:r>
            <a:endParaRPr lang="en-US" sz="1150" dirty="0"/>
          </a:p>
        </p:txBody>
      </p:sp>
      <p:sp>
        <p:nvSpPr>
          <p:cNvPr id="44" name="Shape 42"/>
          <p:cNvSpPr/>
          <p:nvPr/>
        </p:nvSpPr>
        <p:spPr>
          <a:xfrm>
            <a:off x="182880" y="2642616"/>
            <a:ext cx="8961120" cy="347472"/>
          </a:xfrm>
          <a:prstGeom prst="rect">
            <a:avLst/>
          </a:prstGeom>
          <a:solidFill>
            <a:srgbClr val="1E1040"/>
          </a:solidFill>
          <a:ln/>
        </p:spPr>
      </p:sp>
      <p:sp>
        <p:nvSpPr>
          <p:cNvPr id="45" name="Text 43"/>
          <p:cNvSpPr/>
          <p:nvPr/>
        </p:nvSpPr>
        <p:spPr>
          <a:xfrm>
            <a:off x="256032" y="2642616"/>
            <a:ext cx="39428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📈 НДФЛ, млн руб.</a:t>
            </a:r>
            <a:endParaRPr lang="en-US" sz="1150" dirty="0"/>
          </a:p>
        </p:txBody>
      </p:sp>
      <p:sp>
        <p:nvSpPr>
          <p:cNvPr id="46" name="Shape 44"/>
          <p:cNvSpPr/>
          <p:nvPr/>
        </p:nvSpPr>
        <p:spPr>
          <a:xfrm>
            <a:off x="4125773" y="2679192"/>
            <a:ext cx="10973" cy="2743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7" name="Text 45"/>
          <p:cNvSpPr/>
          <p:nvPr/>
        </p:nvSpPr>
        <p:spPr>
          <a:xfrm>
            <a:off x="4215384" y="2642616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6 772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5873191" y="2642616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4 957</a:t>
            </a:r>
            <a:endParaRPr lang="en-US" sz="1150" dirty="0"/>
          </a:p>
        </p:txBody>
      </p:sp>
      <p:sp>
        <p:nvSpPr>
          <p:cNvPr id="49" name="Text 47"/>
          <p:cNvSpPr/>
          <p:nvPr/>
        </p:nvSpPr>
        <p:spPr>
          <a:xfrm>
            <a:off x="7530998" y="2642616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4 957</a:t>
            </a:r>
            <a:endParaRPr lang="en-US" sz="1150" dirty="0"/>
          </a:p>
        </p:txBody>
      </p:sp>
      <p:sp>
        <p:nvSpPr>
          <p:cNvPr id="50" name="Shape 48"/>
          <p:cNvSpPr/>
          <p:nvPr/>
        </p:nvSpPr>
        <p:spPr>
          <a:xfrm>
            <a:off x="182880" y="2994660"/>
            <a:ext cx="8961120" cy="347472"/>
          </a:xfrm>
          <a:prstGeom prst="rect">
            <a:avLst/>
          </a:prstGeom>
          <a:solidFill>
            <a:srgbClr val="160C35"/>
          </a:solidFill>
          <a:ln/>
        </p:spPr>
      </p:sp>
      <p:sp>
        <p:nvSpPr>
          <p:cNvPr id="51" name="Text 49"/>
          <p:cNvSpPr/>
          <p:nvPr/>
        </p:nvSpPr>
        <p:spPr>
          <a:xfrm>
            <a:off x="256032" y="2994660"/>
            <a:ext cx="39428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🏘️ ЖКХ, млн руб.</a:t>
            </a:r>
            <a:endParaRPr lang="en-US" sz="1150" dirty="0"/>
          </a:p>
        </p:txBody>
      </p:sp>
      <p:sp>
        <p:nvSpPr>
          <p:cNvPr id="52" name="Shape 50"/>
          <p:cNvSpPr/>
          <p:nvPr/>
        </p:nvSpPr>
        <p:spPr>
          <a:xfrm>
            <a:off x="4125773" y="3031236"/>
            <a:ext cx="10973" cy="2743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3" name="Text 51"/>
          <p:cNvSpPr/>
          <p:nvPr/>
        </p:nvSpPr>
        <p:spPr>
          <a:xfrm>
            <a:off x="4215384" y="2994660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6 790</a:t>
            </a:r>
            <a:endParaRPr lang="en-US" sz="1150" dirty="0"/>
          </a:p>
        </p:txBody>
      </p:sp>
      <p:sp>
        <p:nvSpPr>
          <p:cNvPr id="54" name="Text 52"/>
          <p:cNvSpPr/>
          <p:nvPr/>
        </p:nvSpPr>
        <p:spPr>
          <a:xfrm>
            <a:off x="5873191" y="2994660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4 805</a:t>
            </a:r>
            <a:endParaRPr lang="en-US" sz="1150" dirty="0"/>
          </a:p>
        </p:txBody>
      </p:sp>
      <p:sp>
        <p:nvSpPr>
          <p:cNvPr id="55" name="Text 53"/>
          <p:cNvSpPr/>
          <p:nvPr/>
        </p:nvSpPr>
        <p:spPr>
          <a:xfrm>
            <a:off x="7530998" y="2994660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5 367</a:t>
            </a:r>
            <a:endParaRPr lang="en-US" sz="1150" dirty="0"/>
          </a:p>
        </p:txBody>
      </p:sp>
      <p:sp>
        <p:nvSpPr>
          <p:cNvPr id="56" name="Shape 54"/>
          <p:cNvSpPr/>
          <p:nvPr/>
        </p:nvSpPr>
        <p:spPr>
          <a:xfrm>
            <a:off x="182880" y="3346704"/>
            <a:ext cx="8961120" cy="347472"/>
          </a:xfrm>
          <a:prstGeom prst="rect">
            <a:avLst/>
          </a:prstGeom>
          <a:solidFill>
            <a:srgbClr val="1E1040"/>
          </a:solidFill>
          <a:ln/>
        </p:spPr>
      </p:sp>
      <p:sp>
        <p:nvSpPr>
          <p:cNvPr id="57" name="Text 55"/>
          <p:cNvSpPr/>
          <p:nvPr/>
        </p:nvSpPr>
        <p:spPr>
          <a:xfrm>
            <a:off x="256032" y="3346704"/>
            <a:ext cx="39428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Образование, млн руб.</a:t>
            </a:r>
            <a:endParaRPr lang="en-US" sz="1150" dirty="0"/>
          </a:p>
        </p:txBody>
      </p:sp>
      <p:sp>
        <p:nvSpPr>
          <p:cNvPr id="58" name="Shape 56"/>
          <p:cNvSpPr/>
          <p:nvPr/>
        </p:nvSpPr>
        <p:spPr>
          <a:xfrm>
            <a:off x="4125773" y="3383280"/>
            <a:ext cx="10973" cy="2743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9" name="Text 57"/>
          <p:cNvSpPr/>
          <p:nvPr/>
        </p:nvSpPr>
        <p:spPr>
          <a:xfrm>
            <a:off x="4215384" y="3346704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7 399</a:t>
            </a:r>
            <a:endParaRPr lang="en-US" sz="1150" dirty="0"/>
          </a:p>
        </p:txBody>
      </p:sp>
      <p:sp>
        <p:nvSpPr>
          <p:cNvPr id="60" name="Text 58"/>
          <p:cNvSpPr/>
          <p:nvPr/>
        </p:nvSpPr>
        <p:spPr>
          <a:xfrm>
            <a:off x="5873191" y="3346704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7 103</a:t>
            </a:r>
            <a:endParaRPr lang="en-US" sz="1150" dirty="0"/>
          </a:p>
        </p:txBody>
      </p:sp>
      <p:sp>
        <p:nvSpPr>
          <p:cNvPr id="61" name="Text 59"/>
          <p:cNvSpPr/>
          <p:nvPr/>
        </p:nvSpPr>
        <p:spPr>
          <a:xfrm>
            <a:off x="7530998" y="3346704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7 053</a:t>
            </a:r>
            <a:endParaRPr lang="en-US" sz="1150" dirty="0"/>
          </a:p>
        </p:txBody>
      </p:sp>
      <p:sp>
        <p:nvSpPr>
          <p:cNvPr id="62" name="Shape 60"/>
          <p:cNvSpPr/>
          <p:nvPr/>
        </p:nvSpPr>
        <p:spPr>
          <a:xfrm>
            <a:off x="182880" y="3698748"/>
            <a:ext cx="8961120" cy="347472"/>
          </a:xfrm>
          <a:prstGeom prst="rect">
            <a:avLst/>
          </a:prstGeom>
          <a:solidFill>
            <a:srgbClr val="160C35"/>
          </a:solidFill>
          <a:ln/>
        </p:spPr>
      </p:sp>
      <p:sp>
        <p:nvSpPr>
          <p:cNvPr id="63" name="Text 61"/>
          <p:cNvSpPr/>
          <p:nvPr/>
        </p:nvSpPr>
        <p:spPr>
          <a:xfrm>
            <a:off x="256032" y="3698748"/>
            <a:ext cx="39428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🎭 Культура, млн руб.</a:t>
            </a:r>
            <a:endParaRPr lang="en-US" sz="1150" dirty="0"/>
          </a:p>
        </p:txBody>
      </p:sp>
      <p:sp>
        <p:nvSpPr>
          <p:cNvPr id="64" name="Shape 62"/>
          <p:cNvSpPr/>
          <p:nvPr/>
        </p:nvSpPr>
        <p:spPr>
          <a:xfrm>
            <a:off x="4125773" y="3735324"/>
            <a:ext cx="10973" cy="2743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5" name="Text 63"/>
          <p:cNvSpPr/>
          <p:nvPr/>
        </p:nvSpPr>
        <p:spPr>
          <a:xfrm>
            <a:off x="4215384" y="3698748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994</a:t>
            </a:r>
            <a:endParaRPr lang="en-US" sz="1150" dirty="0"/>
          </a:p>
        </p:txBody>
      </p:sp>
      <p:sp>
        <p:nvSpPr>
          <p:cNvPr id="66" name="Text 64"/>
          <p:cNvSpPr/>
          <p:nvPr/>
        </p:nvSpPr>
        <p:spPr>
          <a:xfrm>
            <a:off x="5873191" y="3698748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918</a:t>
            </a:r>
            <a:endParaRPr lang="en-US" sz="1150" dirty="0"/>
          </a:p>
        </p:txBody>
      </p:sp>
      <p:sp>
        <p:nvSpPr>
          <p:cNvPr id="67" name="Text 65"/>
          <p:cNvSpPr/>
          <p:nvPr/>
        </p:nvSpPr>
        <p:spPr>
          <a:xfrm>
            <a:off x="7530998" y="3698748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856</a:t>
            </a:r>
            <a:endParaRPr lang="en-US" sz="1150" dirty="0"/>
          </a:p>
        </p:txBody>
      </p:sp>
      <p:sp>
        <p:nvSpPr>
          <p:cNvPr id="68" name="Shape 66"/>
          <p:cNvSpPr/>
          <p:nvPr/>
        </p:nvSpPr>
        <p:spPr>
          <a:xfrm>
            <a:off x="182880" y="4050792"/>
            <a:ext cx="8961120" cy="347472"/>
          </a:xfrm>
          <a:prstGeom prst="rect">
            <a:avLst/>
          </a:prstGeom>
          <a:solidFill>
            <a:srgbClr val="1E1040"/>
          </a:solidFill>
          <a:ln/>
        </p:spPr>
      </p:sp>
      <p:sp>
        <p:nvSpPr>
          <p:cNvPr id="69" name="Text 67"/>
          <p:cNvSpPr/>
          <p:nvPr/>
        </p:nvSpPr>
        <p:spPr>
          <a:xfrm>
            <a:off x="256032" y="4050792"/>
            <a:ext cx="39428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⚽ Спорт, млн руб.</a:t>
            </a:r>
            <a:endParaRPr lang="en-US" sz="1150" dirty="0"/>
          </a:p>
        </p:txBody>
      </p:sp>
      <p:sp>
        <p:nvSpPr>
          <p:cNvPr id="70" name="Shape 68"/>
          <p:cNvSpPr/>
          <p:nvPr/>
        </p:nvSpPr>
        <p:spPr>
          <a:xfrm>
            <a:off x="4125773" y="4087368"/>
            <a:ext cx="10973" cy="2743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1" name="Text 69"/>
          <p:cNvSpPr/>
          <p:nvPr/>
        </p:nvSpPr>
        <p:spPr>
          <a:xfrm>
            <a:off x="4215384" y="4050792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985</a:t>
            </a:r>
            <a:endParaRPr lang="en-US" sz="1150" dirty="0"/>
          </a:p>
        </p:txBody>
      </p:sp>
      <p:sp>
        <p:nvSpPr>
          <p:cNvPr id="72" name="Text 70"/>
          <p:cNvSpPr/>
          <p:nvPr/>
        </p:nvSpPr>
        <p:spPr>
          <a:xfrm>
            <a:off x="5873191" y="4050792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638</a:t>
            </a:r>
            <a:endParaRPr lang="en-US" sz="1150" dirty="0"/>
          </a:p>
        </p:txBody>
      </p:sp>
      <p:sp>
        <p:nvSpPr>
          <p:cNvPr id="73" name="Text 71"/>
          <p:cNvSpPr/>
          <p:nvPr/>
        </p:nvSpPr>
        <p:spPr>
          <a:xfrm>
            <a:off x="7530998" y="4050792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614</a:t>
            </a:r>
            <a:endParaRPr lang="en-US" sz="1150" dirty="0"/>
          </a:p>
        </p:txBody>
      </p:sp>
      <p:sp>
        <p:nvSpPr>
          <p:cNvPr id="74" name="Shape 72"/>
          <p:cNvSpPr/>
          <p:nvPr/>
        </p:nvSpPr>
        <p:spPr>
          <a:xfrm>
            <a:off x="182880" y="4402836"/>
            <a:ext cx="8961120" cy="347472"/>
          </a:xfrm>
          <a:prstGeom prst="rect">
            <a:avLst/>
          </a:prstGeom>
          <a:solidFill>
            <a:srgbClr val="160C35"/>
          </a:solidFill>
          <a:ln/>
        </p:spPr>
      </p:sp>
      <p:sp>
        <p:nvSpPr>
          <p:cNvPr id="75" name="Text 73"/>
          <p:cNvSpPr/>
          <p:nvPr/>
        </p:nvSpPr>
        <p:spPr>
          <a:xfrm>
            <a:off x="256032" y="4402836"/>
            <a:ext cx="3942893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💙 Соцполитика, млн руб.</a:t>
            </a:r>
            <a:endParaRPr lang="en-US" sz="1150" dirty="0"/>
          </a:p>
        </p:txBody>
      </p:sp>
      <p:sp>
        <p:nvSpPr>
          <p:cNvPr id="76" name="Shape 74"/>
          <p:cNvSpPr/>
          <p:nvPr/>
        </p:nvSpPr>
        <p:spPr>
          <a:xfrm>
            <a:off x="4125773" y="4439412"/>
            <a:ext cx="10973" cy="27432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7" name="Text 75"/>
          <p:cNvSpPr/>
          <p:nvPr/>
        </p:nvSpPr>
        <p:spPr>
          <a:xfrm>
            <a:off x="4215384" y="4402836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859</a:t>
            </a:r>
            <a:endParaRPr lang="en-US" sz="1150" dirty="0"/>
          </a:p>
        </p:txBody>
      </p:sp>
      <p:sp>
        <p:nvSpPr>
          <p:cNvPr id="78" name="Text 76"/>
          <p:cNvSpPr/>
          <p:nvPr/>
        </p:nvSpPr>
        <p:spPr>
          <a:xfrm>
            <a:off x="5873191" y="4402836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1 152</a:t>
            </a:r>
            <a:endParaRPr lang="en-US" sz="1150" dirty="0"/>
          </a:p>
        </p:txBody>
      </p:sp>
      <p:sp>
        <p:nvSpPr>
          <p:cNvPr id="79" name="Text 77"/>
          <p:cNvSpPr/>
          <p:nvPr/>
        </p:nvSpPr>
        <p:spPr>
          <a:xfrm>
            <a:off x="7530998" y="4402836"/>
            <a:ext cx="1657807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401</a:t>
            </a:r>
            <a:endParaRPr lang="en-US" sz="1150" dirty="0"/>
          </a:p>
        </p:txBody>
      </p:sp>
      <p:sp>
        <p:nvSpPr>
          <p:cNvPr id="80" name="Shape 78"/>
          <p:cNvSpPr/>
          <p:nvPr/>
        </p:nvSpPr>
        <p:spPr>
          <a:xfrm>
            <a:off x="182880" y="4754880"/>
            <a:ext cx="896112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81" name="Text 79"/>
          <p:cNvSpPr/>
          <p:nvPr/>
        </p:nvSpPr>
        <p:spPr>
          <a:xfrm>
            <a:off x="274320" y="4764024"/>
            <a:ext cx="8641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К 2028 году бюджет Щёлково становится более сбалансированным — дефицит сокращается!</a:t>
            </a:r>
            <a:endParaRPr lang="en-US" sz="1000" dirty="0"/>
          </a:p>
        </p:txBody>
      </p:sp>
      <p:sp>
        <p:nvSpPr>
          <p:cNvPr id="82" name="Shape 80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83" name="Shape 81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84" name="Text 82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Данные на основе Решения Совета депутатов ГО Щёлково № 190/25-63-НПА от 10.12.2025</a:t>
            </a:r>
            <a:endParaRPr lang="en-US" sz="1050" dirty="0"/>
          </a:p>
        </p:txBody>
      </p:sp>
      <p:sp>
        <p:nvSpPr>
          <p:cNvPr id="85" name="Text 83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86" name="Text 84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87" name="Text 85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88" name="Text 86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0D05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" y="36576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СКОЛЬКО СТОИТ ОДИН ВОЛШЕБНИК?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448056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 на 1 жителя городского округа Щёлково — как расходуется каждый рубль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37160" y="841248"/>
            <a:ext cx="3017520" cy="3017520"/>
          </a:xfrm>
          <a:prstGeom prst="ellipse">
            <a:avLst/>
          </a:prstGeom>
          <a:solidFill>
            <a:srgbClr val="2A1850"/>
          </a:solidFill>
          <a:ln w="38100">
            <a:solidFill>
              <a:srgbClr val="C9A84C"/>
            </a:solidFill>
            <a:prstDash val="solid"/>
          </a:ln>
          <a:effectLst>
            <a:outerShdw blurRad="177800" dist="50800" dir="8100000" algn="bl" rotWithShape="0">
              <a:srgbClr val="000000">
                <a:alpha val="5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00584" y="1006024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800" dirty="0">
                <a:solidFill>
                  <a:srgbClr val="000000"/>
                </a:solidFill>
              </a:rPr>
              <a:t>🧙</a:t>
            </a:r>
            <a:endParaRPr lang="en-US" sz="5800" dirty="0"/>
          </a:p>
        </p:txBody>
      </p:sp>
      <p:sp>
        <p:nvSpPr>
          <p:cNvPr id="14" name="Text 12"/>
          <p:cNvSpPr/>
          <p:nvPr/>
        </p:nvSpPr>
        <p:spPr>
          <a:xfrm>
            <a:off x="137160" y="187452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≈ 116 200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137160" y="2496312"/>
            <a:ext cx="3017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руб. в год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37160" y="276148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каждого жителя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Щёлково в 2026 году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337560" y="859536"/>
            <a:ext cx="5623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 чего складывается твоя доля: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291840" y="1225296"/>
            <a:ext cx="5669280" cy="420624"/>
          </a:xfrm>
          <a:prstGeom prst="rect">
            <a:avLst/>
          </a:prstGeom>
          <a:solidFill>
            <a:srgbClr val="1A0A35"/>
          </a:solidFill>
          <a:ln/>
        </p:spPr>
      </p:sp>
      <p:sp>
        <p:nvSpPr>
          <p:cNvPr id="19" name="Text 17"/>
          <p:cNvSpPr/>
          <p:nvPr/>
        </p:nvSpPr>
        <p:spPr>
          <a:xfrm>
            <a:off x="3328416" y="1225296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🏘️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3803904" y="1225296"/>
            <a:ext cx="3200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ЖКХ и благоустройство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040880" y="1225296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2E8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37 750 руб.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291840" y="1659636"/>
            <a:ext cx="5669280" cy="420624"/>
          </a:xfrm>
          <a:prstGeom prst="rect">
            <a:avLst/>
          </a:prstGeom>
          <a:solidFill>
            <a:srgbClr val="130828"/>
          </a:solidFill>
          <a:ln/>
        </p:spPr>
      </p:sp>
      <p:sp>
        <p:nvSpPr>
          <p:cNvPr id="23" name="Text 21"/>
          <p:cNvSpPr/>
          <p:nvPr/>
        </p:nvSpPr>
        <p:spPr>
          <a:xfrm>
            <a:off x="3328416" y="1659636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📚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3803904" y="1659636"/>
            <a:ext cx="3200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Образование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040880" y="1659636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2A5A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41 120 руб.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3291840" y="2093976"/>
            <a:ext cx="5669280" cy="420624"/>
          </a:xfrm>
          <a:prstGeom prst="rect">
            <a:avLst/>
          </a:prstGeom>
          <a:solidFill>
            <a:srgbClr val="1A0A35"/>
          </a:solidFill>
          <a:ln/>
        </p:spPr>
      </p:sp>
      <p:sp>
        <p:nvSpPr>
          <p:cNvPr id="27" name="Text 25"/>
          <p:cNvSpPr/>
          <p:nvPr/>
        </p:nvSpPr>
        <p:spPr>
          <a:xfrm>
            <a:off x="3328416" y="2093976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⚖️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3803904" y="2093976"/>
            <a:ext cx="3200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Управление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7040880" y="2093976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C9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12 580 руб.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3291840" y="2528316"/>
            <a:ext cx="5669280" cy="420624"/>
          </a:xfrm>
          <a:prstGeom prst="rect">
            <a:avLst/>
          </a:prstGeom>
          <a:solidFill>
            <a:srgbClr val="130828"/>
          </a:solidFill>
          <a:ln/>
        </p:spPr>
      </p:sp>
      <p:sp>
        <p:nvSpPr>
          <p:cNvPr id="31" name="Text 29"/>
          <p:cNvSpPr/>
          <p:nvPr/>
        </p:nvSpPr>
        <p:spPr>
          <a:xfrm>
            <a:off x="3328416" y="2528316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🏭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3803904" y="2528316"/>
            <a:ext cx="3200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Нац. экономика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7040880" y="2528316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2AAD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 6 400 руб.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3291840" y="2962656"/>
            <a:ext cx="5669280" cy="420624"/>
          </a:xfrm>
          <a:prstGeom prst="rect">
            <a:avLst/>
          </a:prstGeom>
          <a:solidFill>
            <a:srgbClr val="1A0A35"/>
          </a:solidFill>
          <a:ln/>
        </p:spPr>
      </p:sp>
      <p:sp>
        <p:nvSpPr>
          <p:cNvPr id="35" name="Text 33"/>
          <p:cNvSpPr/>
          <p:nvPr/>
        </p:nvSpPr>
        <p:spPr>
          <a:xfrm>
            <a:off x="3328416" y="2962656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🎭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3803904" y="2962656"/>
            <a:ext cx="3200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Культура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7040880" y="2962656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A03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 5 530 руб.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3291840" y="3396996"/>
            <a:ext cx="5669280" cy="420624"/>
          </a:xfrm>
          <a:prstGeom prst="rect">
            <a:avLst/>
          </a:prstGeom>
          <a:solidFill>
            <a:srgbClr val="130828"/>
          </a:solidFill>
          <a:ln/>
        </p:spPr>
      </p:sp>
      <p:sp>
        <p:nvSpPr>
          <p:cNvPr id="39" name="Text 37"/>
          <p:cNvSpPr/>
          <p:nvPr/>
        </p:nvSpPr>
        <p:spPr>
          <a:xfrm>
            <a:off x="3328416" y="3396996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⚽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3803904" y="3396996"/>
            <a:ext cx="3200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Спорт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7040880" y="3396996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B85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 5 480 руб.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3291840" y="3831336"/>
            <a:ext cx="5669280" cy="420624"/>
          </a:xfrm>
          <a:prstGeom prst="rect">
            <a:avLst/>
          </a:prstGeom>
          <a:solidFill>
            <a:srgbClr val="1A0A35"/>
          </a:solidFill>
          <a:ln/>
        </p:spPr>
      </p:sp>
      <p:sp>
        <p:nvSpPr>
          <p:cNvPr id="43" name="Text 41"/>
          <p:cNvSpPr/>
          <p:nvPr/>
        </p:nvSpPr>
        <p:spPr>
          <a:xfrm>
            <a:off x="3328416" y="3831336"/>
            <a:ext cx="457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💙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3803904" y="3831336"/>
            <a:ext cx="3200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Соцполитика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7040880" y="3831336"/>
            <a:ext cx="1828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A03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 4 780 руб.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160020" y="4389740"/>
            <a:ext cx="8823960" cy="320040"/>
          </a:xfrm>
          <a:prstGeom prst="rect">
            <a:avLst/>
          </a:prstGeom>
          <a:solidFill>
            <a:srgbClr val="0D0520"/>
          </a:solidFill>
          <a:ln w="10160">
            <a:solidFill>
              <a:srgbClr val="C9A84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97180" y="4424144"/>
            <a:ext cx="864108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Это почти 9 680 рублей в месяц — столько городской округ Щёлково тратит на каждого из нас!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0" name="Text 48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179 972 жителя × 116 200 руб. = 20 892 млн руб. расходов 2026 года  •  Щёлково, МО</a:t>
            </a:r>
            <a:endParaRPr lang="en-US" sz="1050" dirty="0"/>
          </a:p>
        </p:txBody>
      </p:sp>
      <p:sp>
        <p:nvSpPr>
          <p:cNvPr id="51" name="Text 49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53" name="Text 51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079670" cy="4837176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1A0A2E"/>
          </a:solidFill>
          <a:ln/>
        </p:spPr>
        <p:txBody>
          <a:bodyPr/>
          <a:lstStyle/>
          <a:p>
            <a:endParaRPr lang="ru-RU" dirty="0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0" dirty="0">
                <a:solidFill>
                  <a:srgbClr val="000000"/>
                </a:solidFill>
              </a:rPr>
              <a:t>✨</a:t>
            </a:r>
            <a:endParaRPr lang="en-US" sz="7000" dirty="0"/>
          </a:p>
        </p:txBody>
      </p:sp>
      <p:sp>
        <p:nvSpPr>
          <p:cNvPr id="5" name="Text 3"/>
          <p:cNvSpPr/>
          <p:nvPr/>
        </p:nvSpPr>
        <p:spPr>
          <a:xfrm>
            <a:off x="6858000" y="27432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0" dirty="0">
                <a:solidFill>
                  <a:srgbClr val="000000"/>
                </a:solidFill>
              </a:rPr>
              <a:t>✨</a:t>
            </a:r>
            <a:endParaRPr lang="en-US" sz="7000" dirty="0"/>
          </a:p>
        </p:txBody>
      </p:sp>
      <p:sp>
        <p:nvSpPr>
          <p:cNvPr id="6" name="Text 4"/>
          <p:cNvSpPr/>
          <p:nvPr/>
        </p:nvSpPr>
        <p:spPr>
          <a:xfrm>
            <a:off x="182880" y="91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778240" y="91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82880" y="4846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78240" y="4846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434840" y="457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434840" y="480060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1" name="Text 29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Городской округ Щёлково  •  Московская область  •  Решение СД № 190/25-63-НПА от 10.12.2025</a:t>
            </a:r>
            <a:endParaRPr lang="en-US" sz="1050" dirty="0"/>
          </a:p>
        </p:txBody>
      </p:sp>
      <p:sp>
        <p:nvSpPr>
          <p:cNvPr id="32" name="Shape 0">
            <a:extLst>
              <a:ext uri="{FF2B5EF4-FFF2-40B4-BE49-F238E27FC236}">
                <a16:creationId xmlns:a16="http://schemas.microsoft.com/office/drawing/2014/main" id="{A2BD8BFA-5535-C151-DED5-21519EEA2131}"/>
              </a:ext>
            </a:extLst>
          </p:cNvPr>
          <p:cNvSpPr/>
          <p:nvPr/>
        </p:nvSpPr>
        <p:spPr>
          <a:xfrm>
            <a:off x="2743200" y="681228"/>
            <a:ext cx="3657600" cy="3657600"/>
          </a:xfrm>
          <a:prstGeom prst="ellipse">
            <a:avLst/>
          </a:prstGeom>
          <a:solidFill>
            <a:srgbClr val="2A0A4E">
              <a:alpha val="80000"/>
            </a:srgbClr>
          </a:solidFill>
          <a:ln w="254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12340" y="2276856"/>
            <a:ext cx="82296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kern="0" spc="4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СПАСИБО ЗА ВНИМАНИЕ!</a:t>
            </a:r>
            <a:endParaRPr lang="en-US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0D05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" y="36576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ФАКУЛЬТЕТЫ ХОГВАРТСА — УЧАСТНИКИ БЮДЖЕТА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448056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Кто участвует в бюджетном процессе городского округа Щёлково?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82880" y="845820"/>
            <a:ext cx="4251960" cy="1783080"/>
          </a:xfrm>
          <a:prstGeom prst="rect">
            <a:avLst/>
          </a:prstGeom>
          <a:solidFill>
            <a:srgbClr val="8B1A1A"/>
          </a:solidFill>
          <a:ln w="25400">
            <a:solidFill>
              <a:srgbClr val="C0282A"/>
            </a:solidFill>
            <a:prstDash val="solid"/>
          </a:ln>
          <a:effectLst>
            <a:outerShdw blurRad="127000" dist="38100" dir="8100000" algn="bl" rotWithShape="0">
              <a:srgbClr val="000000">
                <a:alpha val="5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868680"/>
            <a:ext cx="4251960" cy="45720"/>
          </a:xfrm>
          <a:prstGeom prst="rect">
            <a:avLst/>
          </a:prstGeom>
          <a:solidFill>
            <a:srgbClr val="C0282A"/>
          </a:solidFill>
          <a:ln/>
        </p:spPr>
      </p:sp>
      <p:sp>
        <p:nvSpPr>
          <p:cNvPr id="14" name="Text 12"/>
          <p:cNvSpPr/>
          <p:nvPr/>
        </p:nvSpPr>
        <p:spPr>
          <a:xfrm>
            <a:off x="182880" y="914400"/>
            <a:ext cx="10058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000000"/>
                </a:solidFill>
              </a:rPr>
              <a:t>🦁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1188720" y="94183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Гриффиндор</a:t>
            </a:r>
            <a:endParaRPr lang="en-US" sz="15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1188720" y="1252728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chemeClr val="bg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Администрация</a:t>
            </a:r>
            <a:endParaRPr lang="en-US" sz="1300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US" sz="1300" b="1" dirty="0">
                <a:solidFill>
                  <a:schemeClr val="bg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 Щёлково</a:t>
            </a:r>
            <a:endParaRPr lang="en-US" sz="1300" dirty="0">
              <a:solidFill>
                <a:schemeClr val="bg2"/>
              </a:solidFill>
            </a:endParaRPr>
          </a:p>
        </p:txBody>
      </p:sp>
      <p:sp>
        <p:nvSpPr>
          <p:cNvPr id="17" name="Text 15"/>
          <p:cNvSpPr/>
          <p:nvPr/>
        </p:nvSpPr>
        <p:spPr>
          <a:xfrm>
            <a:off x="1188720" y="173736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Составляет и исполняет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бюджет, управляет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муниципальным хозяйством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663440" y="868680"/>
            <a:ext cx="4251960" cy="1783080"/>
          </a:xfrm>
          <a:prstGeom prst="rect">
            <a:avLst/>
          </a:prstGeom>
          <a:solidFill>
            <a:srgbClr val="1A3A6E"/>
          </a:solidFill>
          <a:ln w="25400">
            <a:solidFill>
              <a:srgbClr val="2A5AAE"/>
            </a:solidFill>
            <a:prstDash val="solid"/>
          </a:ln>
          <a:effectLst>
            <a:outerShdw blurRad="127000" dist="38100" dir="8100000" algn="bl" rotWithShape="0">
              <a:srgbClr val="000000">
                <a:alpha val="5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868680"/>
            <a:ext cx="4251960" cy="45720"/>
          </a:xfrm>
          <a:prstGeom prst="rect">
            <a:avLst/>
          </a:prstGeom>
          <a:solidFill>
            <a:srgbClr val="2A5AAE"/>
          </a:solidFill>
          <a:ln/>
        </p:spPr>
      </p:sp>
      <p:sp>
        <p:nvSpPr>
          <p:cNvPr id="20" name="Text 18"/>
          <p:cNvSpPr/>
          <p:nvPr/>
        </p:nvSpPr>
        <p:spPr>
          <a:xfrm>
            <a:off x="4663440" y="914400"/>
            <a:ext cx="10058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000000"/>
                </a:solidFill>
              </a:rPr>
              <a:t>🦅</a:t>
            </a:r>
            <a:endParaRPr lang="en-US" sz="4400" dirty="0"/>
          </a:p>
        </p:txBody>
      </p:sp>
      <p:sp>
        <p:nvSpPr>
          <p:cNvPr id="21" name="Text 19"/>
          <p:cNvSpPr/>
          <p:nvPr/>
        </p:nvSpPr>
        <p:spPr>
          <a:xfrm>
            <a:off x="5669280" y="94183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Когтевран</a:t>
            </a:r>
            <a:endParaRPr lang="en-US" sz="15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Text 20"/>
          <p:cNvSpPr/>
          <p:nvPr/>
        </p:nvSpPr>
        <p:spPr>
          <a:xfrm>
            <a:off x="5669280" y="1252728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Совет депутатов</a:t>
            </a:r>
            <a:endParaRPr lang="en-US" sz="13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3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 Щёлково</a:t>
            </a:r>
            <a:endParaRPr lang="en-US" sz="1300" dirty="0">
              <a:solidFill>
                <a:schemeClr val="bg1"/>
              </a:solidFill>
            </a:endParaRPr>
          </a:p>
        </p:txBody>
      </p:sp>
      <p:sp>
        <p:nvSpPr>
          <p:cNvPr id="23" name="Text 21"/>
          <p:cNvSpPr/>
          <p:nvPr/>
        </p:nvSpPr>
        <p:spPr>
          <a:xfrm>
            <a:off x="5669280" y="173736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Рассматривает и утверждает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бюджет, осуществляет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контроль расходов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82880" y="2788920"/>
            <a:ext cx="4251960" cy="1783080"/>
          </a:xfrm>
          <a:prstGeom prst="rect">
            <a:avLst/>
          </a:prstGeom>
          <a:solidFill>
            <a:srgbClr val="3A3010"/>
          </a:solidFill>
          <a:ln w="25400">
            <a:solidFill>
              <a:srgbClr val="C9A030"/>
            </a:solidFill>
            <a:prstDash val="solid"/>
          </a:ln>
          <a:effectLst>
            <a:outerShdw blurRad="127000" dist="38100" dir="8100000" algn="bl" rotWithShape="0">
              <a:srgbClr val="000000">
                <a:alpha val="5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182880" y="2788920"/>
            <a:ext cx="4251960" cy="45720"/>
          </a:xfrm>
          <a:prstGeom prst="rect">
            <a:avLst/>
          </a:prstGeom>
          <a:solidFill>
            <a:srgbClr val="C9A030"/>
          </a:solidFill>
          <a:ln/>
        </p:spPr>
      </p:sp>
      <p:sp>
        <p:nvSpPr>
          <p:cNvPr id="26" name="Text 24"/>
          <p:cNvSpPr/>
          <p:nvPr/>
        </p:nvSpPr>
        <p:spPr>
          <a:xfrm>
            <a:off x="182880" y="2834640"/>
            <a:ext cx="10058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000000"/>
                </a:solidFill>
              </a:rPr>
              <a:t>🦌</a:t>
            </a:r>
            <a:endParaRPr lang="en-US" sz="4400" dirty="0"/>
          </a:p>
        </p:txBody>
      </p:sp>
      <p:sp>
        <p:nvSpPr>
          <p:cNvPr id="27" name="Text 25"/>
          <p:cNvSpPr/>
          <p:nvPr/>
        </p:nvSpPr>
        <p:spPr>
          <a:xfrm>
            <a:off x="1188720" y="286207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Пуффендуй</a:t>
            </a:r>
            <a:endParaRPr lang="en-US" sz="15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Text 26"/>
          <p:cNvSpPr/>
          <p:nvPr/>
        </p:nvSpPr>
        <p:spPr>
          <a:xfrm>
            <a:off x="1188720" y="3172968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Жители</a:t>
            </a:r>
            <a:r>
              <a:rPr lang="en-US" sz="13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Щёлково</a:t>
            </a:r>
            <a:endParaRPr lang="en-US" sz="1300" b="1" dirty="0">
              <a:solidFill>
                <a:schemeClr val="bg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1188720" y="365760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Платят налоги и получают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муниципальные услуги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каждый день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663440" y="2788920"/>
            <a:ext cx="4251960" cy="1783080"/>
          </a:xfrm>
          <a:prstGeom prst="rect">
            <a:avLst/>
          </a:prstGeom>
          <a:solidFill>
            <a:srgbClr val="1E5C2A"/>
          </a:solidFill>
          <a:ln w="25400">
            <a:solidFill>
              <a:srgbClr val="2E8B3A"/>
            </a:solidFill>
            <a:prstDash val="solid"/>
          </a:ln>
          <a:effectLst>
            <a:outerShdw blurRad="127000" dist="38100" dir="8100000" algn="bl" rotWithShape="0">
              <a:srgbClr val="000000">
                <a:alpha val="5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63440" y="2788920"/>
            <a:ext cx="4251960" cy="45720"/>
          </a:xfrm>
          <a:prstGeom prst="rect">
            <a:avLst/>
          </a:prstGeom>
          <a:solidFill>
            <a:srgbClr val="2E8B3A"/>
          </a:solidFill>
          <a:ln/>
        </p:spPr>
      </p:sp>
      <p:sp>
        <p:nvSpPr>
          <p:cNvPr id="32" name="Text 30"/>
          <p:cNvSpPr/>
          <p:nvPr/>
        </p:nvSpPr>
        <p:spPr>
          <a:xfrm>
            <a:off x="4663440" y="2834640"/>
            <a:ext cx="10058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000000"/>
                </a:solidFill>
              </a:rPr>
              <a:t>🐍</a:t>
            </a:r>
            <a:endParaRPr lang="en-US" sz="4400" dirty="0"/>
          </a:p>
        </p:txBody>
      </p:sp>
      <p:sp>
        <p:nvSpPr>
          <p:cNvPr id="33" name="Text 31"/>
          <p:cNvSpPr/>
          <p:nvPr/>
        </p:nvSpPr>
        <p:spPr>
          <a:xfrm>
            <a:off x="5669280" y="2862072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Слизерин</a:t>
            </a:r>
            <a:endParaRPr lang="en-US" sz="15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Text 32"/>
          <p:cNvSpPr/>
          <p:nvPr/>
        </p:nvSpPr>
        <p:spPr>
          <a:xfrm>
            <a:off x="5669280" y="3172968"/>
            <a:ext cx="3154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Финансовое</a:t>
            </a:r>
            <a:endParaRPr lang="en-US" sz="13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3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управление</a:t>
            </a:r>
            <a:endParaRPr lang="en-US" sz="1300" dirty="0">
              <a:solidFill>
                <a:schemeClr val="bg1"/>
              </a:solidFill>
            </a:endParaRPr>
          </a:p>
        </p:txBody>
      </p:sp>
      <p:sp>
        <p:nvSpPr>
          <p:cNvPr id="35" name="Text 33"/>
          <p:cNvSpPr/>
          <p:nvPr/>
        </p:nvSpPr>
        <p:spPr>
          <a:xfrm>
            <a:off x="5669280" y="365760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Обеспечивает прозрачность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эффективность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расходов бюджета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8" name="Text 36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 Щёлково 2026 — решение принято единогласно Советом депутатов 10 декабря 2025 года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F775AE8E-4B39-D5A5-7058-3FF9675BD15D}"/>
              </a:ext>
            </a:extLst>
          </p:cNvPr>
          <p:cNvSpPr/>
          <p:nvPr/>
        </p:nvSpPr>
        <p:spPr>
          <a:xfrm>
            <a:off x="353813" y="3312977"/>
            <a:ext cx="743467" cy="728671"/>
          </a:xfrm>
          <a:prstGeom prst="rect">
            <a:avLst/>
          </a:prstGeom>
          <a:solidFill>
            <a:srgbClr val="3A301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574A374E-304B-E345-D5A9-9846815B11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9161" y="3214333"/>
            <a:ext cx="1476021" cy="77245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Shape 1"/>
          <p:cNvSpPr/>
          <p:nvPr/>
        </p:nvSpPr>
        <p:spPr>
          <a:xfrm>
            <a:off x="27432" y="2468880"/>
            <a:ext cx="9144000" cy="2674620"/>
          </a:xfrm>
          <a:prstGeom prst="rect">
            <a:avLst/>
          </a:prstGeom>
          <a:solidFill>
            <a:srgbClr val="0D05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" y="242807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МАГИЧЕСКИЕ СВИТКИ КАЗНЫ — </a:t>
            </a:r>
            <a:endParaRPr lang="ru-RU" sz="2200" b="1" dirty="0">
              <a:solidFill>
                <a:srgbClr val="C9A84C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БЮДЖЕТ 2026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37160" y="896112"/>
            <a:ext cx="2560320" cy="2560320"/>
          </a:xfrm>
          <a:prstGeom prst="ellipse">
            <a:avLst/>
          </a:prstGeom>
          <a:solidFill>
            <a:srgbClr val="1E5C2A"/>
          </a:solidFill>
          <a:ln w="31750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127000" dist="38100" dir="8100000" algn="bl" rotWithShape="0">
              <a:srgbClr val="000000">
                <a:alpha val="4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37160" y="1100938"/>
            <a:ext cx="2560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600" b="1" dirty="0">
                <a:solidFill>
                  <a:srgbClr val="C9A84C"/>
                </a:solidFill>
                <a:latin typeface="Georgia" pitchFamily="34" charset="0"/>
              </a:rPr>
              <a:t>19 146</a:t>
            </a:r>
          </a:p>
        </p:txBody>
      </p:sp>
      <p:sp>
        <p:nvSpPr>
          <p:cNvPr id="14" name="Text 12"/>
          <p:cNvSpPr/>
          <p:nvPr/>
        </p:nvSpPr>
        <p:spPr>
          <a:xfrm>
            <a:off x="137160" y="2304288"/>
            <a:ext cx="25603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млн руб.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54864" y="2475074"/>
            <a:ext cx="2743200" cy="5632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2026 </a:t>
            </a: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en-US" sz="12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3291840" y="896112"/>
            <a:ext cx="2560320" cy="2560320"/>
          </a:xfrm>
          <a:prstGeom prst="ellipse">
            <a:avLst/>
          </a:prstGeom>
          <a:solidFill>
            <a:srgbClr val="8B1A1A"/>
          </a:solidFill>
          <a:ln w="31750">
            <a:solidFill>
              <a:schemeClr val="accent4">
                <a:lumMod val="75000"/>
              </a:schemeClr>
            </a:solidFill>
            <a:prstDash val="solid"/>
          </a:ln>
          <a:effectLst>
            <a:outerShdw blurRad="127000" dist="38100" dir="8100000" algn="bl" rotWithShape="0">
              <a:srgbClr val="000000">
                <a:alpha val="4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291840" y="1100938"/>
            <a:ext cx="2560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</a:rPr>
              <a:t>20 892</a:t>
            </a:r>
          </a:p>
        </p:txBody>
      </p:sp>
      <p:sp>
        <p:nvSpPr>
          <p:cNvPr id="18" name="Text 16"/>
          <p:cNvSpPr/>
          <p:nvPr/>
        </p:nvSpPr>
        <p:spPr>
          <a:xfrm>
            <a:off x="3291840" y="2304288"/>
            <a:ext cx="25603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 </a:t>
            </a: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 17"/>
          <p:cNvSpPr/>
          <p:nvPr/>
        </p:nvSpPr>
        <p:spPr>
          <a:xfrm>
            <a:off x="3200400" y="2474183"/>
            <a:ext cx="2743200" cy="5632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2026 </a:t>
            </a: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en-US" sz="12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6446520" y="896112"/>
            <a:ext cx="2560320" cy="2560320"/>
          </a:xfrm>
          <a:prstGeom prst="ellipse">
            <a:avLst/>
          </a:prstGeom>
          <a:solidFill>
            <a:srgbClr val="2A1850"/>
          </a:solidFill>
          <a:ln w="31750">
            <a:solidFill>
              <a:srgbClr val="C9A84C"/>
            </a:solidFill>
            <a:prstDash val="solid"/>
          </a:ln>
          <a:effectLst>
            <a:outerShdw blurRad="127000" dist="38100" dir="8100000" algn="bl" rotWithShape="0">
              <a:srgbClr val="000000">
                <a:alpha val="4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446520" y="1100938"/>
            <a:ext cx="2560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179 972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6446520" y="2304288"/>
            <a:ext cx="25603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жителей</a:t>
            </a:r>
            <a:endParaRPr lang="en-US" sz="14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6373368" y="2460122"/>
            <a:ext cx="2743200" cy="5632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ЩЁЛКОВО </a:t>
            </a:r>
            <a:r>
              <a:rPr lang="ru-RU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ru-RU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году</a:t>
            </a:r>
            <a:endParaRPr lang="en-US" sz="12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182880" y="3703320"/>
            <a:ext cx="8778240" cy="1005840"/>
          </a:xfrm>
          <a:prstGeom prst="rect">
            <a:avLst/>
          </a:prstGeom>
          <a:solidFill>
            <a:srgbClr val="150A30"/>
          </a:solidFill>
          <a:ln w="10160">
            <a:solidFill>
              <a:srgbClr val="C9A84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" y="373075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Налоговые и неналоговые доходы по годам: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0040" y="400507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E8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320040" y="4224528"/>
            <a:ext cx="2560320" cy="201168"/>
          </a:xfrm>
          <a:prstGeom prst="rect">
            <a:avLst/>
          </a:prstGeom>
          <a:solidFill>
            <a:srgbClr val="2A1850"/>
          </a:solidFill>
          <a:ln/>
        </p:spPr>
      </p:sp>
      <p:sp>
        <p:nvSpPr>
          <p:cNvPr id="28" name="Shape 26"/>
          <p:cNvSpPr/>
          <p:nvPr/>
        </p:nvSpPr>
        <p:spPr>
          <a:xfrm>
            <a:off x="320040" y="4224528"/>
            <a:ext cx="2176272" cy="201168"/>
          </a:xfrm>
          <a:prstGeom prst="rect">
            <a:avLst/>
          </a:prstGeom>
          <a:solidFill>
            <a:srgbClr val="2E8B3A"/>
          </a:solidFill>
          <a:ln/>
        </p:spPr>
      </p:sp>
      <p:sp>
        <p:nvSpPr>
          <p:cNvPr id="29" name="Text 27"/>
          <p:cNvSpPr/>
          <p:nvPr/>
        </p:nvSpPr>
        <p:spPr>
          <a:xfrm>
            <a:off x="320040" y="441655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10 989 млн руб.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154680" y="400507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C9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3154680" y="4224528"/>
            <a:ext cx="2560320" cy="201168"/>
          </a:xfrm>
          <a:prstGeom prst="rect">
            <a:avLst/>
          </a:prstGeom>
          <a:solidFill>
            <a:srgbClr val="2A1850"/>
          </a:solidFill>
          <a:ln/>
        </p:spPr>
      </p:sp>
      <p:sp>
        <p:nvSpPr>
          <p:cNvPr id="32" name="Shape 30"/>
          <p:cNvSpPr/>
          <p:nvPr/>
        </p:nvSpPr>
        <p:spPr>
          <a:xfrm>
            <a:off x="3154680" y="4224528"/>
            <a:ext cx="1894637" cy="201168"/>
          </a:xfrm>
          <a:prstGeom prst="rect">
            <a:avLst/>
          </a:prstGeom>
          <a:solidFill>
            <a:srgbClr val="C9A030"/>
          </a:solidFill>
          <a:ln/>
        </p:spPr>
      </p:sp>
      <p:sp>
        <p:nvSpPr>
          <p:cNvPr id="33" name="Text 31"/>
          <p:cNvSpPr/>
          <p:nvPr/>
        </p:nvSpPr>
        <p:spPr>
          <a:xfrm>
            <a:off x="3154680" y="441655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9 578 млн руб.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989320" y="400507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AAD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5989320" y="4224528"/>
            <a:ext cx="2560320" cy="201168"/>
          </a:xfrm>
          <a:prstGeom prst="rect">
            <a:avLst/>
          </a:prstGeom>
          <a:solidFill>
            <a:srgbClr val="2A1850"/>
          </a:solidFill>
          <a:ln/>
        </p:spPr>
      </p:sp>
      <p:sp>
        <p:nvSpPr>
          <p:cNvPr id="36" name="Shape 34"/>
          <p:cNvSpPr/>
          <p:nvPr/>
        </p:nvSpPr>
        <p:spPr>
          <a:xfrm>
            <a:off x="5989320" y="4224528"/>
            <a:ext cx="1971446" cy="201168"/>
          </a:xfrm>
          <a:prstGeom prst="rect">
            <a:avLst/>
          </a:prstGeom>
          <a:solidFill>
            <a:srgbClr val="2AADAD"/>
          </a:solidFill>
          <a:ln/>
        </p:spPr>
      </p:sp>
      <p:sp>
        <p:nvSpPr>
          <p:cNvPr id="37" name="Text 35"/>
          <p:cNvSpPr/>
          <p:nvPr/>
        </p:nvSpPr>
        <p:spPr>
          <a:xfrm>
            <a:off x="5989320" y="441655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9 986 млн руб.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1" name="Text 39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0D05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" y="36576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ЗЕЛЬЯ ДОХОДОВ — ИЗ ЧЕГО ВАРИТСЯ КАЗНА?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448056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Налоговые и неналоговые доходы 2026 года = 10 989 млн руб.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74320" y="82296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🧙 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НДФЛ — Зелье </a:t>
            </a: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трудового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дохода</a:t>
            </a:r>
            <a:endParaRPr lang="en-US" sz="12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709160" y="82296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6,772 млн руб.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1106424"/>
            <a:ext cx="6126480" cy="237744"/>
          </a:xfrm>
          <a:prstGeom prst="rect">
            <a:avLst/>
          </a:prstGeom>
          <a:solidFill>
            <a:srgbClr val="2A1850"/>
          </a:solidFill>
          <a:ln/>
        </p:spPr>
      </p:sp>
      <p:sp>
        <p:nvSpPr>
          <p:cNvPr id="15" name="Shape 13"/>
          <p:cNvSpPr/>
          <p:nvPr/>
        </p:nvSpPr>
        <p:spPr>
          <a:xfrm>
            <a:off x="274320" y="1106424"/>
            <a:ext cx="6126480" cy="237744"/>
          </a:xfrm>
          <a:prstGeom prst="rect">
            <a:avLst/>
          </a:prstGeom>
          <a:solidFill>
            <a:srgbClr val="F0D080"/>
          </a:solidFill>
          <a:ln/>
        </p:spPr>
      </p:sp>
      <p:sp>
        <p:nvSpPr>
          <p:cNvPr id="16" name="Text 14"/>
          <p:cNvSpPr/>
          <p:nvPr/>
        </p:nvSpPr>
        <p:spPr>
          <a:xfrm>
            <a:off x="6492240" y="1106424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61.6%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7" name="Text 15"/>
          <p:cNvSpPr/>
          <p:nvPr/>
        </p:nvSpPr>
        <p:spPr>
          <a:xfrm>
            <a:off x="274320" y="1517904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🏪 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 и патенты — </a:t>
            </a: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Зелье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предпринимателей</a:t>
            </a:r>
            <a:endParaRPr lang="en-US" sz="12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709160" y="1517904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1,537 млн руб.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74320" y="1801368"/>
            <a:ext cx="6126480" cy="237744"/>
          </a:xfrm>
          <a:prstGeom prst="rect">
            <a:avLst/>
          </a:prstGeom>
          <a:solidFill>
            <a:srgbClr val="2A1850"/>
          </a:solidFill>
          <a:ln/>
        </p:spPr>
      </p:sp>
      <p:sp>
        <p:nvSpPr>
          <p:cNvPr id="20" name="Shape 18"/>
          <p:cNvSpPr/>
          <p:nvPr/>
        </p:nvSpPr>
        <p:spPr>
          <a:xfrm>
            <a:off x="274320" y="1801368"/>
            <a:ext cx="1390490" cy="237744"/>
          </a:xfrm>
          <a:prstGeom prst="rect">
            <a:avLst/>
          </a:prstGeom>
          <a:solidFill>
            <a:srgbClr val="2E8B3A"/>
          </a:solidFill>
          <a:ln/>
        </p:spPr>
      </p:sp>
      <p:sp>
        <p:nvSpPr>
          <p:cNvPr id="21" name="Text 19"/>
          <p:cNvSpPr/>
          <p:nvPr/>
        </p:nvSpPr>
        <p:spPr>
          <a:xfrm>
            <a:off x="6492240" y="1801368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14.0%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2" name="Text 20"/>
          <p:cNvSpPr/>
          <p:nvPr/>
        </p:nvSpPr>
        <p:spPr>
          <a:xfrm>
            <a:off x="274320" y="2212848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🏠 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на имущество — </a:t>
            </a: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Зелье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владения</a:t>
            </a:r>
            <a:endParaRPr lang="en-US" sz="14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4709160" y="2212848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1,450 млн руб.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74320" y="2496312"/>
            <a:ext cx="6126480" cy="237744"/>
          </a:xfrm>
          <a:prstGeom prst="rect">
            <a:avLst/>
          </a:prstGeom>
          <a:solidFill>
            <a:srgbClr val="2A1850"/>
          </a:solidFill>
          <a:ln/>
        </p:spPr>
      </p:sp>
      <p:sp>
        <p:nvSpPr>
          <p:cNvPr id="25" name="Shape 23"/>
          <p:cNvSpPr/>
          <p:nvPr/>
        </p:nvSpPr>
        <p:spPr>
          <a:xfrm>
            <a:off x="274320" y="2496312"/>
            <a:ext cx="1311783" cy="237744"/>
          </a:xfrm>
          <a:prstGeom prst="rect">
            <a:avLst/>
          </a:prstGeom>
          <a:solidFill>
            <a:srgbClr val="2AADAD"/>
          </a:solidFill>
          <a:ln/>
        </p:spPr>
      </p:sp>
      <p:sp>
        <p:nvSpPr>
          <p:cNvPr id="26" name="Text 24"/>
          <p:cNvSpPr/>
          <p:nvPr/>
        </p:nvSpPr>
        <p:spPr>
          <a:xfrm>
            <a:off x="6492240" y="2496312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13.2%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27" name="Text 25"/>
          <p:cNvSpPr/>
          <p:nvPr/>
        </p:nvSpPr>
        <p:spPr>
          <a:xfrm>
            <a:off x="274320" y="2907792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🏢 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имущества — </a:t>
            </a: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Зелье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аренды</a:t>
            </a:r>
            <a:endParaRPr lang="en-US" sz="14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4709160" y="2907792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694 млн руб.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274320" y="3191256"/>
            <a:ext cx="6126480" cy="237744"/>
          </a:xfrm>
          <a:prstGeom prst="rect">
            <a:avLst/>
          </a:prstGeom>
          <a:solidFill>
            <a:srgbClr val="2A1850"/>
          </a:solidFill>
          <a:ln/>
        </p:spPr>
      </p:sp>
      <p:sp>
        <p:nvSpPr>
          <p:cNvPr id="30" name="Shape 28"/>
          <p:cNvSpPr/>
          <p:nvPr/>
        </p:nvSpPr>
        <p:spPr>
          <a:xfrm>
            <a:off x="274320" y="3191256"/>
            <a:ext cx="627847" cy="237744"/>
          </a:xfrm>
          <a:prstGeom prst="rect">
            <a:avLst/>
          </a:prstGeom>
          <a:solidFill>
            <a:srgbClr val="2A5AAE"/>
          </a:solidFill>
          <a:ln/>
        </p:spPr>
      </p:sp>
      <p:sp>
        <p:nvSpPr>
          <p:cNvPr id="31" name="Text 29"/>
          <p:cNvSpPr/>
          <p:nvPr/>
        </p:nvSpPr>
        <p:spPr>
          <a:xfrm>
            <a:off x="6492240" y="3191256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6.3</a:t>
            </a:r>
            <a:r>
              <a:rPr lang="ru-RU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32" name="Text 30"/>
          <p:cNvSpPr/>
          <p:nvPr/>
        </p:nvSpPr>
        <p:spPr>
          <a:xfrm>
            <a:off x="274320" y="3602736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🔮 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— </a:t>
            </a: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Зелья</a:t>
            </a: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разные</a:t>
            </a:r>
            <a:endParaRPr lang="en-US" sz="14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4709160" y="3602736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536 млн руб.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274320" y="3886200"/>
            <a:ext cx="6126480" cy="237744"/>
          </a:xfrm>
          <a:prstGeom prst="rect">
            <a:avLst/>
          </a:prstGeom>
          <a:solidFill>
            <a:srgbClr val="2A1850"/>
          </a:solidFill>
          <a:ln/>
        </p:spPr>
      </p:sp>
      <p:sp>
        <p:nvSpPr>
          <p:cNvPr id="35" name="Shape 33"/>
          <p:cNvSpPr/>
          <p:nvPr/>
        </p:nvSpPr>
        <p:spPr>
          <a:xfrm>
            <a:off x="274320" y="3886200"/>
            <a:ext cx="484907" cy="237744"/>
          </a:xfrm>
          <a:prstGeom prst="rect">
            <a:avLst/>
          </a:prstGeom>
          <a:solidFill>
            <a:srgbClr val="B0A080"/>
          </a:solidFill>
          <a:ln/>
        </p:spPr>
      </p:sp>
      <p:sp>
        <p:nvSpPr>
          <p:cNvPr id="36" name="Text 34"/>
          <p:cNvSpPr/>
          <p:nvPr/>
        </p:nvSpPr>
        <p:spPr>
          <a:xfrm>
            <a:off x="6492240" y="388620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4.9</a:t>
            </a:r>
            <a:r>
              <a:rPr lang="ru-RU" sz="11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37" name="Shape 35"/>
          <p:cNvSpPr/>
          <p:nvPr/>
        </p:nvSpPr>
        <p:spPr>
          <a:xfrm>
            <a:off x="7178040" y="822960"/>
            <a:ext cx="1828800" cy="3474720"/>
          </a:xfrm>
          <a:prstGeom prst="roundRect">
            <a:avLst>
              <a:gd name="adj" fmla="val 5000"/>
            </a:avLst>
          </a:prstGeom>
          <a:solidFill>
            <a:srgbClr val="150A30"/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7178040" y="8686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📊</a:t>
            </a:r>
            <a:endParaRPr lang="en-US" sz="2800" dirty="0"/>
          </a:p>
        </p:txBody>
      </p:sp>
      <p:sp>
        <p:nvSpPr>
          <p:cNvPr id="39" name="Text 37"/>
          <p:cNvSpPr/>
          <p:nvPr/>
        </p:nvSpPr>
        <p:spPr>
          <a:xfrm>
            <a:off x="7223760" y="1325880"/>
            <a:ext cx="1737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Безвозмездные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поступления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(субсидии МО)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7223760" y="196596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A0307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8 156</a:t>
            </a:r>
            <a:endParaRPr lang="en-US" sz="3000" dirty="0"/>
          </a:p>
        </p:txBody>
      </p:sp>
      <p:sp>
        <p:nvSpPr>
          <p:cNvPr id="41" name="Text 39"/>
          <p:cNvSpPr/>
          <p:nvPr/>
        </p:nvSpPr>
        <p:spPr>
          <a:xfrm>
            <a:off x="7223760" y="2450592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млн руб.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7498080" y="2761488"/>
            <a:ext cx="1188720" cy="1828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3" name="Text 41"/>
          <p:cNvSpPr/>
          <p:nvPr/>
        </p:nvSpPr>
        <p:spPr>
          <a:xfrm>
            <a:off x="7223760" y="2834640"/>
            <a:ext cx="1737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42,6% всех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0D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доходов бюджета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7223760" y="3337560"/>
            <a:ext cx="1737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ИТОГО: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19 146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млн руб.</a:t>
            </a:r>
            <a:endParaRPr lang="en-US" sz="1300" dirty="0"/>
          </a:p>
        </p:txBody>
      </p:sp>
      <p:sp>
        <p:nvSpPr>
          <p:cNvPr id="45" name="Shape 43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8" name="Text 46"/>
          <p:cNvSpPr/>
          <p:nvPr/>
        </p:nvSpPr>
        <p:spPr>
          <a:xfrm>
            <a:off x="18288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49" name="Text 47"/>
          <p:cNvSpPr/>
          <p:nvPr/>
        </p:nvSpPr>
        <p:spPr>
          <a:xfrm>
            <a:off x="877824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01" y="64008"/>
            <a:ext cx="9144000" cy="2560320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0D05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28016" y="207777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ЗАКЛИНАНИЯ РАСХОДОВ — НА ЧТО ТРАТИМ?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793349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Общие расходы 2026 = 20 892 млн руб.  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33172" y="1353312"/>
            <a:ext cx="4251960" cy="1170432"/>
          </a:xfrm>
          <a:prstGeom prst="roundRect">
            <a:avLst>
              <a:gd name="adj" fmla="val 7031"/>
            </a:avLst>
          </a:prstGeom>
          <a:solidFill>
            <a:srgbClr val="1A3A6E"/>
          </a:solidFill>
          <a:ln w="25400">
            <a:solidFill>
              <a:srgbClr val="2A5AAE"/>
            </a:solidFill>
            <a:prstDash val="solid"/>
          </a:ln>
          <a:effectLst>
            <a:outerShdw blurRad="101600" dist="25400" dir="8100000" algn="bl" rotWithShape="0">
              <a:srgbClr val="000000">
                <a:alpha val="5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19456" y="1344168"/>
            <a:ext cx="4251960" cy="36576"/>
          </a:xfrm>
          <a:prstGeom prst="rect">
            <a:avLst/>
          </a:prstGeom>
          <a:solidFill>
            <a:srgbClr val="2A5AAE"/>
          </a:solidFill>
          <a:ln/>
        </p:spPr>
      </p:sp>
      <p:sp>
        <p:nvSpPr>
          <p:cNvPr id="14" name="Text 12"/>
          <p:cNvSpPr/>
          <p:nvPr/>
        </p:nvSpPr>
        <p:spPr>
          <a:xfrm>
            <a:off x="219456" y="1380744"/>
            <a:ext cx="914400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dirty="0">
                <a:solidFill>
                  <a:srgbClr val="000000"/>
                </a:solidFill>
              </a:rPr>
              <a:t>📚</a:t>
            </a:r>
            <a:endParaRPr lang="en-US" sz="3800" dirty="0"/>
          </a:p>
        </p:txBody>
      </p:sp>
      <p:sp>
        <p:nvSpPr>
          <p:cNvPr id="15" name="Text 13"/>
          <p:cNvSpPr/>
          <p:nvPr/>
        </p:nvSpPr>
        <p:spPr>
          <a:xfrm>
            <a:off x="1133856" y="1399032"/>
            <a:ext cx="3246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Educatium!</a:t>
            </a:r>
            <a:endParaRPr lang="en-US" sz="1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1133856" y="1746504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endParaRPr lang="en-US" sz="14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1133856" y="2039112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7 399 млн</a:t>
            </a:r>
            <a:endParaRPr lang="en-US" sz="2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Shape 16"/>
          <p:cNvSpPr/>
          <p:nvPr/>
        </p:nvSpPr>
        <p:spPr>
          <a:xfrm>
            <a:off x="4654296" y="1344168"/>
            <a:ext cx="4251960" cy="1170432"/>
          </a:xfrm>
          <a:prstGeom prst="roundRect">
            <a:avLst>
              <a:gd name="adj" fmla="val 7031"/>
            </a:avLst>
          </a:prstGeom>
          <a:solidFill>
            <a:srgbClr val="1E5C2A"/>
          </a:solidFill>
          <a:ln w="25400">
            <a:solidFill>
              <a:srgbClr val="2E8B3A"/>
            </a:solidFill>
            <a:prstDash val="solid"/>
          </a:ln>
          <a:effectLst>
            <a:outerShdw blurRad="101600" dist="25400" dir="8100000" algn="bl" rotWithShape="0">
              <a:srgbClr val="000000">
                <a:alpha val="5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54296" y="1344168"/>
            <a:ext cx="4251960" cy="36576"/>
          </a:xfrm>
          <a:prstGeom prst="rect">
            <a:avLst/>
          </a:prstGeom>
          <a:solidFill>
            <a:srgbClr val="2E8B3A"/>
          </a:solidFill>
          <a:ln/>
        </p:spPr>
      </p:sp>
      <p:sp>
        <p:nvSpPr>
          <p:cNvPr id="20" name="Text 18"/>
          <p:cNvSpPr/>
          <p:nvPr/>
        </p:nvSpPr>
        <p:spPr>
          <a:xfrm>
            <a:off x="4654296" y="1380744"/>
            <a:ext cx="914400" cy="11064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dirty="0">
                <a:solidFill>
                  <a:srgbClr val="000000"/>
                </a:solidFill>
              </a:rPr>
              <a:t>🏘️</a:t>
            </a:r>
            <a:endParaRPr lang="en-US" sz="3800" dirty="0"/>
          </a:p>
        </p:txBody>
      </p:sp>
      <p:sp>
        <p:nvSpPr>
          <p:cNvPr id="21" name="Text 19"/>
          <p:cNvSpPr/>
          <p:nvPr/>
        </p:nvSpPr>
        <p:spPr>
          <a:xfrm>
            <a:off x="5568696" y="1399032"/>
            <a:ext cx="3246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Habitatum!</a:t>
            </a:r>
            <a:endParaRPr lang="en-US" sz="1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Text 20"/>
          <p:cNvSpPr/>
          <p:nvPr/>
        </p:nvSpPr>
        <p:spPr>
          <a:xfrm>
            <a:off x="5568696" y="1746504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ЖКХ</a:t>
            </a:r>
          </a:p>
        </p:txBody>
      </p:sp>
      <p:sp>
        <p:nvSpPr>
          <p:cNvPr id="23" name="Text 21"/>
          <p:cNvSpPr/>
          <p:nvPr/>
        </p:nvSpPr>
        <p:spPr>
          <a:xfrm>
            <a:off x="5568696" y="2039112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6 790 млн</a:t>
            </a:r>
            <a:endParaRPr lang="en-US" sz="2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Shape 22"/>
          <p:cNvSpPr/>
          <p:nvPr/>
        </p:nvSpPr>
        <p:spPr>
          <a:xfrm>
            <a:off x="219456" y="2670048"/>
            <a:ext cx="2084832" cy="1143000"/>
          </a:xfrm>
          <a:prstGeom prst="roundRect">
            <a:avLst>
              <a:gd name="adj" fmla="val 7200"/>
            </a:avLst>
          </a:prstGeom>
          <a:solidFill>
            <a:srgbClr val="3A2800"/>
          </a:solidFill>
          <a:ln w="25400">
            <a:solidFill>
              <a:srgbClr val="C9A030"/>
            </a:solidFill>
            <a:prstDash val="solid"/>
          </a:ln>
          <a:effectLst>
            <a:outerShdw blurRad="101600" dist="25400" dir="8100000" algn="bl" rotWithShape="0">
              <a:srgbClr val="000000">
                <a:alpha val="5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19456" y="2670048"/>
            <a:ext cx="2084832" cy="36576"/>
          </a:xfrm>
          <a:prstGeom prst="rect">
            <a:avLst/>
          </a:prstGeom>
          <a:solidFill>
            <a:srgbClr val="C9A030"/>
          </a:solidFill>
          <a:ln/>
        </p:spPr>
      </p:sp>
      <p:sp>
        <p:nvSpPr>
          <p:cNvPr id="26" name="Text 24"/>
          <p:cNvSpPr/>
          <p:nvPr/>
        </p:nvSpPr>
        <p:spPr>
          <a:xfrm>
            <a:off x="219456" y="2706624"/>
            <a:ext cx="64008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⚖️</a:t>
            </a:r>
            <a:endParaRPr lang="en-US" sz="2600" dirty="0"/>
          </a:p>
        </p:txBody>
      </p:sp>
      <p:sp>
        <p:nvSpPr>
          <p:cNvPr id="27" name="Text 25"/>
          <p:cNvSpPr/>
          <p:nvPr/>
        </p:nvSpPr>
        <p:spPr>
          <a:xfrm>
            <a:off x="841248" y="2706624"/>
            <a:ext cx="14264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Administrare!</a:t>
            </a:r>
            <a:endParaRPr lang="en-US" sz="125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Text 26"/>
          <p:cNvSpPr/>
          <p:nvPr/>
        </p:nvSpPr>
        <p:spPr>
          <a:xfrm>
            <a:off x="841248" y="3035808"/>
            <a:ext cx="1426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>
              <a:buNone/>
            </a:pP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  <a:endParaRPr lang="en-US" sz="12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841248" y="3310128"/>
            <a:ext cx="14264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2 264 млн</a:t>
            </a:r>
            <a:endParaRPr lang="en-US" sz="1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Shape 28"/>
          <p:cNvSpPr/>
          <p:nvPr/>
        </p:nvSpPr>
        <p:spPr>
          <a:xfrm>
            <a:off x="2359152" y="2670048"/>
            <a:ext cx="2084832" cy="1143000"/>
          </a:xfrm>
          <a:prstGeom prst="roundRect">
            <a:avLst>
              <a:gd name="adj" fmla="val 7200"/>
            </a:avLst>
          </a:prstGeom>
          <a:solidFill>
            <a:srgbClr val="1A6060"/>
          </a:solidFill>
          <a:ln w="25400">
            <a:solidFill>
              <a:srgbClr val="2AADAD"/>
            </a:solidFill>
            <a:prstDash val="solid"/>
          </a:ln>
          <a:effectLst>
            <a:outerShdw blurRad="101600" dist="25400" dir="8100000" algn="bl" rotWithShape="0">
              <a:srgbClr val="000000">
                <a:alpha val="5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2359152" y="2670048"/>
            <a:ext cx="2084832" cy="36576"/>
          </a:xfrm>
          <a:prstGeom prst="rect">
            <a:avLst/>
          </a:prstGeom>
          <a:solidFill>
            <a:srgbClr val="2AADAD"/>
          </a:solidFill>
          <a:ln/>
        </p:spPr>
      </p:sp>
      <p:sp>
        <p:nvSpPr>
          <p:cNvPr id="32" name="Text 30"/>
          <p:cNvSpPr/>
          <p:nvPr/>
        </p:nvSpPr>
        <p:spPr>
          <a:xfrm>
            <a:off x="2359152" y="2706624"/>
            <a:ext cx="64008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🏭</a:t>
            </a:r>
            <a:endParaRPr lang="en-US" sz="2600" dirty="0"/>
          </a:p>
        </p:txBody>
      </p:sp>
      <p:sp>
        <p:nvSpPr>
          <p:cNvPr id="33" name="Text 31"/>
          <p:cNvSpPr/>
          <p:nvPr/>
        </p:nvSpPr>
        <p:spPr>
          <a:xfrm>
            <a:off x="2980944" y="2706624"/>
            <a:ext cx="14264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Economiax!</a:t>
            </a:r>
            <a:endParaRPr lang="en-US" sz="125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Text 32"/>
          <p:cNvSpPr/>
          <p:nvPr/>
        </p:nvSpPr>
        <p:spPr>
          <a:xfrm>
            <a:off x="2980944" y="3035808"/>
            <a:ext cx="1426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Нац. </a:t>
            </a: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</a:t>
            </a:r>
            <a:endParaRPr lang="en-US" sz="12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2980944" y="3310128"/>
            <a:ext cx="14264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1 152 млн</a:t>
            </a:r>
            <a:endParaRPr lang="en-US" sz="1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6" name="Shape 34"/>
          <p:cNvSpPr/>
          <p:nvPr/>
        </p:nvSpPr>
        <p:spPr>
          <a:xfrm>
            <a:off x="4498848" y="2670048"/>
            <a:ext cx="2084832" cy="1143000"/>
          </a:xfrm>
          <a:prstGeom prst="roundRect">
            <a:avLst>
              <a:gd name="adj" fmla="val 7200"/>
            </a:avLst>
          </a:prstGeom>
          <a:solidFill>
            <a:srgbClr val="702050"/>
          </a:solidFill>
          <a:ln w="25400">
            <a:solidFill>
              <a:srgbClr val="A03070"/>
            </a:solidFill>
            <a:prstDash val="solid"/>
          </a:ln>
          <a:effectLst>
            <a:outerShdw blurRad="101600" dist="25400" dir="8100000" algn="bl" rotWithShape="0">
              <a:srgbClr val="000000">
                <a:alpha val="50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498848" y="2670048"/>
            <a:ext cx="2084832" cy="36576"/>
          </a:xfrm>
          <a:prstGeom prst="rect">
            <a:avLst/>
          </a:prstGeom>
          <a:solidFill>
            <a:srgbClr val="A03070"/>
          </a:solidFill>
          <a:ln/>
        </p:spPr>
      </p:sp>
      <p:sp>
        <p:nvSpPr>
          <p:cNvPr id="38" name="Text 36"/>
          <p:cNvSpPr/>
          <p:nvPr/>
        </p:nvSpPr>
        <p:spPr>
          <a:xfrm>
            <a:off x="4498848" y="2706624"/>
            <a:ext cx="64008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🎭</a:t>
            </a:r>
            <a:endParaRPr lang="en-US" sz="2600" dirty="0"/>
          </a:p>
        </p:txBody>
      </p:sp>
      <p:sp>
        <p:nvSpPr>
          <p:cNvPr id="39" name="Text 37"/>
          <p:cNvSpPr/>
          <p:nvPr/>
        </p:nvSpPr>
        <p:spPr>
          <a:xfrm>
            <a:off x="5120640" y="2706624"/>
            <a:ext cx="14264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Culturam!</a:t>
            </a:r>
            <a:endParaRPr lang="en-US" sz="125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0" name="Text 38"/>
          <p:cNvSpPr/>
          <p:nvPr/>
        </p:nvSpPr>
        <p:spPr>
          <a:xfrm>
            <a:off x="5120640" y="3035808"/>
            <a:ext cx="1426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>
              <a:buNone/>
            </a:pP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</a:t>
            </a:r>
            <a:endParaRPr lang="en-US" sz="12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5120640" y="3310128"/>
            <a:ext cx="14264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994 млн</a:t>
            </a:r>
            <a:endParaRPr lang="en-US" sz="1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2" name="Shape 40"/>
          <p:cNvSpPr/>
          <p:nvPr/>
        </p:nvSpPr>
        <p:spPr>
          <a:xfrm>
            <a:off x="6638544" y="2670048"/>
            <a:ext cx="2084832" cy="1143000"/>
          </a:xfrm>
          <a:prstGeom prst="roundRect">
            <a:avLst>
              <a:gd name="adj" fmla="val 7200"/>
            </a:avLst>
          </a:prstGeom>
          <a:solidFill>
            <a:srgbClr val="3A2800"/>
          </a:solidFill>
          <a:ln w="25400">
            <a:solidFill>
              <a:srgbClr val="B85A00"/>
            </a:solidFill>
            <a:prstDash val="solid"/>
          </a:ln>
          <a:effectLst>
            <a:outerShdw blurRad="101600" dist="25400" dir="8100000" algn="bl" rotWithShape="0">
              <a:srgbClr val="000000">
                <a:alpha val="50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6638544" y="2670048"/>
            <a:ext cx="2084832" cy="36576"/>
          </a:xfrm>
          <a:prstGeom prst="rect">
            <a:avLst/>
          </a:prstGeom>
          <a:solidFill>
            <a:srgbClr val="B85A00"/>
          </a:solidFill>
          <a:ln/>
        </p:spPr>
      </p:sp>
      <p:sp>
        <p:nvSpPr>
          <p:cNvPr id="44" name="Text 42"/>
          <p:cNvSpPr/>
          <p:nvPr/>
        </p:nvSpPr>
        <p:spPr>
          <a:xfrm>
            <a:off x="6638544" y="2706624"/>
            <a:ext cx="64008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⚽</a:t>
            </a:r>
            <a:endParaRPr lang="en-US" sz="2600" dirty="0"/>
          </a:p>
        </p:txBody>
      </p:sp>
      <p:sp>
        <p:nvSpPr>
          <p:cNvPr id="45" name="Text 43"/>
          <p:cNvSpPr/>
          <p:nvPr/>
        </p:nvSpPr>
        <p:spPr>
          <a:xfrm>
            <a:off x="7260336" y="2706624"/>
            <a:ext cx="14264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Sportum!</a:t>
            </a:r>
            <a:endParaRPr lang="en-US" sz="125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6" name="Text 44"/>
          <p:cNvSpPr/>
          <p:nvPr/>
        </p:nvSpPr>
        <p:spPr>
          <a:xfrm>
            <a:off x="7260336" y="3035808"/>
            <a:ext cx="1426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</a:t>
            </a:r>
            <a:r>
              <a:rPr lang="ru-RU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ическая</a:t>
            </a:r>
            <a:r>
              <a:rPr lang="ru-RU" sz="1200" dirty="0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культура и с</a:t>
            </a:r>
            <a:r>
              <a:rPr lang="en-US" sz="1200" dirty="0" err="1">
                <a:solidFill>
                  <a:srgbClr val="F5EFD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</a:t>
            </a:r>
            <a:endParaRPr lang="en-US" sz="1200" dirty="0">
              <a:solidFill>
                <a:srgbClr val="F5EFD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 45"/>
          <p:cNvSpPr/>
          <p:nvPr/>
        </p:nvSpPr>
        <p:spPr>
          <a:xfrm>
            <a:off x="7260336" y="3310128"/>
            <a:ext cx="14264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 985 млн</a:t>
            </a:r>
            <a:endParaRPr lang="en-US" sz="1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8" name="Shape 46"/>
          <p:cNvSpPr/>
          <p:nvPr/>
        </p:nvSpPr>
        <p:spPr>
          <a:xfrm>
            <a:off x="187452" y="4334256"/>
            <a:ext cx="8823960" cy="292608"/>
          </a:xfrm>
          <a:prstGeom prst="rect">
            <a:avLst/>
          </a:prstGeom>
          <a:solidFill>
            <a:srgbClr val="150A30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256032" y="4328192"/>
            <a:ext cx="8686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🛡️ Безопасность: 191 млн   🌿 Экология: 71 млн   💙 Соцполитика: 859 млн   📰 СМИ: 183 млн   ⚕️ Здравоохранение: 4 млн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2" name="Text 50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ЖКХ + Образование = 68% всех расходов бюджета Щёлково в 2026 году</a:t>
            </a:r>
            <a:endParaRPr lang="en-US" sz="1050" dirty="0"/>
          </a:p>
        </p:txBody>
      </p:sp>
      <p:sp>
        <p:nvSpPr>
          <p:cNvPr id="53" name="Text 51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chemeClr val="tx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57450"/>
            <a:ext cx="9144000" cy="2674620"/>
          </a:xfrm>
          <a:prstGeom prst="rect">
            <a:avLst/>
          </a:prstGeom>
          <a:solidFill>
            <a:srgbClr val="0A103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" y="36576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ХОГВАРТС ЩЁЛКОВО — ОБРАЗОВАНИЕ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448056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Дамблдор вкладывает знания в юные умы городского округа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20953" y="1240287"/>
            <a:ext cx="2926080" cy="2926080"/>
          </a:xfrm>
          <a:prstGeom prst="ellipse">
            <a:avLst/>
          </a:prstGeom>
          <a:solidFill>
            <a:srgbClr val="1A3A6E"/>
          </a:solidFill>
          <a:ln w="31750">
            <a:solidFill>
              <a:srgbClr val="2A5AA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20953" y="1286007"/>
            <a:ext cx="2926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500" dirty="0">
                <a:solidFill>
                  <a:srgbClr val="000000"/>
                </a:solidFill>
              </a:rPr>
              <a:t>📚</a:t>
            </a:r>
            <a:endParaRPr lang="en-US" sz="5500" dirty="0"/>
          </a:p>
        </p:txBody>
      </p:sp>
      <p:sp>
        <p:nvSpPr>
          <p:cNvPr id="14" name="Text 12"/>
          <p:cNvSpPr/>
          <p:nvPr/>
        </p:nvSpPr>
        <p:spPr>
          <a:xfrm>
            <a:off x="812393" y="2250079"/>
            <a:ext cx="2926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7 399</a:t>
            </a:r>
            <a:endParaRPr lang="en-US" sz="4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812393" y="2945023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5EFD8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млн руб.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764260" y="3188124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chemeClr val="bg1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2026 год</a:t>
            </a:r>
            <a:endParaRPr lang="en-US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4850686" y="942843"/>
            <a:ext cx="3627732" cy="877824"/>
          </a:xfrm>
          <a:prstGeom prst="roundRect">
            <a:avLst>
              <a:gd name="adj" fmla="val 8333"/>
            </a:avLst>
          </a:prstGeom>
          <a:solidFill>
            <a:srgbClr val="1A3A6E"/>
          </a:solidFill>
          <a:ln w="19050">
            <a:solidFill>
              <a:srgbClr val="2A5AAE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05528" y="942843"/>
            <a:ext cx="2651760" cy="36576"/>
          </a:xfrm>
          <a:prstGeom prst="rect">
            <a:avLst/>
          </a:prstGeom>
          <a:solidFill>
            <a:srgbClr val="2A5AAE"/>
          </a:solidFill>
          <a:ln/>
        </p:spPr>
      </p:sp>
      <p:sp>
        <p:nvSpPr>
          <p:cNvPr id="19" name="Text 17"/>
          <p:cNvSpPr/>
          <p:nvPr/>
        </p:nvSpPr>
        <p:spPr>
          <a:xfrm>
            <a:off x="3865919" y="1182236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🏫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5405528" y="1088641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chemeClr val="bg1"/>
                </a:solidFill>
                <a:ea typeface="Calibri" pitchFamily="34" charset="-122"/>
                <a:cs typeface="Times New Roman" panose="02020603050405020304" pitchFamily="18" charset="0"/>
              </a:rPr>
              <a:t>Дошкольное образование</a:t>
            </a:r>
            <a:endParaRPr lang="en-US" sz="1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5405528" y="1389888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5EFD8"/>
                </a:solidFill>
                <a:ea typeface="Calibri" pitchFamily="34" charset="-122"/>
                <a:cs typeface="Times New Roman" panose="02020603050405020304" pitchFamily="18" charset="0"/>
              </a:rPr>
              <a:t>Детские сады и ясли</a:t>
            </a:r>
            <a:endParaRPr lang="en-US" sz="1200" dirty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1200" dirty="0">
                <a:solidFill>
                  <a:srgbClr val="F5EFD8"/>
                </a:solidFill>
                <a:ea typeface="Calibri" pitchFamily="34" charset="-122"/>
                <a:cs typeface="Times New Roman" panose="02020603050405020304" pitchFamily="18" charset="0"/>
              </a:rPr>
              <a:t>для маленьких магов</a:t>
            </a:r>
            <a:endParaRPr lang="en-US" sz="1000" dirty="0">
              <a:cs typeface="Times New Roman" panose="02020603050405020304" pitchFamily="18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5405528" y="1848099"/>
            <a:ext cx="2651760" cy="1828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3" name="Shape 21"/>
          <p:cNvSpPr/>
          <p:nvPr/>
        </p:nvSpPr>
        <p:spPr>
          <a:xfrm>
            <a:off x="4850686" y="1884675"/>
            <a:ext cx="3627732" cy="877824"/>
          </a:xfrm>
          <a:prstGeom prst="roundRect">
            <a:avLst>
              <a:gd name="adj" fmla="val 8333"/>
            </a:avLst>
          </a:prstGeom>
          <a:solidFill>
            <a:srgbClr val="1A3A6E"/>
          </a:solidFill>
          <a:ln w="19050">
            <a:solidFill>
              <a:srgbClr val="2A5AAE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405528" y="1884675"/>
            <a:ext cx="2651760" cy="36576"/>
          </a:xfrm>
          <a:prstGeom prst="rect">
            <a:avLst/>
          </a:prstGeom>
          <a:solidFill>
            <a:srgbClr val="2A5AAE"/>
          </a:solidFill>
          <a:ln/>
        </p:spPr>
      </p:sp>
      <p:sp>
        <p:nvSpPr>
          <p:cNvPr id="25" name="Text 23"/>
          <p:cNvSpPr/>
          <p:nvPr/>
        </p:nvSpPr>
        <p:spPr>
          <a:xfrm>
            <a:off x="3917852" y="216027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⚗️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5438930" y="1989136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Общее</a:t>
            </a:r>
            <a:r>
              <a:rPr lang="en-US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образование</a:t>
            </a:r>
            <a:endParaRPr lang="en-US" sz="14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5496968" y="2255465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200" dirty="0">
                <a:solidFill>
                  <a:srgbClr val="F5EFD8"/>
                </a:solidFill>
                <a:cs typeface="Times New Roman" panose="02020603050405020304" pitchFamily="18" charset="0"/>
              </a:rPr>
              <a:t>Школы, гимназии, </a:t>
            </a:r>
            <a:r>
              <a:rPr lang="en-US" sz="1200" dirty="0" err="1">
                <a:solidFill>
                  <a:srgbClr val="F5EFD8"/>
                </a:solidFill>
                <a:cs typeface="Times New Roman" panose="02020603050405020304" pitchFamily="18" charset="0"/>
              </a:rPr>
              <a:t>лицеи</a:t>
            </a:r>
            <a:r>
              <a:rPr lang="en-US" sz="1200" dirty="0">
                <a:solidFill>
                  <a:srgbClr val="F5EFD8"/>
                </a:solidFill>
                <a:cs typeface="Times New Roman" panose="02020603050405020304" pitchFamily="18" charset="0"/>
              </a:rPr>
              <a:t> —</a:t>
            </a:r>
          </a:p>
          <a:p>
            <a:pPr algn="ctr"/>
            <a:r>
              <a:rPr lang="en-US" sz="1200" dirty="0">
                <a:solidFill>
                  <a:srgbClr val="F5EFD8"/>
                </a:solidFill>
                <a:cs typeface="Times New Roman" panose="02020603050405020304" pitchFamily="18" charset="0"/>
              </a:rPr>
              <a:t>все </a:t>
            </a:r>
            <a:r>
              <a:rPr lang="en-US" sz="1200" dirty="0" err="1">
                <a:solidFill>
                  <a:srgbClr val="F5EFD8"/>
                </a:solidFill>
                <a:cs typeface="Times New Roman" panose="02020603050405020304" pitchFamily="18" charset="0"/>
              </a:rPr>
              <a:t>ступени</a:t>
            </a:r>
            <a:r>
              <a:rPr lang="en-US" sz="1200" dirty="0">
                <a:solidFill>
                  <a:srgbClr val="F5EFD8"/>
                </a:solidFill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5EFD8"/>
                </a:solidFill>
                <a:cs typeface="Times New Roman" panose="02020603050405020304" pitchFamily="18" charset="0"/>
              </a:rPr>
              <a:t>знаний</a:t>
            </a:r>
            <a:endParaRPr lang="en-US" sz="1200" dirty="0">
              <a:solidFill>
                <a:srgbClr val="F5EFD8"/>
              </a:solidFill>
              <a:cs typeface="Times New Roman" panose="02020603050405020304" pitchFamily="18" charset="0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5405528" y="2789931"/>
            <a:ext cx="2651760" cy="1828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9" name="Shape 27"/>
          <p:cNvSpPr/>
          <p:nvPr/>
        </p:nvSpPr>
        <p:spPr>
          <a:xfrm>
            <a:off x="4850686" y="2826507"/>
            <a:ext cx="3627732" cy="877824"/>
          </a:xfrm>
          <a:prstGeom prst="roundRect">
            <a:avLst>
              <a:gd name="adj" fmla="val 8333"/>
            </a:avLst>
          </a:prstGeom>
          <a:solidFill>
            <a:srgbClr val="1A3A6E"/>
          </a:solidFill>
          <a:ln w="19050">
            <a:solidFill>
              <a:srgbClr val="2A5AAE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405528" y="2826507"/>
            <a:ext cx="2651760" cy="36576"/>
          </a:xfrm>
          <a:prstGeom prst="rect">
            <a:avLst/>
          </a:prstGeom>
          <a:solidFill>
            <a:srgbClr val="2A5AAE"/>
          </a:solidFill>
          <a:ln/>
        </p:spPr>
      </p:sp>
      <p:sp>
        <p:nvSpPr>
          <p:cNvPr id="31" name="Text 29"/>
          <p:cNvSpPr/>
          <p:nvPr/>
        </p:nvSpPr>
        <p:spPr>
          <a:xfrm>
            <a:off x="3825087" y="3113665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📖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5451248" y="2927091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algn="ctr">
              <a:buNone/>
            </a:pPr>
            <a:r>
              <a:rPr lang="en-US" sz="14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Дополнительное</a:t>
            </a:r>
            <a:r>
              <a:rPr lang="en-US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образование</a:t>
            </a:r>
            <a:endParaRPr lang="en-US" sz="14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5529478" y="3211865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algn="ctr">
              <a:buNone/>
            </a:pPr>
            <a:r>
              <a:rPr lang="en-US" sz="1200" dirty="0">
                <a:solidFill>
                  <a:srgbClr val="F5EFD8"/>
                </a:solidFill>
                <a:cs typeface="Times New Roman" panose="02020603050405020304" pitchFamily="18" charset="0"/>
              </a:rPr>
              <a:t>Кружки, секции, </a:t>
            </a:r>
            <a:r>
              <a:rPr lang="en-US" sz="1200" dirty="0" err="1">
                <a:solidFill>
                  <a:srgbClr val="F5EFD8"/>
                </a:solidFill>
                <a:cs typeface="Times New Roman" panose="02020603050405020304" pitchFamily="18" charset="0"/>
              </a:rPr>
              <a:t>студии</a:t>
            </a:r>
            <a:r>
              <a:rPr lang="en-US" sz="1200" dirty="0">
                <a:solidFill>
                  <a:srgbClr val="F5EFD8"/>
                </a:solidFill>
                <a:cs typeface="Times New Roman" panose="02020603050405020304" pitchFamily="18" charset="0"/>
              </a:rPr>
              <a:t> —</a:t>
            </a:r>
          </a:p>
          <a:p>
            <a:pPr indent="0" algn="ctr">
              <a:buNone/>
            </a:pPr>
            <a:r>
              <a:rPr lang="en-US" sz="1200" dirty="0" err="1">
                <a:solidFill>
                  <a:srgbClr val="F5EFD8"/>
                </a:solidFill>
                <a:cs typeface="Times New Roman" panose="02020603050405020304" pitchFamily="18" charset="0"/>
              </a:rPr>
              <a:t>развитие</a:t>
            </a:r>
            <a:r>
              <a:rPr lang="en-US" sz="1200" dirty="0">
                <a:solidFill>
                  <a:srgbClr val="F5EFD8"/>
                </a:solidFill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5EFD8"/>
                </a:solidFill>
                <a:cs typeface="Times New Roman" panose="02020603050405020304" pitchFamily="18" charset="0"/>
              </a:rPr>
              <a:t>талантов</a:t>
            </a:r>
            <a:endParaRPr lang="en-US" sz="1200" dirty="0">
              <a:solidFill>
                <a:srgbClr val="F5EFD8"/>
              </a:solidFill>
              <a:cs typeface="Times New Roman" panose="02020603050405020304" pitchFamily="18" charset="0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5405528" y="3731763"/>
            <a:ext cx="2651760" cy="1828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5" name="Shape 33"/>
          <p:cNvSpPr/>
          <p:nvPr/>
        </p:nvSpPr>
        <p:spPr>
          <a:xfrm>
            <a:off x="4850686" y="3768339"/>
            <a:ext cx="3627732" cy="877824"/>
          </a:xfrm>
          <a:prstGeom prst="roundRect">
            <a:avLst>
              <a:gd name="adj" fmla="val 8333"/>
            </a:avLst>
          </a:prstGeom>
          <a:solidFill>
            <a:srgbClr val="1A3A6E"/>
          </a:solidFill>
          <a:ln w="19050">
            <a:solidFill>
              <a:srgbClr val="2A5AAE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5405528" y="3768339"/>
            <a:ext cx="2651760" cy="36576"/>
          </a:xfrm>
          <a:prstGeom prst="rect">
            <a:avLst/>
          </a:prstGeom>
          <a:solidFill>
            <a:srgbClr val="2A5AAE"/>
          </a:solidFill>
          <a:ln/>
        </p:spPr>
      </p:sp>
      <p:sp>
        <p:nvSpPr>
          <p:cNvPr id="37" name="Text 35"/>
          <p:cNvSpPr/>
          <p:nvPr/>
        </p:nvSpPr>
        <p:spPr>
          <a:xfrm>
            <a:off x="3865919" y="4058661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🎓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5451248" y="382206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Профессиональное</a:t>
            </a:r>
            <a:endParaRPr lang="en-US" sz="14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5451248" y="4076924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r>
              <a:rPr lang="en-US" sz="1200" dirty="0" err="1">
                <a:solidFill>
                  <a:srgbClr val="F5EFD8"/>
                </a:solidFill>
                <a:cs typeface="Times New Roman" panose="02020603050405020304" pitchFamily="18" charset="0"/>
              </a:rPr>
              <a:t>Среднее</a:t>
            </a:r>
            <a:r>
              <a:rPr lang="en-US" sz="1200" dirty="0">
                <a:solidFill>
                  <a:srgbClr val="F5EFD8"/>
                </a:solidFill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5EFD8"/>
                </a:solidFill>
                <a:cs typeface="Times New Roman" panose="02020603050405020304" pitchFamily="18" charset="0"/>
              </a:rPr>
              <a:t>профессиональное</a:t>
            </a:r>
            <a:endParaRPr lang="en-US" sz="1200" dirty="0">
              <a:solidFill>
                <a:srgbClr val="F5EFD8"/>
              </a:solidFill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F5EFD8"/>
                </a:solidFill>
                <a:cs typeface="Times New Roman" panose="02020603050405020304" pitchFamily="18" charset="0"/>
              </a:rPr>
              <a:t>и </a:t>
            </a:r>
            <a:r>
              <a:rPr lang="en-US" sz="1200" dirty="0" err="1">
                <a:solidFill>
                  <a:srgbClr val="F5EFD8"/>
                </a:solidFill>
                <a:cs typeface="Times New Roman" panose="02020603050405020304" pitchFamily="18" charset="0"/>
              </a:rPr>
              <a:t>другие</a:t>
            </a:r>
            <a:r>
              <a:rPr lang="en-US" sz="1200" dirty="0">
                <a:solidFill>
                  <a:srgbClr val="F5EFD8"/>
                </a:solidFill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5EFD8"/>
                </a:solidFill>
                <a:cs typeface="Times New Roman" panose="02020603050405020304" pitchFamily="18" charset="0"/>
              </a:rPr>
              <a:t>программы</a:t>
            </a:r>
            <a:endParaRPr lang="en-US" sz="1200" dirty="0">
              <a:solidFill>
                <a:srgbClr val="F5EFD8"/>
              </a:solidFill>
              <a:cs typeface="Times New Roman" panose="02020603050405020304" pitchFamily="18" charset="0"/>
            </a:endParaRPr>
          </a:p>
        </p:txBody>
      </p:sp>
      <p:sp>
        <p:nvSpPr>
          <p:cNvPr id="51" name="Shape 49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52" name="Shape 50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3" name="Text 51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cs typeface="Times New Roman" panose="02020603050405020304" pitchFamily="18" charset="0"/>
              </a:rPr>
              <a:t>Образование — крупнейшая статья расходов: 35,4% бюджета Щёлково 2026 </a:t>
            </a:r>
            <a:r>
              <a:rPr lang="en-US" sz="1100" dirty="0" err="1">
                <a:solidFill>
                  <a:srgbClr val="F5EFD8"/>
                </a:solidFill>
                <a:cs typeface="Times New Roman" panose="02020603050405020304" pitchFamily="18" charset="0"/>
              </a:rPr>
              <a:t>года</a:t>
            </a:r>
            <a:endParaRPr lang="en-US" sz="1100" dirty="0">
              <a:solidFill>
                <a:srgbClr val="F5EFD8"/>
              </a:solidFill>
              <a:cs typeface="Times New Roman" panose="02020603050405020304" pitchFamily="18" charset="0"/>
            </a:endParaRPr>
          </a:p>
        </p:txBody>
      </p:sp>
      <p:sp>
        <p:nvSpPr>
          <p:cNvPr id="54" name="Text 52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A5AAE"/>
                </a:solidFill>
              </a:rPr>
              <a:t>✦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A5AAE"/>
                </a:solidFill>
              </a:rPr>
              <a:t>✦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A5AAE"/>
                </a:solidFill>
              </a:rPr>
              <a:t>✦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A5AAE"/>
                </a:solidFill>
              </a:rPr>
              <a:t>✦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-9144"/>
            <a:ext cx="9144000" cy="2560320"/>
          </a:xfrm>
          <a:prstGeom prst="rect">
            <a:avLst/>
          </a:prstGeom>
          <a:solidFill>
            <a:schemeClr val="tx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0A1808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" y="294951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ЗАПРЕТНЫЙ ЛЕС РАСЧИЩЕН! ЖКХ И БЛАГОУСТРОЙСТВО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45533" y="1081543"/>
            <a:ext cx="1188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0" dirty="0">
                <a:solidFill>
                  <a:srgbClr val="000000"/>
                </a:solidFill>
              </a:rPr>
              <a:t>🌳</a:t>
            </a:r>
            <a:endParaRPr lang="en-US" sz="6500" dirty="0"/>
          </a:p>
        </p:txBody>
      </p:sp>
      <p:sp>
        <p:nvSpPr>
          <p:cNvPr id="13" name="Shape 11"/>
          <p:cNvSpPr/>
          <p:nvPr/>
        </p:nvSpPr>
        <p:spPr>
          <a:xfrm>
            <a:off x="6629400" y="772142"/>
            <a:ext cx="2103120" cy="914400"/>
          </a:xfrm>
          <a:prstGeom prst="roundRect">
            <a:avLst>
              <a:gd name="adj" fmla="val 7000"/>
            </a:avLst>
          </a:prstGeom>
          <a:solidFill>
            <a:srgbClr val="1E5C2A"/>
          </a:solidFill>
          <a:ln w="19050">
            <a:solidFill>
              <a:srgbClr val="2E8B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29400" y="868040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🏗️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6686787" y="1210758"/>
            <a:ext cx="201168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Строительство и ремонт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жилого фонда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758782" y="1782511"/>
            <a:ext cx="2103120" cy="914400"/>
          </a:xfrm>
          <a:prstGeom prst="roundRect">
            <a:avLst>
              <a:gd name="adj" fmla="val 7000"/>
            </a:avLst>
          </a:prstGeom>
          <a:solidFill>
            <a:srgbClr val="1E5C2A"/>
          </a:solidFill>
          <a:ln w="19050">
            <a:solidFill>
              <a:srgbClr val="2E8B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758782" y="1870858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🚰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5861544" y="2253996"/>
            <a:ext cx="1897595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 err="1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Водоснабжение</a:t>
            </a: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ru-RU" sz="1050" dirty="0"/>
              <a:t> </a:t>
            </a:r>
            <a:r>
              <a:rPr lang="en-US" sz="1050" dirty="0" err="1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тепло</a:t>
            </a: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 свет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605894" y="2795225"/>
            <a:ext cx="2103120" cy="914400"/>
          </a:xfrm>
          <a:prstGeom prst="roundRect">
            <a:avLst>
              <a:gd name="adj" fmla="val 7000"/>
            </a:avLst>
          </a:prstGeom>
          <a:solidFill>
            <a:srgbClr val="1E5C2A"/>
          </a:solidFill>
          <a:ln w="19050">
            <a:solidFill>
              <a:srgbClr val="2E8B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605894" y="2875579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🌿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6662039" y="3232955"/>
            <a:ext cx="201168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Благоустройство дворов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территорий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804731" y="3822743"/>
            <a:ext cx="2103120" cy="914400"/>
          </a:xfrm>
          <a:prstGeom prst="roundRect">
            <a:avLst>
              <a:gd name="adj" fmla="val 7000"/>
            </a:avLst>
          </a:prstGeom>
          <a:solidFill>
            <a:srgbClr val="1E5C2A"/>
          </a:solidFill>
          <a:ln w="19050">
            <a:solidFill>
              <a:srgbClr val="2E8B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758781" y="3887718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♻️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847852" y="4265676"/>
            <a:ext cx="201168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Экология и охрана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окружающей среды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36634" y="2167313"/>
            <a:ext cx="4389120" cy="1188720"/>
          </a:xfrm>
          <a:prstGeom prst="roundRect">
            <a:avLst>
              <a:gd name="adj" fmla="val 7692"/>
            </a:avLst>
          </a:prstGeom>
          <a:solidFill>
            <a:srgbClr val="0A2010"/>
          </a:solidFill>
          <a:ln w="25400">
            <a:solidFill>
              <a:srgbClr val="2E8B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36634" y="2213033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6 790</a:t>
            </a:r>
            <a:endParaRPr lang="en-US" sz="5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Text 25"/>
          <p:cNvSpPr/>
          <p:nvPr/>
        </p:nvSpPr>
        <p:spPr>
          <a:xfrm>
            <a:off x="636634" y="2921693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chemeClr val="bg1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млн руб. на ЖКХ в 2026 </a:t>
            </a:r>
            <a:r>
              <a:rPr lang="en-US" sz="105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году</a:t>
            </a:r>
            <a:r>
              <a:rPr lang="en-US" sz="1050" b="1" dirty="0">
                <a:solidFill>
                  <a:schemeClr val="bg1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 </a:t>
            </a:r>
            <a:endParaRPr lang="ru-RU" sz="1050" b="1" dirty="0">
              <a:solidFill>
                <a:schemeClr val="bg1"/>
              </a:solidFill>
              <a:latin typeface="Times New Roman" panose="02020603050405020304" pitchFamily="18" charset="0"/>
              <a:ea typeface="Calibri" pitchFamily="34" charset="-122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1050" b="1" dirty="0">
                <a:solidFill>
                  <a:schemeClr val="bg1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 ВТОРАЯ ПО РАЗМЕРУ СТАТЬЯ РАСХОДОВ</a:t>
            </a:r>
            <a:endParaRPr lang="en-US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Shape 44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9" name="Text 47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E8B3A"/>
                </a:solidFill>
              </a:rPr>
              <a:t>✦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E8B3A"/>
                </a:solidFill>
              </a:rPr>
              <a:t>✦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E8B3A"/>
                </a:solidFill>
              </a:rPr>
              <a:t>✦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E8B3A"/>
                </a:solidFill>
              </a:rPr>
              <a:t>✦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274320" y="4769911"/>
            <a:ext cx="8641080" cy="466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🌟 Щёлково активно благоустраивает территорию: дороги, дворы, озеленение — всё по программам округа!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1A0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0D052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" y="36576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МИНИСТЕРСТВО МАГИИ — УПРАВЛЕНИЕ ОКРУГОМ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448056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расходуются 2 264 млн руб. на государственное управление в 2026 году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82880" y="868680"/>
            <a:ext cx="2743200" cy="1554480"/>
          </a:xfrm>
          <a:prstGeom prst="roundRect">
            <a:avLst>
              <a:gd name="adj" fmla="val 4706"/>
            </a:avLst>
          </a:prstGeom>
          <a:solidFill>
            <a:srgbClr val="160A30"/>
          </a:solidFill>
          <a:ln w="19050">
            <a:solidFill>
              <a:srgbClr val="C9A84C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868680"/>
            <a:ext cx="27432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4" name="Text 12"/>
          <p:cNvSpPr/>
          <p:nvPr/>
        </p:nvSpPr>
        <p:spPr>
          <a:xfrm>
            <a:off x="182880" y="905256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🏛️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28600" y="1344168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главных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распорядителей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28600" y="1675144"/>
            <a:ext cx="26517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Ключевые органы управления,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через которые идут все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бюджетные средства округа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127248" y="868680"/>
            <a:ext cx="2743200" cy="1554480"/>
          </a:xfrm>
          <a:prstGeom prst="roundRect">
            <a:avLst>
              <a:gd name="adj" fmla="val 4706"/>
            </a:avLst>
          </a:prstGeom>
          <a:solidFill>
            <a:srgbClr val="160A30"/>
          </a:solidFill>
          <a:ln w="19050">
            <a:solidFill>
              <a:srgbClr val="C9A84C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127248" y="868680"/>
            <a:ext cx="27432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9" name="Text 17"/>
          <p:cNvSpPr/>
          <p:nvPr/>
        </p:nvSpPr>
        <p:spPr>
          <a:xfrm>
            <a:off x="3127248" y="905256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📋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3172968" y="1357884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Муниципальные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программы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195828" y="1687068"/>
            <a:ext cx="26517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Основа бюджетного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планирования —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программные расходы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071616" y="868680"/>
            <a:ext cx="2743200" cy="1554480"/>
          </a:xfrm>
          <a:prstGeom prst="roundRect">
            <a:avLst>
              <a:gd name="adj" fmla="val 4706"/>
            </a:avLst>
          </a:prstGeom>
          <a:solidFill>
            <a:srgbClr val="160A30"/>
          </a:solidFill>
          <a:ln w="19050">
            <a:solidFill>
              <a:srgbClr val="C9A84C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071616" y="868680"/>
            <a:ext cx="27432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4" name="Text 22"/>
          <p:cNvSpPr/>
          <p:nvPr/>
        </p:nvSpPr>
        <p:spPr>
          <a:xfrm>
            <a:off x="6071616" y="905256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📄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6117336" y="1357884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Целевое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использование средств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6117336" y="1696212"/>
            <a:ext cx="26517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Деньги идут строго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целям — контроль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каждом этапе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182880" y="2560320"/>
            <a:ext cx="2743200" cy="1554480"/>
          </a:xfrm>
          <a:prstGeom prst="roundRect">
            <a:avLst>
              <a:gd name="adj" fmla="val 4706"/>
            </a:avLst>
          </a:prstGeom>
          <a:solidFill>
            <a:srgbClr val="160A30"/>
          </a:solidFill>
          <a:ln w="19050">
            <a:solidFill>
              <a:srgbClr val="C9A84C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182880" y="2560320"/>
            <a:ext cx="27432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9" name="Text 27"/>
          <p:cNvSpPr/>
          <p:nvPr/>
        </p:nvSpPr>
        <p:spPr>
          <a:xfrm>
            <a:off x="182880" y="2596896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🔍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228600" y="3008376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Контроль и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прозрачность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228600" y="3362878"/>
            <a:ext cx="26517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Совет депутатов и граждане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следят за каждой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копейкой бюджета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127248" y="2560320"/>
            <a:ext cx="2743200" cy="1554480"/>
          </a:xfrm>
          <a:prstGeom prst="roundRect">
            <a:avLst>
              <a:gd name="adj" fmla="val 4706"/>
            </a:avLst>
          </a:prstGeom>
          <a:solidFill>
            <a:srgbClr val="160A30"/>
          </a:solidFill>
          <a:ln w="19050">
            <a:solidFill>
              <a:srgbClr val="C9A84C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127248" y="2560320"/>
            <a:ext cx="27432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4" name="Text 32"/>
          <p:cNvSpPr/>
          <p:nvPr/>
        </p:nvSpPr>
        <p:spPr>
          <a:xfrm>
            <a:off x="3127248" y="2596896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💻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3172968" y="3022528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Открытый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3195828" y="3370000"/>
            <a:ext cx="26517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Информация доступна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budget.mosreg.ru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сайте округа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071616" y="2560320"/>
            <a:ext cx="2743200" cy="1554480"/>
          </a:xfrm>
          <a:prstGeom prst="roundRect">
            <a:avLst>
              <a:gd name="adj" fmla="val 4706"/>
            </a:avLst>
          </a:prstGeom>
          <a:solidFill>
            <a:srgbClr val="160A30"/>
          </a:solidFill>
          <a:ln w="19050">
            <a:solidFill>
              <a:srgbClr val="C9A84C"/>
            </a:solidFill>
            <a:prstDash val="solid"/>
          </a:ln>
          <a:effectLst>
            <a:outerShdw blurRad="101600" dist="254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071616" y="2560320"/>
            <a:ext cx="2743200" cy="36576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9" name="Text 37"/>
          <p:cNvSpPr/>
          <p:nvPr/>
        </p:nvSpPr>
        <p:spPr>
          <a:xfrm>
            <a:off x="6071616" y="2596896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📊</a:t>
            </a:r>
            <a:endParaRPr lang="en-US" sz="2200" dirty="0"/>
          </a:p>
        </p:txBody>
      </p:sp>
      <p:sp>
        <p:nvSpPr>
          <p:cNvPr id="40" name="Text 38"/>
          <p:cNvSpPr/>
          <p:nvPr/>
        </p:nvSpPr>
        <p:spPr>
          <a:xfrm>
            <a:off x="6117336" y="3042746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Эффективность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расходов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6117336" y="3360420"/>
            <a:ext cx="26517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Максимум пользы для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179 972 жителей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каждого рубля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4" name="Text 42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Принцип Министерства магии Щёлково: каждое заклинание расходов обосновано и проверено!</a:t>
            </a:r>
            <a:endParaRPr lang="en-US" sz="1050" dirty="0"/>
          </a:p>
        </p:txBody>
      </p:sp>
      <p:sp>
        <p:nvSpPr>
          <p:cNvPr id="45" name="Text 43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572000" y="13716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1828800" y="457200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9A84C"/>
                </a:solidFill>
              </a:rPr>
              <a:t>✦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560320"/>
          </a:xfrm>
          <a:prstGeom prst="rect">
            <a:avLst/>
          </a:prstGeom>
          <a:solidFill>
            <a:srgbClr val="70205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2468880"/>
            <a:ext cx="9144000" cy="2674620"/>
          </a:xfrm>
          <a:prstGeom prst="rect">
            <a:avLst/>
          </a:prstGeom>
          <a:solidFill>
            <a:srgbClr val="20082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0D0520"/>
          </a:solidFill>
          <a:ln/>
          <a:effectLst>
            <a:outerShdw blurRad="152400" dist="50800" dir="5400000" algn="bl" rotWithShape="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0" y="0"/>
            <a:ext cx="54864" cy="749808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" y="36576"/>
            <a:ext cx="8778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⚡ БОЛЬШОЙ ЗАЛ — КУЛЬТУРА И СПОРТ ЩЁЛКОВО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37160" y="448056"/>
            <a:ext cx="8869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Театры, библиотеки, стадионы и спортивные секции для всех жителей округа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2860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732520" y="54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732520" y="4754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9A84C"/>
                </a:solidFill>
              </a:rPr>
              <a:t>✦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91440" y="841248"/>
            <a:ext cx="4343400" cy="3383280"/>
          </a:xfrm>
          <a:prstGeom prst="rect">
            <a:avLst/>
          </a:prstGeom>
          <a:solidFill>
            <a:srgbClr val="702050"/>
          </a:solidFill>
          <a:ln w="31750">
            <a:solidFill>
              <a:srgbClr val="A0307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1440" y="841248"/>
            <a:ext cx="4343400" cy="54864"/>
          </a:xfrm>
          <a:prstGeom prst="rect">
            <a:avLst/>
          </a:prstGeom>
          <a:solidFill>
            <a:srgbClr val="A03070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" y="896112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🎭</a:t>
            </a:r>
            <a:endParaRPr lang="en-US" sz="5200" dirty="0"/>
          </a:p>
        </p:txBody>
      </p:sp>
      <p:sp>
        <p:nvSpPr>
          <p:cNvPr id="15" name="Text 13"/>
          <p:cNvSpPr/>
          <p:nvPr/>
        </p:nvSpPr>
        <p:spPr>
          <a:xfrm>
            <a:off x="91440" y="1673352"/>
            <a:ext cx="4343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Культура</a:t>
            </a:r>
            <a:endParaRPr lang="en-US" sz="2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91440" y="2057400"/>
            <a:ext cx="4343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994</a:t>
            </a:r>
            <a:endParaRPr lang="en-US" sz="5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Text 15"/>
          <p:cNvSpPr/>
          <p:nvPr/>
        </p:nvSpPr>
        <p:spPr>
          <a:xfrm>
            <a:off x="91440" y="2715768"/>
            <a:ext cx="4343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млн руб. 2026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3017520"/>
            <a:ext cx="3611880" cy="18288"/>
          </a:xfrm>
          <a:prstGeom prst="rect">
            <a:avLst/>
          </a:prstGeom>
          <a:solidFill>
            <a:srgbClr val="A03070"/>
          </a:solidFill>
          <a:ln/>
        </p:spPr>
      </p:sp>
      <p:sp>
        <p:nvSpPr>
          <p:cNvPr id="19" name="Text 17"/>
          <p:cNvSpPr/>
          <p:nvPr/>
        </p:nvSpPr>
        <p:spPr>
          <a:xfrm>
            <a:off x="91440" y="3063240"/>
            <a:ext cx="4343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918 млн — 2027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856 млн — 2028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91440" y="3611880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Театры, библиотеки,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кинематограф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музеи Щёлково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663440" y="841248"/>
            <a:ext cx="4343400" cy="3383280"/>
          </a:xfrm>
          <a:prstGeom prst="rect">
            <a:avLst/>
          </a:prstGeom>
          <a:solidFill>
            <a:srgbClr val="305A00"/>
          </a:solidFill>
          <a:ln w="31750">
            <a:solidFill>
              <a:srgbClr val="B85A0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663440" y="841248"/>
            <a:ext cx="4343400" cy="54864"/>
          </a:xfrm>
          <a:prstGeom prst="rect">
            <a:avLst/>
          </a:prstGeom>
          <a:solidFill>
            <a:srgbClr val="B85A00"/>
          </a:solidFill>
          <a:ln/>
        </p:spPr>
      </p:sp>
      <p:sp>
        <p:nvSpPr>
          <p:cNvPr id="23" name="Text 21"/>
          <p:cNvSpPr/>
          <p:nvPr/>
        </p:nvSpPr>
        <p:spPr>
          <a:xfrm>
            <a:off x="4663440" y="896112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⚽</a:t>
            </a:r>
            <a:endParaRPr lang="en-US" sz="5200" dirty="0"/>
          </a:p>
        </p:txBody>
      </p:sp>
      <p:sp>
        <p:nvSpPr>
          <p:cNvPr id="24" name="Text 22"/>
          <p:cNvSpPr/>
          <p:nvPr/>
        </p:nvSpPr>
        <p:spPr>
          <a:xfrm>
            <a:off x="4663440" y="1673352"/>
            <a:ext cx="4343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Спорт</a:t>
            </a:r>
            <a:endParaRPr lang="en-US" sz="2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Text 23"/>
          <p:cNvSpPr/>
          <p:nvPr/>
        </p:nvSpPr>
        <p:spPr>
          <a:xfrm>
            <a:off x="4663440" y="2057400"/>
            <a:ext cx="4343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985</a:t>
            </a:r>
            <a:endParaRPr lang="en-US" sz="5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 24"/>
          <p:cNvSpPr/>
          <p:nvPr/>
        </p:nvSpPr>
        <p:spPr>
          <a:xfrm>
            <a:off x="4663440" y="2715768"/>
            <a:ext cx="4343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млн руб. 2026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5029200" y="3017520"/>
            <a:ext cx="3611880" cy="18288"/>
          </a:xfrm>
          <a:prstGeom prst="rect">
            <a:avLst/>
          </a:prstGeom>
          <a:solidFill>
            <a:srgbClr val="B85A00"/>
          </a:solidFill>
          <a:ln/>
        </p:spPr>
      </p:sp>
      <p:sp>
        <p:nvSpPr>
          <p:cNvPr id="28" name="Text 26"/>
          <p:cNvSpPr/>
          <p:nvPr/>
        </p:nvSpPr>
        <p:spPr>
          <a:xfrm>
            <a:off x="4663440" y="3063240"/>
            <a:ext cx="4343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638 млн — 2027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dirty="0">
                <a:solidFill>
                  <a:srgbClr val="B0A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614 млн — 2028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4663440" y="3611880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Стадионы, спортзалы,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физкультура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всех возрастов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0" y="4837176"/>
            <a:ext cx="9144000" cy="306324"/>
          </a:xfrm>
          <a:prstGeom prst="rect">
            <a:avLst/>
          </a:prstGeom>
          <a:solidFill>
            <a:srgbClr val="0D0520"/>
          </a:solidFill>
          <a:ln/>
          <a:effectLst>
            <a:outerShdw blurRad="101600" dist="50800" dir="16200000" algn="bl" rotWithShape="0">
              <a:srgbClr val="000000">
                <a:alpha val="4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0" y="4837176"/>
            <a:ext cx="9144000" cy="3200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2" name="Text 30"/>
          <p:cNvSpPr/>
          <p:nvPr/>
        </p:nvSpPr>
        <p:spPr>
          <a:xfrm>
            <a:off x="182880" y="4846320"/>
            <a:ext cx="877824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Культура + Спорт = 1 979 млн руб. в 2026 году  •  СМИ: 183 </a:t>
            </a:r>
            <a:r>
              <a:rPr lang="en-US" sz="1050" dirty="0" err="1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млн</a:t>
            </a:r>
            <a:r>
              <a:rPr lang="en-US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 err="1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руб</a:t>
            </a:r>
            <a:r>
              <a:rPr lang="ru-RU" sz="1050" dirty="0">
                <a:solidFill>
                  <a:srgbClr val="F5E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182880" y="182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03070"/>
                </a:solidFill>
              </a:rPr>
              <a:t>✦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8686800" y="27432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03070"/>
                </a:solidFill>
              </a:rPr>
              <a:t>✦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274320" y="46634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03070"/>
                </a:solidFill>
              </a:rPr>
              <a:t>✦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8595360" y="47548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03070"/>
                </a:solidFill>
              </a:rPr>
              <a:t>✦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1443</Words>
  <Application>Microsoft Office PowerPoint</Application>
  <PresentationFormat>Экран (16:9)</PresentationFormat>
  <Paragraphs>504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Georgia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городского округа Щёлково 2026–2028</dc:title>
  <dc:subject>PptxGenJS Presentation</dc:subject>
  <dc:creator>PptxGenJS</dc:creator>
  <cp:lastModifiedBy>Елизавета Галиева</cp:lastModifiedBy>
  <cp:revision>5</cp:revision>
  <dcterms:created xsi:type="dcterms:W3CDTF">2026-03-20T18:38:33Z</dcterms:created>
  <dcterms:modified xsi:type="dcterms:W3CDTF">2026-03-25T08:01:30Z</dcterms:modified>
</cp:coreProperties>
</file>