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8" r:id="rId12"/>
    <p:sldId id="271" r:id="rId13"/>
    <p:sldId id="267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639" autoAdjust="0"/>
    <p:restoredTop sz="94660"/>
  </p:normalViewPr>
  <p:slideViewPr>
    <p:cSldViewPr snapToGrid="0">
      <p:cViewPr>
        <p:scale>
          <a:sx n="75" d="100"/>
          <a:sy n="75" d="100"/>
        </p:scale>
        <p:origin x="-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Средства из бюджета Московской области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Лист3!$B$2:$D$2</c:f>
              <c:numCache>
                <c:formatCode>#,##0.00</c:formatCode>
                <c:ptCount val="3"/>
                <c:pt idx="0">
                  <c:v>2162708.1</c:v>
                </c:pt>
                <c:pt idx="1">
                  <c:v>1183826.3999999999</c:v>
                </c:pt>
                <c:pt idx="2">
                  <c:v>448892.8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F-4E09-AD26-A7D2DD18936D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Средства из бюджета городского округа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Лист3!$B$1:$D$1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Лист3!$B$3:$D$3</c:f>
              <c:numCache>
                <c:formatCode>#,##0.00</c:formatCode>
                <c:ptCount val="3"/>
                <c:pt idx="0">
                  <c:v>713809.1</c:v>
                </c:pt>
                <c:pt idx="1">
                  <c:v>381965.8</c:v>
                </c:pt>
                <c:pt idx="2">
                  <c:v>144368.5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F-4E09-AD26-A7D2DD189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866432"/>
        <c:axId val="358863552"/>
        <c:axId val="0"/>
      </c:bar3DChart>
      <c:catAx>
        <c:axId val="3588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863552"/>
        <c:crosses val="autoZero"/>
        <c:auto val="1"/>
        <c:lblAlgn val="ctr"/>
        <c:lblOffset val="100"/>
        <c:noMultiLvlLbl val="0"/>
      </c:catAx>
      <c:valAx>
        <c:axId val="3588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86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389859985202702"/>
          <c:y val="0.22657957314368679"/>
          <c:w val="0.21918049591094449"/>
          <c:h val="0.5845328313847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3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t.me/admgos&amp;utf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away.php?to=https://ok.ru/admgos&amp;utf=1" TargetMode="External"/><Relationship Id="rId5" Type="http://schemas.openxmlformats.org/officeDocument/2006/relationships/hyperlink" Target="https://vk.com/away.php?to=https://dzen.ru/admgos&amp;utf=1" TargetMode="External"/><Relationship Id="rId4" Type="http://schemas.openxmlformats.org/officeDocument/2006/relationships/hyperlink" Target="https://vk.com/away.php?to=https://max.ru/admgos&amp;utf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sterevo.ru/finansy-i-byudzh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400" y="871759"/>
            <a:ext cx="5227171" cy="2700116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4778784"/>
            <a:ext cx="4857857" cy="100565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b="1" dirty="0">
                <a:latin typeface="Century Gothic"/>
              </a:rPr>
              <a:t>бюджет городского округа Щёлково на 2026 год и на плановый период 2027 и 2028 годов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EC36668D-5709-F70F-D636-1BD327C0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" r="3" b="3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305F6C3-6317-38D7-D4D1-6A3F8DE482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6799135"/>
              </p:ext>
            </p:extLst>
          </p:nvPr>
        </p:nvGraphicFramePr>
        <p:xfrm>
          <a:off x="835445" y="927252"/>
          <a:ext cx="10517907" cy="515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5289">
                  <a:extLst>
                    <a:ext uri="{9D8B030D-6E8A-4147-A177-3AD203B41FA5}">
                      <a16:colId xmlns:a16="http://schemas.microsoft.com/office/drawing/2014/main" val="595707483"/>
                    </a:ext>
                  </a:extLst>
                </a:gridCol>
                <a:gridCol w="1265160">
                  <a:extLst>
                    <a:ext uri="{9D8B030D-6E8A-4147-A177-3AD203B41FA5}">
                      <a16:colId xmlns:a16="http://schemas.microsoft.com/office/drawing/2014/main" val="1732157734"/>
                    </a:ext>
                  </a:extLst>
                </a:gridCol>
                <a:gridCol w="2400083">
                  <a:extLst>
                    <a:ext uri="{9D8B030D-6E8A-4147-A177-3AD203B41FA5}">
                      <a16:colId xmlns:a16="http://schemas.microsoft.com/office/drawing/2014/main" val="1093398708"/>
                    </a:ext>
                  </a:extLst>
                </a:gridCol>
                <a:gridCol w="2158216">
                  <a:extLst>
                    <a:ext uri="{9D8B030D-6E8A-4147-A177-3AD203B41FA5}">
                      <a16:colId xmlns:a16="http://schemas.microsoft.com/office/drawing/2014/main" val="2558962698"/>
                    </a:ext>
                  </a:extLst>
                </a:gridCol>
                <a:gridCol w="893053">
                  <a:extLst>
                    <a:ext uri="{9D8B030D-6E8A-4147-A177-3AD203B41FA5}">
                      <a16:colId xmlns:a16="http://schemas.microsoft.com/office/drawing/2014/main" val="1907754549"/>
                    </a:ext>
                  </a:extLst>
                </a:gridCol>
                <a:gridCol w="893053">
                  <a:extLst>
                    <a:ext uri="{9D8B030D-6E8A-4147-A177-3AD203B41FA5}">
                      <a16:colId xmlns:a16="http://schemas.microsoft.com/office/drawing/2014/main" val="762522835"/>
                    </a:ext>
                  </a:extLst>
                </a:gridCol>
                <a:gridCol w="893053">
                  <a:extLst>
                    <a:ext uri="{9D8B030D-6E8A-4147-A177-3AD203B41FA5}">
                      <a16:colId xmlns:a16="http://schemas.microsoft.com/office/drawing/2014/main" val="147984871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ТОП 5 муниципальных программ по объему ассигнований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 2026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2027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 2028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Доля 2026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Доля 2027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Доля 2028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CB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839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Муниципальная программа "Образование"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6 906 953,6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6 626 102,7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6 599 947,9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33,06%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38,28%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39,08%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2918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2 831 665,5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2 464 067,1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1 059 277,0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13,55%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14,23%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6,27%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4031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Муниципальная программа "Чистый округ"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1 881 394,1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1 633 742,0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1 643 492,0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9,01%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9,44%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9,73%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46071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1 746 358,1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1 294 998,6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1 201 708,6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8,36%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7,48%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7,11%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7000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1 565 875,0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1 167 836,7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1 423 011,3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7,49%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>
                          <a:effectLst/>
                          <a:latin typeface="Century Gothic"/>
                        </a:rPr>
                        <a:t>6,75%</a:t>
                      </a:r>
                      <a:endParaRPr lang="ru-RU" sz="1300" dirty="0"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300" dirty="0">
                          <a:effectLst/>
                          <a:latin typeface="Century Gothic"/>
                        </a:rPr>
                        <a:t>8,43%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9088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993DD9-3537-45F2-14EF-26812C28843B}"/>
              </a:ext>
            </a:extLst>
          </p:cNvPr>
          <p:cNvSpPr txBox="1"/>
          <p:nvPr/>
        </p:nvSpPr>
        <p:spPr>
          <a:xfrm>
            <a:off x="792531" y="226587"/>
            <a:ext cx="1060373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latin typeface="Century Gothic"/>
              </a:rPr>
              <a:t>Распределение бюджетных ассигнований </a:t>
            </a:r>
            <a:r>
              <a:rPr lang="ru-RU" sz="1500" b="1" dirty="0">
                <a:latin typeface="Century Gothic"/>
              </a:rPr>
              <a:t>по </a:t>
            </a:r>
            <a:r>
              <a:rPr lang="en-US" sz="1500" b="1" dirty="0">
                <a:latin typeface="Century Gothic"/>
              </a:rPr>
              <a:t>муниципальным программам городского округа Щёлково</a:t>
            </a:r>
            <a:endParaRPr lang="ru-RU" dirty="0"/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5A3491D0-347C-753E-F3C6-17999E92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8FA53-750C-CF2D-CBE5-BD57C712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67" y="503321"/>
            <a:ext cx="10691265" cy="1307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b="1" dirty="0">
                <a:latin typeface="Century Gothic"/>
              </a:rPr>
              <a:t>Инвестиции в объекты капитального строительства</a:t>
            </a:r>
            <a:endParaRPr lang="ru-RU" sz="2800" b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0A978BB-D7D8-B9F1-EE44-0F81E37785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3317118"/>
              </p:ext>
            </p:extLst>
          </p:nvPr>
        </p:nvGraphicFramePr>
        <p:xfrm>
          <a:off x="285048" y="1434960"/>
          <a:ext cx="11751441" cy="12921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1578">
                  <a:extLst>
                    <a:ext uri="{9D8B030D-6E8A-4147-A177-3AD203B41FA5}">
                      <a16:colId xmlns:a16="http://schemas.microsoft.com/office/drawing/2014/main" val="2927648858"/>
                    </a:ext>
                  </a:extLst>
                </a:gridCol>
                <a:gridCol w="1868876">
                  <a:extLst>
                    <a:ext uri="{9D8B030D-6E8A-4147-A177-3AD203B41FA5}">
                      <a16:colId xmlns:a16="http://schemas.microsoft.com/office/drawing/2014/main" val="2470559388"/>
                    </a:ext>
                  </a:extLst>
                </a:gridCol>
                <a:gridCol w="2137894">
                  <a:extLst>
                    <a:ext uri="{9D8B030D-6E8A-4147-A177-3AD203B41FA5}">
                      <a16:colId xmlns:a16="http://schemas.microsoft.com/office/drawing/2014/main" val="1330600187"/>
                    </a:ext>
                  </a:extLst>
                </a:gridCol>
                <a:gridCol w="2038911">
                  <a:extLst>
                    <a:ext uri="{9D8B030D-6E8A-4147-A177-3AD203B41FA5}">
                      <a16:colId xmlns:a16="http://schemas.microsoft.com/office/drawing/2014/main" val="727970977"/>
                    </a:ext>
                  </a:extLst>
                </a:gridCol>
                <a:gridCol w="2038917">
                  <a:extLst>
                    <a:ext uri="{9D8B030D-6E8A-4147-A177-3AD203B41FA5}">
                      <a16:colId xmlns:a16="http://schemas.microsoft.com/office/drawing/2014/main" val="2259030881"/>
                    </a:ext>
                  </a:extLst>
                </a:gridCol>
                <a:gridCol w="1885265">
                  <a:extLst>
                    <a:ext uri="{9D8B030D-6E8A-4147-A177-3AD203B41FA5}">
                      <a16:colId xmlns:a16="http://schemas.microsoft.com/office/drawing/2014/main" val="2653051703"/>
                    </a:ext>
                  </a:extLst>
                </a:gridCol>
              </a:tblGrid>
              <a:tr h="9697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2027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2028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896072"/>
                  </a:ext>
                </a:extLst>
              </a:tr>
              <a:tr h="736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Средства из бюджета Московской области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Средства из бюджета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Средства из бюджета Московской области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Средства из бюджета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Средства из бюджета Московской области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Средства из бюджета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475749"/>
                  </a:ext>
                </a:extLst>
              </a:tr>
              <a:tr h="2253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2 162 708,1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713 809,1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>
                          <a:effectLst/>
                          <a:latin typeface="Century Gothic"/>
                        </a:rPr>
                        <a:t>1 183 826,4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381 965,8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448 892,8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dirty="0">
                          <a:effectLst/>
                          <a:latin typeface="Century Gothic"/>
                        </a:rPr>
                        <a:t>144 368,5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915843"/>
                  </a:ext>
                </a:extLst>
              </a:tr>
            </a:tbl>
          </a:graphicData>
        </a:graphic>
      </p:graphicFrame>
      <p:pic>
        <p:nvPicPr>
          <p:cNvPr id="21" name="Рисунок 20" descr="Picture background">
            <a:extLst>
              <a:ext uri="{FF2B5EF4-FFF2-40B4-BE49-F238E27FC236}">
                <a16:creationId xmlns:a16="http://schemas.microsoft.com/office/drawing/2014/main" id="{15DA252D-456F-6937-677F-30D29CAA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DEF0D7F-0F2B-D66A-163E-53DA19FA2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24817"/>
              </p:ext>
            </p:extLst>
          </p:nvPr>
        </p:nvGraphicFramePr>
        <p:xfrm>
          <a:off x="634482" y="2967135"/>
          <a:ext cx="9815804" cy="3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85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69501-D9A0-048F-721D-B46A4CB7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914401"/>
            <a:ext cx="11398928" cy="62143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100" b="1" dirty="0">
                <a:latin typeface="Century Gothic"/>
              </a:rPr>
              <a:t>Список проектов</a:t>
            </a:r>
            <a:r>
              <a:rPr lang="ru-RU" sz="3100" b="1" dirty="0">
                <a:latin typeface="Century Gothic"/>
              </a:rPr>
              <a:t>,</a:t>
            </a:r>
            <a:r>
              <a:rPr lang="en-US" sz="3100" b="1" dirty="0">
                <a:latin typeface="Century Gothic"/>
              </a:rPr>
              <a:t> в которые направлены инвестиции</a:t>
            </a:r>
            <a:endParaRPr lang="en-US" dirty="0">
              <a:latin typeface="Century Gothic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D03C9B-F143-DCA4-6FC0-09DFC0CF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3247" y="1831375"/>
            <a:ext cx="5628441" cy="3575126"/>
          </a:xfrm>
        </p:spPr>
        <p:txBody>
          <a:bodyPr>
            <a:normAutofit fontScale="92500" lnSpcReduction="10000"/>
          </a:bodyPr>
          <a:lstStyle/>
          <a:p>
            <a:pPr marL="72000" indent="0" algn="just">
              <a:buFont typeface="+mj-lt"/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5. Реконструкция сетей и сооружений водоснабжения, водоотведения для технологического присоединения комплексной застройки ООО «СЗ «Инвест Проект МСК»</a:t>
            </a:r>
          </a:p>
          <a:p>
            <a:pPr marL="72000" indent="0" algn="just">
              <a:buFont typeface="+mj-lt"/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6. Реконструкция котельной мощностью 50,9 МВт «ОМК Маркет» по адресу: Московская область, </a:t>
            </a:r>
            <a:r>
              <a:rPr lang="ru-RU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. Щёлково, ул. Московская (в т.ч. ПИР)</a:t>
            </a:r>
          </a:p>
          <a:p>
            <a:pPr marL="72000" indent="0" algn="just">
              <a:buFont typeface="+mj-lt"/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7. Реконструкция магистральной тепловой сети от котельной №1 по адресу: Московская область, </a:t>
            </a:r>
            <a:r>
              <a:rPr lang="ru-RU" sz="1600" dirty="0" err="1">
                <a:latin typeface="Century Gothic" panose="020B0502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. Щелково, р.п. Фряново, ул. Первомайская (в т.ч. ПИР)</a:t>
            </a:r>
          </a:p>
          <a:p>
            <a:pPr marL="72000" lvl="0" indent="0" algn="just">
              <a:buFont typeface="+mj-lt"/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8. Обеспечение мероприятий по переселению граждан из аварийного жилищного фонда, признанного таковым после 1 января 2017 года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8398E9-B00A-A53A-0D50-CA909AE18D6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92964" y="1464816"/>
            <a:ext cx="5521910" cy="4791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1. </a:t>
            </a:r>
            <a:r>
              <a:rPr lang="en-US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Установка в мкр. Восточный, д. Большие Жеребцы (ЖК «Восточная Европа») очистных сооружений хозяйственно-бытовых сточных вод модульного типа производительностью 500 м³/сут.</a:t>
            </a: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2. </a:t>
            </a:r>
            <a:r>
              <a:rPr lang="en-US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Строительство объектов коммунальной инфраструктуры для обеспечения потребителей д. Новая Слобода услугами водоснабжения и водоотведения, в т</a:t>
            </a:r>
            <a:r>
              <a:rPr lang="ru-RU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.ч.</a:t>
            </a:r>
            <a:r>
              <a:rPr lang="en-US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 ПИР и технологическое присоединение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3. </a:t>
            </a:r>
            <a:r>
              <a:rPr lang="en-US" sz="1600" dirty="0">
                <a:latin typeface="Century Gothic" panose="020B0502020202020204" pitchFamily="34" charset="0"/>
                <a:ea typeface="+mn-lt"/>
                <a:cs typeface="Arial" panose="020B0604020202020204" pitchFamily="34" charset="0"/>
              </a:rPr>
              <a:t>Строительство БМК мощностью 0,7 МВт по адресу: Московская область, г.о. Щёлково, рп. Фряново (в т.ч. ПИР)</a:t>
            </a:r>
          </a:p>
          <a:p>
            <a:pPr marL="0" indent="0" algn="just">
              <a:buNone/>
            </a:pP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4.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212E1BE-23BA-A0AA-D1F1-C681C5B4B2BD}"/>
              </a:ext>
            </a:extLst>
          </p:cNvPr>
          <p:cNvCxnSpPr/>
          <p:nvPr/>
        </p:nvCxnSpPr>
        <p:spPr>
          <a:xfrm>
            <a:off x="6008914" y="1912776"/>
            <a:ext cx="0" cy="449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8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19FA9-12C8-2313-D8E6-925F4408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ВНУТРЕННИЕ ИСТОЧНИКИ ФИНАСИРОВАНИЯ ДЕФИЦИТА БЮДЖЕТА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8F12792-6799-5189-5693-999FE2C9D6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893823"/>
              </p:ext>
            </p:extLst>
          </p:nvPr>
        </p:nvGraphicFramePr>
        <p:xfrm>
          <a:off x="704850" y="2222500"/>
          <a:ext cx="10491469" cy="35910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20239">
                  <a:extLst>
                    <a:ext uri="{9D8B030D-6E8A-4147-A177-3AD203B41FA5}">
                      <a16:colId xmlns:a16="http://schemas.microsoft.com/office/drawing/2014/main" val="1408065565"/>
                    </a:ext>
                  </a:extLst>
                </a:gridCol>
                <a:gridCol w="2270158">
                  <a:extLst>
                    <a:ext uri="{9D8B030D-6E8A-4147-A177-3AD203B41FA5}">
                      <a16:colId xmlns:a16="http://schemas.microsoft.com/office/drawing/2014/main" val="1326654746"/>
                    </a:ext>
                  </a:extLst>
                </a:gridCol>
                <a:gridCol w="2250536">
                  <a:extLst>
                    <a:ext uri="{9D8B030D-6E8A-4147-A177-3AD203B41FA5}">
                      <a16:colId xmlns:a16="http://schemas.microsoft.com/office/drawing/2014/main" val="1050458587"/>
                    </a:ext>
                  </a:extLst>
                </a:gridCol>
                <a:gridCol w="2250536">
                  <a:extLst>
                    <a:ext uri="{9D8B030D-6E8A-4147-A177-3AD203B41FA5}">
                      <a16:colId xmlns:a16="http://schemas.microsoft.com/office/drawing/2014/main" val="64338760"/>
                    </a:ext>
                  </a:extLst>
                </a:gridCol>
              </a:tblGrid>
              <a:tr h="518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dirty="0">
                          <a:effectLst/>
                          <a:latin typeface="Century Gothic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2027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 2028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19129"/>
                  </a:ext>
                </a:extLst>
              </a:tr>
              <a:tr h="1085082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1 746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963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Century Gothic"/>
                        </a:rPr>
                        <a:t>883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20719"/>
                  </a:ext>
                </a:extLst>
              </a:tr>
              <a:tr h="949910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Century Gothic"/>
                        </a:rPr>
                        <a:t>635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690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Century Gothic"/>
                        </a:rPr>
                        <a:t>745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391616"/>
                  </a:ext>
                </a:extLst>
              </a:tr>
              <a:tr h="1037392">
                <a:tc>
                  <a:txBody>
                    <a:bodyPr/>
                    <a:lstStyle/>
                    <a:p>
                      <a:pPr marL="72000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>
                          <a:effectLst/>
                          <a:latin typeface="Century Gothic"/>
                        </a:rPr>
                        <a:t>1 111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272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effectLst/>
                          <a:latin typeface="Century Gothic"/>
                        </a:rPr>
                        <a:t>138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8385"/>
                  </a:ext>
                </a:extLst>
              </a:tr>
            </a:tbl>
          </a:graphicData>
        </a:graphic>
      </p:graphicFrame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45CF03E5-1777-5A10-18A5-6C83C49A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771F-6450-6AE0-310F-2F8A6AA7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ysClr val="windowText" lastClr="000000"/>
                </a:solidFill>
              </a:rPr>
              <a:t>Состав источников внутреннего финансирования дефицита бюджета</a:t>
            </a:r>
            <a:br>
              <a:rPr lang="ru-RU">
                <a:solidFill>
                  <a:sysClr val="windowText" lastClr="000000"/>
                </a:solidFill>
              </a:rPr>
            </a:b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BFF2F7-648A-04A1-7BD2-8637CEAA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85872"/>
            <a:ext cx="9303196" cy="40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D7FE3-658D-896C-F1FE-FECD4301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РЕСУРСЫ ГОРОДСКОГО ОКРУГА ЩЕЛКОВО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652FE-7A4D-1F96-439E-E9E0F9D6C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САЙТ ГОРОДСКОГО ОКРУГА ЩЕЛКОВО</a:t>
            </a:r>
          </a:p>
          <a:p>
            <a:endParaRPr lang="ru-RU" dirty="0"/>
          </a:p>
        </p:txBody>
      </p:sp>
      <p:pic>
        <p:nvPicPr>
          <p:cNvPr id="5" name="Объект 4" descr="Изображение выглядит как шаблон, пиксель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480DD3C-BBD2-7B9B-7BC3-F125B52446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151" y="2623836"/>
            <a:ext cx="2537417" cy="24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8046" y="2488223"/>
            <a:ext cx="4237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АДМИНИСТРАЦИЯ ЩЕЛКОВО В СОЦИАЛЬНЫХ СЕТЯХ</a:t>
            </a:r>
            <a:br>
              <a:rPr lang="ru-RU" dirty="0"/>
            </a:br>
            <a:endParaRPr lang="ru-RU" dirty="0"/>
          </a:p>
          <a:p>
            <a:r>
              <a:rPr lang="en-US" dirty="0"/>
              <a:t>TG: </a:t>
            </a:r>
            <a:r>
              <a:rPr lang="en-US" dirty="0">
                <a:hlinkClick r:id="rId3"/>
              </a:rPr>
              <a:t>t.me/</a:t>
            </a:r>
            <a:r>
              <a:rPr lang="en-US" dirty="0" err="1">
                <a:hlinkClick r:id="rId3"/>
              </a:rPr>
              <a:t>admgos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MAX: </a:t>
            </a:r>
            <a:r>
              <a:rPr lang="en-US" dirty="0">
                <a:hlinkClick r:id="rId4"/>
              </a:rPr>
              <a:t>max.ru/</a:t>
            </a:r>
            <a:r>
              <a:rPr lang="en-US" dirty="0" err="1">
                <a:hlinkClick r:id="rId4"/>
              </a:rPr>
              <a:t>admgos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/>
              <a:t>Дзен: </a:t>
            </a:r>
            <a:r>
              <a:rPr lang="en-US" dirty="0">
                <a:hlinkClick r:id="rId5"/>
              </a:rPr>
              <a:t>dzen.ru/</a:t>
            </a:r>
            <a:r>
              <a:rPr lang="en-US" dirty="0" err="1">
                <a:hlinkClick r:id="rId5"/>
              </a:rPr>
              <a:t>admgos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/>
              <a:t>OK: </a:t>
            </a:r>
            <a:r>
              <a:rPr lang="en-US" dirty="0">
                <a:hlinkClick r:id="rId6"/>
              </a:rPr>
              <a:t>ok.ru/</a:t>
            </a:r>
            <a:r>
              <a:rPr lang="en-US" dirty="0" err="1">
                <a:hlinkClick r:id="rId6"/>
              </a:rPr>
              <a:t>admgos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44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/>
              <a:t>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9041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ABBFB-F1CC-4538-84A0-092D191C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latin typeface="Century Gothic"/>
              </a:rPr>
              <a:t>ЧТО ТАКОЕ БЮДЖЕТ?</a:t>
            </a:r>
            <a:endParaRPr lang="ru-RU" dirty="0"/>
          </a:p>
        </p:txBody>
      </p:sp>
      <p:pic>
        <p:nvPicPr>
          <p:cNvPr id="9" name="Объект 8" descr="Picture background">
            <a:extLst>
              <a:ext uri="{FF2B5EF4-FFF2-40B4-BE49-F238E27FC236}">
                <a16:creationId xmlns:a16="http://schemas.microsoft.com/office/drawing/2014/main" id="{566DA8A1-8F15-4C83-392D-40FA28EF7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1798" r="27369" b="2"/>
          <a:stretch>
            <a:fillRect/>
          </a:stretch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6210E-990A-0BC1-D419-61CCDD83E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8431" y="1820939"/>
            <a:ext cx="6915705" cy="39988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highlight>
                  <a:srgbClr val="FFFFFF"/>
                </a:highlight>
                <a:latin typeface="Century Gothic"/>
              </a:rPr>
              <a:t>Бюджет</a:t>
            </a:r>
            <a:r>
              <a:rPr lang="en-US" dirty="0">
                <a:highlight>
                  <a:srgbClr val="FFFFFF"/>
                </a:highlight>
                <a:latin typeface="Century Gothic"/>
              </a:rPr>
              <a:t> - форма образования и расходования денежных средств,</a:t>
            </a:r>
            <a:r>
              <a:rPr lang="ru-RU" dirty="0">
                <a:highlight>
                  <a:srgbClr val="FFFFFF"/>
                </a:highlight>
                <a:latin typeface="Century Gothic"/>
              </a:rPr>
              <a:t> </a:t>
            </a:r>
            <a:r>
              <a:rPr lang="en-US" dirty="0">
                <a:highlight>
                  <a:srgbClr val="FFFFFF"/>
                </a:highlight>
                <a:latin typeface="Century Gothic"/>
              </a:rPr>
              <a:t>предназначенных для финансового обеспечения задач и функций</a:t>
            </a:r>
            <a:r>
              <a:rPr lang="ru-RU" dirty="0">
                <a:highlight>
                  <a:srgbClr val="FFFFFF"/>
                </a:highlight>
                <a:latin typeface="Century Gothic"/>
              </a:rPr>
              <a:t> государства и местного самоуправления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highlight>
                <a:srgbClr val="FFFFFF"/>
              </a:highlight>
              <a:latin typeface="Century Gothic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highlight>
                  <a:srgbClr val="FFFFFF"/>
                </a:highlight>
                <a:latin typeface="Century Gothic"/>
              </a:rPr>
              <a:t>Бюджет муниципального образования (местный бюджет) </a:t>
            </a:r>
            <a:r>
              <a:rPr lang="ru-RU" dirty="0">
                <a:highlight>
                  <a:srgbClr val="FFFFFF"/>
                </a:highlight>
                <a:latin typeface="Century Gothic"/>
              </a:rPr>
              <a:t>—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highlight>
                  <a:srgbClr val="FFFFFF"/>
                </a:highlight>
                <a:latin typeface="Century Gothic"/>
              </a:rPr>
              <a:t> </a:t>
            </a:r>
            <a:br>
              <a:rPr lang="ru-RU" sz="1700" dirty="0">
                <a:highlight>
                  <a:srgbClr val="FFFFFF"/>
                </a:highlight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sz="1700" dirty="0">
              <a:highlight>
                <a:srgbClr val="FFFFFF"/>
              </a:highlight>
              <a:latin typeface="Century Gothic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id="{F706920A-ED1E-BE32-23BA-E89BC0B5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8F14C-0DE7-636E-F311-D9CA8008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637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dirty="0">
                <a:latin typeface="Century Gothic"/>
              </a:rPr>
              <a:t>ДОХОДЫ И РАСХОДЫ БЮДЖЕТА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946D6-5345-5377-4EBE-73EB2042E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38" y="1733612"/>
            <a:ext cx="5596467" cy="1896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Century Gothic"/>
                <a:ea typeface="+mn-lt"/>
                <a:cs typeface="+mn-lt"/>
              </a:rPr>
              <a:t>Доходы бюджета</a:t>
            </a:r>
            <a:r>
              <a:rPr lang="ru-RU" sz="1600" dirty="0">
                <a:latin typeface="Century Gothic"/>
                <a:ea typeface="+mn-lt"/>
                <a:cs typeface="+mn-lt"/>
              </a:rPr>
              <a:t> — это денежные средства, которые </a:t>
            </a:r>
            <a:r>
              <a:rPr lang="ru-RU" sz="1600" u="sng" dirty="0">
                <a:latin typeface="Century Gothic"/>
                <a:ea typeface="+mn-lt"/>
                <a:cs typeface="+mn-lt"/>
              </a:rPr>
              <a:t>поступают</a:t>
            </a:r>
            <a:r>
              <a:rPr lang="ru-RU" sz="1600" dirty="0">
                <a:latin typeface="Century Gothic"/>
                <a:ea typeface="+mn-lt"/>
                <a:cs typeface="+mn-lt"/>
              </a:rPr>
              <a:t> в распоряжение органов публичной власти в безвозмездном и безвозвратном порядке в соответствии с законодательством. Эти средства предназначены для финансирования задач и функций публично-правового образования</a:t>
            </a:r>
          </a:p>
          <a:p>
            <a:pPr marL="0" indent="0">
              <a:buNone/>
            </a:pPr>
            <a:endParaRPr lang="ru-RU" sz="1400" dirty="0">
              <a:latin typeface="Century Gothic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C3BD6E-D3E8-51C1-6144-3E9FAE7F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348" y="3887262"/>
            <a:ext cx="5596467" cy="2131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Century Gothic"/>
              </a:rPr>
              <a:t>Расходы бюджета</a:t>
            </a:r>
            <a:r>
              <a:rPr lang="ru-RU" sz="1600" dirty="0">
                <a:latin typeface="Century Gothic"/>
              </a:rPr>
              <a:t> — это денежные средства, которые органы </a:t>
            </a:r>
            <a:r>
              <a:rPr lang="ru-RU" sz="1600" dirty="0">
                <a:latin typeface="Century Gothic"/>
                <a:ea typeface="+mn-lt"/>
                <a:cs typeface="+mn-lt"/>
              </a:rPr>
              <a:t>публичной власти </a:t>
            </a:r>
            <a:r>
              <a:rPr lang="ru-RU" sz="1600" u="sng" dirty="0">
                <a:latin typeface="Century Gothic"/>
              </a:rPr>
              <a:t>тратят</a:t>
            </a:r>
            <a:r>
              <a:rPr lang="ru-RU" sz="1600" dirty="0">
                <a:latin typeface="Century Gothic"/>
              </a:rPr>
              <a:t> на реализацию своих программ и проектов в различных сферах. Они направлены на финансовое обеспечение государственных и муниципальных программ и непрограммных направлений деятельности органов публичной власти</a:t>
            </a:r>
            <a:endParaRPr lang="ru-RU" sz="1600" dirty="0"/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184743A4-952D-437B-4E70-4E066778B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575" y="1737014"/>
            <a:ext cx="5025185" cy="4144531"/>
          </a:xfrm>
          <a:prstGeom prst="rect">
            <a:avLst/>
          </a:prstGeom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DACBD246-968E-0BBF-5543-0A422D988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79570-9382-D742-2B04-23E5981C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latin typeface="Century Gothic"/>
              </a:rPr>
              <a:t>ЧТО ДЕЛАТЬ С ДЕФИЦИТОМ БЮДЖЕТА?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4FCE2-E899-6639-2BC6-3A9AB9CDB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415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Century Gothic"/>
                <a:ea typeface="+mn-lt"/>
                <a:cs typeface="+mn-lt"/>
              </a:rPr>
              <a:t>Источники финансирования дефицита бюджета</a:t>
            </a:r>
            <a:r>
              <a:rPr lang="ru-RU" sz="1800" dirty="0">
                <a:latin typeface="Century Gothic"/>
                <a:ea typeface="+mn-lt"/>
                <a:cs typeface="+mn-lt"/>
              </a:rPr>
              <a:t> — это поступления денежных средств в бюджет, направляемые на покрытие разницы, возникающей в результате превышения расходов бюджета над его доходами, и погашение ранее возникших долговых обязательств</a:t>
            </a:r>
            <a:endParaRPr lang="ru-RU" sz="1800" dirty="0">
              <a:latin typeface="Century Gothic"/>
            </a:endParaRPr>
          </a:p>
        </p:txBody>
      </p:sp>
      <p:pic>
        <p:nvPicPr>
          <p:cNvPr id="7" name="Объект 6" descr="Picture background">
            <a:extLst>
              <a:ext uri="{FF2B5EF4-FFF2-40B4-BE49-F238E27FC236}">
                <a16:creationId xmlns:a16="http://schemas.microsoft.com/office/drawing/2014/main" id="{BEDF3C2F-CE6D-DF15-17D1-42203F737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734611"/>
            <a:ext cx="5211763" cy="2715927"/>
          </a:xfrm>
          <a:prstGeom prst="rect">
            <a:avLst/>
          </a:prstGeom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7B167A9E-C755-C7AC-EC45-BDE6BB6D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4D51-A923-0E96-A8D8-60682A68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latin typeface="Century Gothic"/>
                <a:cs typeface="Times New Roman"/>
              </a:rPr>
              <a:t>Прогноз социально-экономического развития городского округа Щелково на 2026-2028 годы</a:t>
            </a:r>
            <a:endParaRPr lang="ru-RU" sz="2400" b="1" dirty="0">
              <a:latin typeface="Century Gothic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0D007-8081-DD38-26EE-E2E5E5499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679" y="2390667"/>
            <a:ext cx="5212080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Century Gothic"/>
                <a:ea typeface="+mn-lt"/>
                <a:cs typeface="+mn-lt"/>
              </a:rPr>
              <a:t>Прогноз социально-экономического развития и бюджет городского округа Щёлково на 2026-2028 годы</a:t>
            </a:r>
            <a:r>
              <a:rPr lang="ru-RU" sz="1600" dirty="0">
                <a:latin typeface="Century Gothic"/>
                <a:ea typeface="+mn-lt"/>
                <a:cs typeface="+mn-lt"/>
              </a:rPr>
              <a:t> предполагают реализацию амбициозной инвестиционной программы, опирающейся на рост промышленного производства. Бюджет спланирован с дефицитом, который планируется покрывать за счет наращивания муниципального долга, при сохранении высокой доли социальных расходов и финансирования ключевых инфраструктурных проектов (дороги, ЖКХ)</a:t>
            </a:r>
            <a:endParaRPr lang="ru-RU" sz="1600" dirty="0">
              <a:latin typeface="Century Gothic"/>
            </a:endParaRPr>
          </a:p>
        </p:txBody>
      </p:sp>
      <p:pic>
        <p:nvPicPr>
          <p:cNvPr id="7" name="Объект 6" descr="Picture background">
            <a:extLst>
              <a:ext uri="{FF2B5EF4-FFF2-40B4-BE49-F238E27FC236}">
                <a16:creationId xmlns:a16="http://schemas.microsoft.com/office/drawing/2014/main" id="{FB4E18CE-FEEC-E687-3D0E-E7505C75D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355999"/>
            <a:ext cx="5211763" cy="3473151"/>
          </a:xfrm>
          <a:prstGeom prst="rect">
            <a:avLst/>
          </a:prstGeom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39F8D1B1-05F3-1937-5AC7-500C3AAA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B4FA7-EC71-52C2-3465-AB2C418D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518160"/>
            <a:ext cx="10691265" cy="1307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dirty="0">
                <a:latin typeface="Century Gothic"/>
              </a:rPr>
              <a:t>ДОХОДЫ БЮДЖЕТА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29F7041-46B9-12D6-E6D5-2C1ED77AA6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6462941"/>
              </p:ext>
            </p:extLst>
          </p:nvPr>
        </p:nvGraphicFramePr>
        <p:xfrm>
          <a:off x="600075" y="1981200"/>
          <a:ext cx="11287125" cy="32713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72774">
                  <a:extLst>
                    <a:ext uri="{9D8B030D-6E8A-4147-A177-3AD203B41FA5}">
                      <a16:colId xmlns:a16="http://schemas.microsoft.com/office/drawing/2014/main" val="1826145825"/>
                    </a:ext>
                  </a:extLst>
                </a:gridCol>
                <a:gridCol w="2493064">
                  <a:extLst>
                    <a:ext uri="{9D8B030D-6E8A-4147-A177-3AD203B41FA5}">
                      <a16:colId xmlns:a16="http://schemas.microsoft.com/office/drawing/2014/main" val="3225956067"/>
                    </a:ext>
                  </a:extLst>
                </a:gridCol>
                <a:gridCol w="2548222">
                  <a:extLst>
                    <a:ext uri="{9D8B030D-6E8A-4147-A177-3AD203B41FA5}">
                      <a16:colId xmlns:a16="http://schemas.microsoft.com/office/drawing/2014/main" val="369972843"/>
                    </a:ext>
                  </a:extLst>
                </a:gridCol>
                <a:gridCol w="2773065">
                  <a:extLst>
                    <a:ext uri="{9D8B030D-6E8A-4147-A177-3AD203B41FA5}">
                      <a16:colId xmlns:a16="http://schemas.microsoft.com/office/drawing/2014/main" val="2137042619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2028 год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76943"/>
                  </a:ext>
                </a:extLst>
              </a:tr>
              <a:tr h="407781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Общий объем доходов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19 145 572,9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16 612 678,1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16 549 798,4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044530"/>
                  </a:ext>
                </a:extLst>
              </a:tr>
              <a:tr h="495776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Объем налоговых и неналоговых доходов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10 989 389,0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9 578 471,0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9 986 003,0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800446"/>
                  </a:ext>
                </a:extLst>
              </a:tr>
              <a:tr h="469844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налоговых и неналоговых доходов, из них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57,40%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57,66%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60,34%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432157"/>
                  </a:ext>
                </a:extLst>
              </a:tr>
              <a:tr h="357072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налоговых доходов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10 089 772,0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8 686 026,0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9 080 109,0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631262"/>
                  </a:ext>
                </a:extLst>
              </a:tr>
              <a:tr h="346229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неналоговых доходов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899 617,0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892 445,0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905 894,0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091189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Объем безвозмездных поступлений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8 156 183,9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7 034 207,1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6 563 795,4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693996"/>
                  </a:ext>
                </a:extLst>
              </a:tr>
              <a:tr h="529618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Доля безвозмездных поступлений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42,60%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42,28%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39,61%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477525"/>
                  </a:ext>
                </a:extLst>
              </a:tr>
            </a:tbl>
          </a:graphicData>
        </a:graphic>
      </p:graphicFrame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E6860701-950A-D77D-36EB-1169DDE9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" r="3" b="3"/>
          <a:stretch>
            <a:fillRect/>
          </a:stretch>
        </p:blipFill>
        <p:spPr>
          <a:xfrm>
            <a:off x="11525118" y="6141914"/>
            <a:ext cx="666883" cy="7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9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9EF34C-5622-413F-9C9F-AC937E30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549954-3C0C-48B7-9BE6-9B32C39D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Picture background">
            <a:extLst>
              <a:ext uri="{FF2B5EF4-FFF2-40B4-BE49-F238E27FC236}">
                <a16:creationId xmlns:a16="http://schemas.microsoft.com/office/drawing/2014/main" id="{70942E86-AA89-6A13-2315-13600A5778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" r="3" b="3"/>
          <a:stretch>
            <a:fillRect/>
          </a:stretch>
        </p:blipFill>
        <p:spPr>
          <a:xfrm>
            <a:off x="11525118" y="6141914"/>
            <a:ext cx="666883" cy="7153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09F7A4-E0C7-5C1A-7ABF-02E35E06432A}"/>
              </a:ext>
            </a:extLst>
          </p:cNvPr>
          <p:cNvSpPr txBox="1"/>
          <p:nvPr/>
        </p:nvSpPr>
        <p:spPr>
          <a:xfrm>
            <a:off x="802105" y="860394"/>
            <a:ext cx="1057776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"/>
              <a:buChar char="•"/>
            </a:pPr>
            <a:r>
              <a:rPr lang="en-US" sz="1400" b="1" dirty="0">
                <a:latin typeface="Century Gothic"/>
                <a:ea typeface="quote-cjk-patch"/>
                <a:cs typeface="quote-cjk-patch"/>
              </a:rPr>
              <a:t>Снижение НДФЛ в 2027–2028 годах может быть связано с изменением нормативов отчислений или разовыми факторами 2026 года.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>
                <a:latin typeface="Century Gothic"/>
                <a:ea typeface="quote-cjk-patch"/>
                <a:cs typeface="quote-cjk-patch"/>
              </a:rPr>
              <a:t>Рост налогов на совокупный доход (УСН, патент</a:t>
            </a:r>
            <a:r>
              <a:rPr lang="ru-RU" sz="1400" b="1" dirty="0">
                <a:latin typeface="Century Gothic"/>
                <a:ea typeface="quote-cjk-patch"/>
                <a:cs typeface="quote-cjk-patch"/>
              </a:rPr>
              <a:t>ная система</a:t>
            </a:r>
            <a:r>
              <a:rPr lang="en-US" sz="1400" b="1" dirty="0">
                <a:latin typeface="Century Gothic"/>
                <a:ea typeface="quote-cjk-patch"/>
                <a:cs typeface="quote-cjk-patch"/>
              </a:rPr>
              <a:t>) на +40% к 2028 году свидетельствует о развитии малого и среднего бизнеса.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>
                <a:latin typeface="Century Gothic"/>
                <a:ea typeface="quote-cjk-patch"/>
                <a:cs typeface="quote-cjk-patch"/>
              </a:rPr>
              <a:t>Имущественные налоги устойчиво растут благодаря вводу нового жилья и переоценке кадастровой стоимости.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>
                <a:latin typeface="Century Gothic"/>
                <a:ea typeface="quote-cjk-patch"/>
                <a:cs typeface="quote-cjk-patch"/>
              </a:rPr>
              <a:t>Безвозмездные поступления снижаются с 8,16 млрд руб. в 2026 до 6,56 млрд руб. в 2028 году, что требует повышения эффективности использования собственных доходов.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15606-1225-9029-049F-4725358E05A3}"/>
              </a:ext>
            </a:extLst>
          </p:cNvPr>
          <p:cNvSpPr txBox="1"/>
          <p:nvPr/>
        </p:nvSpPr>
        <p:spPr>
          <a:xfrm>
            <a:off x="716280" y="101656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/>
              </a:rPr>
              <a:t>ДОХОДЫ БЮДЖЕТА (анализ и динамика)</a:t>
            </a:r>
            <a:endParaRPr lang="ru-RU" sz="2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1AFEA5-571F-A0A2-7AE8-CD528B235D3F}"/>
              </a:ext>
            </a:extLst>
          </p:cNvPr>
          <p:cNvCxnSpPr/>
          <p:nvPr/>
        </p:nvCxnSpPr>
        <p:spPr>
          <a:xfrm>
            <a:off x="213360" y="2705700"/>
            <a:ext cx="11666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DBCC31-2480-4775-3319-3CA83E4A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2" y="2795012"/>
            <a:ext cx="4968238" cy="31848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ED9ED-C95D-71A5-C3B4-16336E492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100" y="2733045"/>
            <a:ext cx="5770780" cy="33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1A1C5-0EF3-1DA4-8ADA-FAF04CA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53" y="909638"/>
            <a:ext cx="10299947" cy="728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РАСХОДЫ БЮДЖЕТА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149B5EF6-9A83-DB29-85C7-B37AC3B7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968" y="6139866"/>
            <a:ext cx="676275" cy="714375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B8DD4E3-1F31-4748-8A26-2457343F8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89591"/>
              </p:ext>
            </p:extLst>
          </p:nvPr>
        </p:nvGraphicFramePr>
        <p:xfrm>
          <a:off x="1074198" y="1633538"/>
          <a:ext cx="9753822" cy="4026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5254">
                  <a:extLst>
                    <a:ext uri="{9D8B030D-6E8A-4147-A177-3AD203B41FA5}">
                      <a16:colId xmlns:a16="http://schemas.microsoft.com/office/drawing/2014/main" val="1006464022"/>
                    </a:ext>
                  </a:extLst>
                </a:gridCol>
                <a:gridCol w="2355084">
                  <a:extLst>
                    <a:ext uri="{9D8B030D-6E8A-4147-A177-3AD203B41FA5}">
                      <a16:colId xmlns:a16="http://schemas.microsoft.com/office/drawing/2014/main" val="89605197"/>
                    </a:ext>
                  </a:extLst>
                </a:gridCol>
                <a:gridCol w="1919919">
                  <a:extLst>
                    <a:ext uri="{9D8B030D-6E8A-4147-A177-3AD203B41FA5}">
                      <a16:colId xmlns:a16="http://schemas.microsoft.com/office/drawing/2014/main" val="978290353"/>
                    </a:ext>
                  </a:extLst>
                </a:gridCol>
                <a:gridCol w="1723565">
                  <a:extLst>
                    <a:ext uri="{9D8B030D-6E8A-4147-A177-3AD203B41FA5}">
                      <a16:colId xmlns:a16="http://schemas.microsoft.com/office/drawing/2014/main" val="1438711343"/>
                    </a:ext>
                  </a:extLst>
                </a:gridCol>
              </a:tblGrid>
              <a:tr h="252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бюджета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89050"/>
                  </a:ext>
                </a:extLst>
              </a:tr>
              <a:tr h="2526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20 892 353,4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17 311 700,5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16 889 947,0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55099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7 399 128,7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7 103 483,1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7 053 047,3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9239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6 790 486,0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4 805 426,1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5 367 166,7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766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2 264 404,0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1 529 606,3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1 437 296,7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2286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1 151 932,0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961 722,2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963 649,2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40350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993 664,8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918 001,4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855 617,6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11033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984 588,3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638 400,5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613 834,7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46670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858 639,1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1 152 271,1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401 237,3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04411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190 859,0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161 078,4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156 386,0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05088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183 200,0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14582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71 037,4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21 137,4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21 137,4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063969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47750"/>
                  </a:ext>
                </a:extLst>
              </a:tr>
              <a:tr h="34360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03956"/>
                  </a:ext>
                </a:extLst>
              </a:tr>
              <a:tr h="242543"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95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7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FBD28-46C0-A814-5A2D-8B2798D7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Century Gothic"/>
                <a:ea typeface="+mj-lt"/>
                <a:cs typeface="+mj-lt"/>
              </a:rPr>
              <a:t>Динамика расходов бюджета</a:t>
            </a:r>
            <a:endParaRPr lang="ru-RU" sz="2400" b="1" dirty="0">
              <a:latin typeface="Century Gothic"/>
            </a:endParaRPr>
          </a:p>
          <a:p>
            <a:endParaRPr lang="ru-RU" dirty="0"/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8BCFDA40-25CD-576B-2AF4-B4192A82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" r="3" b="3"/>
          <a:stretch>
            <a:fillRect/>
          </a:stretch>
        </p:blipFill>
        <p:spPr>
          <a:xfrm>
            <a:off x="11536956" y="6141914"/>
            <a:ext cx="655045" cy="725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3E9108-E0AC-A6BA-3915-8111E295F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64" y="1276968"/>
            <a:ext cx="10363605" cy="45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8101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1103</Words>
  <Application>Microsoft Office PowerPoint</Application>
  <PresentationFormat>Широкоэкранный</PresentationFormat>
  <Paragraphs>208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Calisto MT</vt:lpstr>
      <vt:lpstr>Century Gothic</vt:lpstr>
      <vt:lpstr>Univers Condensed</vt:lpstr>
      <vt:lpstr>ChronicleVTI</vt:lpstr>
      <vt:lpstr>Бюджет для граждан</vt:lpstr>
      <vt:lpstr>ЧТО ТАКОЕ БЮДЖЕТ?</vt:lpstr>
      <vt:lpstr>ДОХОДЫ И РАСХОДЫ БЮДЖЕТА</vt:lpstr>
      <vt:lpstr>ЧТО ДЕЛАТЬ С ДЕФИЦИТОМ БЮДЖЕТА?</vt:lpstr>
      <vt:lpstr>Прогноз социально-экономического развития городского округа Щелково на 2026-2028 годы</vt:lpstr>
      <vt:lpstr>ДОХОДЫ БЮДЖЕТА</vt:lpstr>
      <vt:lpstr>Презентация PowerPoint</vt:lpstr>
      <vt:lpstr>РАСХОДЫ БЮДЖЕТА</vt:lpstr>
      <vt:lpstr>Динамика расходов бюджета </vt:lpstr>
      <vt:lpstr>Презентация PowerPoint</vt:lpstr>
      <vt:lpstr>Инвестиции в объекты капитального строительства</vt:lpstr>
      <vt:lpstr>Список проектов, в которые направлены инвестиции</vt:lpstr>
      <vt:lpstr>ВНУТРЕННИЕ ИСТОЧНИКИ ФИНАСИРОВАНИЯ ДЕФИЦИТА БЮДЖЕТА</vt:lpstr>
      <vt:lpstr>Состав источников внутреннего финансирования дефицита бюджета </vt:lpstr>
      <vt:lpstr>РЕСУРСЫ ГОРОДСКОГО ОКРУГА ЩЕЛКОВО</vt:lpstr>
      <vt:lpstr>CПАСИБО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Skobelkin Aleksandr</dc:creator>
  <cp:lastModifiedBy>Alex Skobelkin</cp:lastModifiedBy>
  <cp:revision>384</cp:revision>
  <dcterms:created xsi:type="dcterms:W3CDTF">2026-03-22T12:46:09Z</dcterms:created>
  <dcterms:modified xsi:type="dcterms:W3CDTF">2026-03-24T10:34:33Z</dcterms:modified>
</cp:coreProperties>
</file>