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95" r:id="rId3"/>
    <p:sldId id="258" r:id="rId4"/>
    <p:sldId id="259" r:id="rId5"/>
    <p:sldId id="285" r:id="rId6"/>
    <p:sldId id="261" r:id="rId7"/>
    <p:sldId id="262" r:id="rId8"/>
    <p:sldId id="297" r:id="rId9"/>
    <p:sldId id="263" r:id="rId10"/>
    <p:sldId id="264" r:id="rId11"/>
    <p:sldId id="266" r:id="rId12"/>
    <p:sldId id="293" r:id="rId13"/>
    <p:sldId id="265" r:id="rId14"/>
    <p:sldId id="267" r:id="rId15"/>
    <p:sldId id="268" r:id="rId16"/>
    <p:sldId id="269" r:id="rId17"/>
    <p:sldId id="270" r:id="rId18"/>
    <p:sldId id="272" r:id="rId19"/>
    <p:sldId id="286" r:id="rId20"/>
    <p:sldId id="271" r:id="rId21"/>
    <p:sldId id="287" r:id="rId22"/>
    <p:sldId id="288" r:id="rId23"/>
    <p:sldId id="289" r:id="rId24"/>
    <p:sldId id="290" r:id="rId25"/>
    <p:sldId id="291" r:id="rId26"/>
    <p:sldId id="292" r:id="rId27"/>
    <p:sldId id="279" r:id="rId28"/>
    <p:sldId id="281" r:id="rId29"/>
    <p:sldId id="280" r:id="rId30"/>
    <p:sldId id="282" r:id="rId31"/>
    <p:sldId id="284" r:id="rId32"/>
    <p:sldId id="283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69A"/>
    <a:srgbClr val="6B7280"/>
    <a:srgbClr val="1F3A5F"/>
    <a:srgbClr val="333333"/>
    <a:srgbClr val="F2994A"/>
    <a:srgbClr val="1D77B5"/>
    <a:srgbClr val="F2F4F7"/>
    <a:srgbClr val="F3F6FA"/>
    <a:srgbClr val="DCEAF7"/>
    <a:srgbClr val="EBE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33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12FE7-A33C-4761-9B4E-6EA4BFFC8EB3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</dgm:pt>
    <dgm:pt modelId="{3EF6A5FA-1E89-4656-B179-FD414D6D24F1}">
      <dgm:prSet phldrT="[Текст]" custT="1"/>
      <dgm:spPr/>
      <dgm:t>
        <a:bodyPr/>
        <a:lstStyle/>
        <a:p>
          <a:r>
            <a:rPr lang="ru-RU" altLang="ru-RU" sz="3000" dirty="0">
              <a:latin typeface="Arial" panose="020B0604020202020204" pitchFamily="34" charset="0"/>
            </a:rPr>
            <a:t>Московская область, </a:t>
          </a:r>
          <a:r>
            <a:rPr lang="ru-RU" altLang="ru-RU" sz="4000" b="1" dirty="0">
              <a:solidFill>
                <a:srgbClr val="F2994A"/>
              </a:solidFill>
              <a:latin typeface="Arial" panose="020B0604020202020204" pitchFamily="34" charset="0"/>
            </a:rPr>
            <a:t>25</a:t>
          </a:r>
          <a:r>
            <a:rPr lang="ru-RU" altLang="ru-RU" sz="3000" dirty="0">
              <a:latin typeface="Arial" panose="020B0604020202020204" pitchFamily="34" charset="0"/>
            </a:rPr>
            <a:t> км от Москвы</a:t>
          </a:r>
          <a:endParaRPr lang="ru-RU" sz="3000" dirty="0"/>
        </a:p>
      </dgm:t>
    </dgm:pt>
    <dgm:pt modelId="{29EC4D16-413D-4645-A9F3-A41D7C3FFBC4}" type="parTrans" cxnId="{FE58802B-FAFC-4C20-A5DC-270256DD5F5A}">
      <dgm:prSet/>
      <dgm:spPr/>
      <dgm:t>
        <a:bodyPr/>
        <a:lstStyle/>
        <a:p>
          <a:endParaRPr lang="ru-RU"/>
        </a:p>
      </dgm:t>
    </dgm:pt>
    <dgm:pt modelId="{77D437EA-1567-4EF0-9EB5-FADD6C2A2AC2}" type="sibTrans" cxnId="{FE58802B-FAFC-4C20-A5DC-270256DD5F5A}">
      <dgm:prSet/>
      <dgm:spPr/>
      <dgm:t>
        <a:bodyPr/>
        <a:lstStyle/>
        <a:p>
          <a:endParaRPr lang="ru-RU"/>
        </a:p>
      </dgm:t>
    </dgm:pt>
    <dgm:pt modelId="{3D0A8ABA-C8C6-4737-A6C4-E13259003DB5}">
      <dgm:prSet phldrT="[Текст]" custT="1"/>
      <dgm:spPr/>
      <dgm:t>
        <a:bodyPr/>
        <a:lstStyle/>
        <a:p>
          <a:r>
            <a:rPr lang="ru-RU" altLang="ru-RU" sz="3000" dirty="0">
              <a:latin typeface="Arial" panose="020B0604020202020204" pitchFamily="34" charset="0"/>
            </a:rPr>
            <a:t>Площадь —</a:t>
          </a:r>
          <a:r>
            <a:rPr lang="ru-RU" altLang="ru-RU" sz="4200" dirty="0">
              <a:latin typeface="Arial" panose="020B0604020202020204" pitchFamily="34" charset="0"/>
            </a:rPr>
            <a:t> </a:t>
          </a:r>
          <a:r>
            <a:rPr lang="ru-RU" altLang="ru-RU" sz="4200" b="1" dirty="0">
              <a:solidFill>
                <a:srgbClr val="F2994A"/>
              </a:solidFill>
              <a:latin typeface="Arial" panose="020B0604020202020204" pitchFamily="34" charset="0"/>
            </a:rPr>
            <a:t>621,49</a:t>
          </a:r>
          <a:r>
            <a:rPr lang="ru-RU" altLang="ru-RU" sz="4200" dirty="0">
              <a:latin typeface="Arial" panose="020B0604020202020204" pitchFamily="34" charset="0"/>
            </a:rPr>
            <a:t> </a:t>
          </a:r>
          <a:r>
            <a:rPr lang="ru-RU" altLang="ru-RU" sz="3000" dirty="0">
              <a:latin typeface="Arial" panose="020B0604020202020204" pitchFamily="34" charset="0"/>
            </a:rPr>
            <a:t>км²</a:t>
          </a:r>
          <a:endParaRPr lang="ru-RU" sz="3000" dirty="0"/>
        </a:p>
      </dgm:t>
    </dgm:pt>
    <dgm:pt modelId="{E680A93F-3986-4EB4-AB12-DCDB4C06A3D2}" type="parTrans" cxnId="{28C30578-82DC-4FEF-93CB-0A8BAA4AD055}">
      <dgm:prSet/>
      <dgm:spPr/>
      <dgm:t>
        <a:bodyPr/>
        <a:lstStyle/>
        <a:p>
          <a:endParaRPr lang="ru-RU"/>
        </a:p>
      </dgm:t>
    </dgm:pt>
    <dgm:pt modelId="{5DF624AE-49E6-47A5-B28D-FC10266380B8}" type="sibTrans" cxnId="{28C30578-82DC-4FEF-93CB-0A8BAA4AD055}">
      <dgm:prSet/>
      <dgm:spPr/>
      <dgm:t>
        <a:bodyPr/>
        <a:lstStyle/>
        <a:p>
          <a:endParaRPr lang="ru-RU"/>
        </a:p>
      </dgm:t>
    </dgm:pt>
    <dgm:pt modelId="{924D1E8C-5839-4138-B65B-3B57E04FF527}">
      <dgm:prSet phldrT="[Текст]" custT="1"/>
      <dgm:spPr/>
      <dgm:t>
        <a:bodyPr/>
        <a:lstStyle/>
        <a:p>
          <a:r>
            <a:rPr lang="ru-RU" altLang="ru-RU" sz="3000" dirty="0">
              <a:latin typeface="Arial" panose="020B0604020202020204" pitchFamily="34" charset="0"/>
            </a:rPr>
            <a:t>Население —</a:t>
          </a:r>
          <a:r>
            <a:rPr lang="ru-RU" altLang="ru-RU" sz="4200" dirty="0">
              <a:latin typeface="Arial" panose="020B0604020202020204" pitchFamily="34" charset="0"/>
            </a:rPr>
            <a:t> </a:t>
          </a:r>
          <a:r>
            <a:rPr lang="ru-RU" altLang="ru-RU" sz="4200" b="1" dirty="0">
              <a:solidFill>
                <a:srgbClr val="F2994A"/>
              </a:solidFill>
              <a:latin typeface="Arial" panose="020B0604020202020204" pitchFamily="34" charset="0"/>
            </a:rPr>
            <a:t>223 тыс.</a:t>
          </a:r>
          <a:r>
            <a:rPr lang="ru-RU" altLang="ru-RU" sz="4200" b="1" dirty="0">
              <a:latin typeface="Arial" panose="020B0604020202020204" pitchFamily="34" charset="0"/>
            </a:rPr>
            <a:t> </a:t>
          </a:r>
          <a:r>
            <a:rPr lang="ru-RU" altLang="ru-RU" sz="3000" dirty="0">
              <a:latin typeface="Arial" panose="020B0604020202020204" pitchFamily="34" charset="0"/>
            </a:rPr>
            <a:t>чел</a:t>
          </a:r>
          <a:endParaRPr lang="ru-RU" sz="3000" dirty="0"/>
        </a:p>
      </dgm:t>
    </dgm:pt>
    <dgm:pt modelId="{2483D6A2-3C64-4EFF-BD4C-2BE2F78012C8}" type="parTrans" cxnId="{719D4A61-0587-4F35-B6ED-DA8C936FA472}">
      <dgm:prSet/>
      <dgm:spPr/>
      <dgm:t>
        <a:bodyPr/>
        <a:lstStyle/>
        <a:p>
          <a:endParaRPr lang="ru-RU"/>
        </a:p>
      </dgm:t>
    </dgm:pt>
    <dgm:pt modelId="{B666FC3B-449F-4FB1-B663-55A6A141840F}" type="sibTrans" cxnId="{719D4A61-0587-4F35-B6ED-DA8C936FA472}">
      <dgm:prSet/>
      <dgm:spPr/>
      <dgm:t>
        <a:bodyPr/>
        <a:lstStyle/>
        <a:p>
          <a:endParaRPr lang="ru-RU"/>
        </a:p>
      </dgm:t>
    </dgm:pt>
    <dgm:pt modelId="{7CC57370-B339-40DC-9CA6-2B253F37286F}" type="pres">
      <dgm:prSet presAssocID="{77312FE7-A33C-4761-9B4E-6EA4BFFC8EB3}" presName="Name0" presStyleCnt="0">
        <dgm:presLayoutVars>
          <dgm:dir/>
          <dgm:resizeHandles val="exact"/>
        </dgm:presLayoutVars>
      </dgm:prSet>
      <dgm:spPr/>
    </dgm:pt>
    <dgm:pt modelId="{BC200B64-85A6-49D1-9D77-92702AE80080}" type="pres">
      <dgm:prSet presAssocID="{3EF6A5FA-1E89-4656-B179-FD414D6D24F1}" presName="composite" presStyleCnt="0"/>
      <dgm:spPr/>
    </dgm:pt>
    <dgm:pt modelId="{99E956A0-44B5-43F9-B46C-1C74AC360728}" type="pres">
      <dgm:prSet presAssocID="{3EF6A5FA-1E89-4656-B179-FD414D6D24F1}" presName="rect1" presStyleLbl="trAlignAcc1" presStyleIdx="0" presStyleCnt="3">
        <dgm:presLayoutVars>
          <dgm:bulletEnabled val="1"/>
        </dgm:presLayoutVars>
      </dgm:prSet>
      <dgm:spPr/>
    </dgm:pt>
    <dgm:pt modelId="{CF79AA2C-C545-45B1-B2D4-978C08B91699}" type="pres">
      <dgm:prSet presAssocID="{3EF6A5FA-1E89-4656-B179-FD414D6D24F1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Маркер со сплошной заливкой"/>
        </a:ext>
      </dgm:extLst>
    </dgm:pt>
    <dgm:pt modelId="{9D7A75A8-2E0B-48C7-96B6-4FD131A2F795}" type="pres">
      <dgm:prSet presAssocID="{77D437EA-1567-4EF0-9EB5-FADD6C2A2AC2}" presName="sibTrans" presStyleCnt="0"/>
      <dgm:spPr/>
    </dgm:pt>
    <dgm:pt modelId="{EE3BAC8D-DCBA-4D7C-A0E5-970D6159471E}" type="pres">
      <dgm:prSet presAssocID="{3D0A8ABA-C8C6-4737-A6C4-E13259003DB5}" presName="composite" presStyleCnt="0"/>
      <dgm:spPr/>
    </dgm:pt>
    <dgm:pt modelId="{C609C16C-EBBD-45E3-B7E9-9999D6CA6B31}" type="pres">
      <dgm:prSet presAssocID="{3D0A8ABA-C8C6-4737-A6C4-E13259003DB5}" presName="rect1" presStyleLbl="trAlignAcc1" presStyleIdx="1" presStyleCnt="3">
        <dgm:presLayoutVars>
          <dgm:bulletEnabled val="1"/>
        </dgm:presLayoutVars>
      </dgm:prSet>
      <dgm:spPr/>
    </dgm:pt>
    <dgm:pt modelId="{D5012C5C-BC6A-4EB2-AFA8-678D068E761D}" type="pres">
      <dgm:prSet presAssocID="{3D0A8ABA-C8C6-4737-A6C4-E13259003DB5}" presName="rect2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Карта с кнопкой со сплошной заливкой"/>
        </a:ext>
      </dgm:extLst>
    </dgm:pt>
    <dgm:pt modelId="{B03F7484-8DAE-42EC-90F8-C3E7974A1FE6}" type="pres">
      <dgm:prSet presAssocID="{5DF624AE-49E6-47A5-B28D-FC10266380B8}" presName="sibTrans" presStyleCnt="0"/>
      <dgm:spPr/>
    </dgm:pt>
    <dgm:pt modelId="{8D90A790-C0D1-4F0C-933A-6CB5DBEB2CFB}" type="pres">
      <dgm:prSet presAssocID="{924D1E8C-5839-4138-B65B-3B57E04FF527}" presName="composite" presStyleCnt="0"/>
      <dgm:spPr/>
    </dgm:pt>
    <dgm:pt modelId="{0441B81A-4D35-45C0-8517-7AA90B81C248}" type="pres">
      <dgm:prSet presAssocID="{924D1E8C-5839-4138-B65B-3B57E04FF527}" presName="rect1" presStyleLbl="trAlignAcc1" presStyleIdx="2" presStyleCnt="3">
        <dgm:presLayoutVars>
          <dgm:bulletEnabled val="1"/>
        </dgm:presLayoutVars>
      </dgm:prSet>
      <dgm:spPr/>
    </dgm:pt>
    <dgm:pt modelId="{65D3CE71-DD03-4E2D-A5F8-70E10B0AC83C}" type="pres">
      <dgm:prSet presAssocID="{924D1E8C-5839-4138-B65B-3B57E04FF527}" presName="rect2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Пользователь со сплошной заливкой"/>
        </a:ext>
      </dgm:extLst>
    </dgm:pt>
  </dgm:ptLst>
  <dgm:cxnLst>
    <dgm:cxn modelId="{6E2BB316-51A2-4478-A13F-334F518EB437}" type="presOf" srcId="{3D0A8ABA-C8C6-4737-A6C4-E13259003DB5}" destId="{C609C16C-EBBD-45E3-B7E9-9999D6CA6B31}" srcOrd="0" destOrd="0" presId="urn:microsoft.com/office/officeart/2008/layout/PictureStrips"/>
    <dgm:cxn modelId="{FE58802B-FAFC-4C20-A5DC-270256DD5F5A}" srcId="{77312FE7-A33C-4761-9B4E-6EA4BFFC8EB3}" destId="{3EF6A5FA-1E89-4656-B179-FD414D6D24F1}" srcOrd="0" destOrd="0" parTransId="{29EC4D16-413D-4645-A9F3-A41D7C3FFBC4}" sibTransId="{77D437EA-1567-4EF0-9EB5-FADD6C2A2AC2}"/>
    <dgm:cxn modelId="{719D4A61-0587-4F35-B6ED-DA8C936FA472}" srcId="{77312FE7-A33C-4761-9B4E-6EA4BFFC8EB3}" destId="{924D1E8C-5839-4138-B65B-3B57E04FF527}" srcOrd="2" destOrd="0" parTransId="{2483D6A2-3C64-4EFF-BD4C-2BE2F78012C8}" sibTransId="{B666FC3B-449F-4FB1-B663-55A6A141840F}"/>
    <dgm:cxn modelId="{33C44645-0F62-4CF5-BB19-5E0B1568B884}" type="presOf" srcId="{77312FE7-A33C-4761-9B4E-6EA4BFFC8EB3}" destId="{7CC57370-B339-40DC-9CA6-2B253F37286F}" srcOrd="0" destOrd="0" presId="urn:microsoft.com/office/officeart/2008/layout/PictureStrips"/>
    <dgm:cxn modelId="{D9363648-377C-4151-8F47-F5CB9566CB42}" type="presOf" srcId="{3EF6A5FA-1E89-4656-B179-FD414D6D24F1}" destId="{99E956A0-44B5-43F9-B46C-1C74AC360728}" srcOrd="0" destOrd="0" presId="urn:microsoft.com/office/officeart/2008/layout/PictureStrips"/>
    <dgm:cxn modelId="{28C30578-82DC-4FEF-93CB-0A8BAA4AD055}" srcId="{77312FE7-A33C-4761-9B4E-6EA4BFFC8EB3}" destId="{3D0A8ABA-C8C6-4737-A6C4-E13259003DB5}" srcOrd="1" destOrd="0" parTransId="{E680A93F-3986-4EB4-AB12-DCDB4C06A3D2}" sibTransId="{5DF624AE-49E6-47A5-B28D-FC10266380B8}"/>
    <dgm:cxn modelId="{8E3196A4-8486-4A22-BD47-90F4D955BCD5}" type="presOf" srcId="{924D1E8C-5839-4138-B65B-3B57E04FF527}" destId="{0441B81A-4D35-45C0-8517-7AA90B81C248}" srcOrd="0" destOrd="0" presId="urn:microsoft.com/office/officeart/2008/layout/PictureStrips"/>
    <dgm:cxn modelId="{4C8FB7F9-3546-432D-AB42-12E88852CF12}" type="presParOf" srcId="{7CC57370-B339-40DC-9CA6-2B253F37286F}" destId="{BC200B64-85A6-49D1-9D77-92702AE80080}" srcOrd="0" destOrd="0" presId="urn:microsoft.com/office/officeart/2008/layout/PictureStrips"/>
    <dgm:cxn modelId="{E8111C2A-31E2-4318-9C59-247AD7F1C7DC}" type="presParOf" srcId="{BC200B64-85A6-49D1-9D77-92702AE80080}" destId="{99E956A0-44B5-43F9-B46C-1C74AC360728}" srcOrd="0" destOrd="0" presId="urn:microsoft.com/office/officeart/2008/layout/PictureStrips"/>
    <dgm:cxn modelId="{11B9CF53-D904-4CD5-AEBB-111BA7D91729}" type="presParOf" srcId="{BC200B64-85A6-49D1-9D77-92702AE80080}" destId="{CF79AA2C-C545-45B1-B2D4-978C08B91699}" srcOrd="1" destOrd="0" presId="urn:microsoft.com/office/officeart/2008/layout/PictureStrips"/>
    <dgm:cxn modelId="{7BA9D0F3-5800-4AFB-9769-1B846C3D5EA1}" type="presParOf" srcId="{7CC57370-B339-40DC-9CA6-2B253F37286F}" destId="{9D7A75A8-2E0B-48C7-96B6-4FD131A2F795}" srcOrd="1" destOrd="0" presId="urn:microsoft.com/office/officeart/2008/layout/PictureStrips"/>
    <dgm:cxn modelId="{A54A13BF-151F-403B-B373-BA985E609AA0}" type="presParOf" srcId="{7CC57370-B339-40DC-9CA6-2B253F37286F}" destId="{EE3BAC8D-DCBA-4D7C-A0E5-970D6159471E}" srcOrd="2" destOrd="0" presId="urn:microsoft.com/office/officeart/2008/layout/PictureStrips"/>
    <dgm:cxn modelId="{B1FE3FF6-B7B1-4700-8697-0599C0C41CBD}" type="presParOf" srcId="{EE3BAC8D-DCBA-4D7C-A0E5-970D6159471E}" destId="{C609C16C-EBBD-45E3-B7E9-9999D6CA6B31}" srcOrd="0" destOrd="0" presId="urn:microsoft.com/office/officeart/2008/layout/PictureStrips"/>
    <dgm:cxn modelId="{A76D1813-0CEA-41B5-8851-86E9C1FEF228}" type="presParOf" srcId="{EE3BAC8D-DCBA-4D7C-A0E5-970D6159471E}" destId="{D5012C5C-BC6A-4EB2-AFA8-678D068E761D}" srcOrd="1" destOrd="0" presId="urn:microsoft.com/office/officeart/2008/layout/PictureStrips"/>
    <dgm:cxn modelId="{9DE710BB-081B-4FE1-BF00-89B43CA47BAB}" type="presParOf" srcId="{7CC57370-B339-40DC-9CA6-2B253F37286F}" destId="{B03F7484-8DAE-42EC-90F8-C3E7974A1FE6}" srcOrd="3" destOrd="0" presId="urn:microsoft.com/office/officeart/2008/layout/PictureStrips"/>
    <dgm:cxn modelId="{04DA7325-7434-44D1-82AE-920F59A9A005}" type="presParOf" srcId="{7CC57370-B339-40DC-9CA6-2B253F37286F}" destId="{8D90A790-C0D1-4F0C-933A-6CB5DBEB2CFB}" srcOrd="4" destOrd="0" presId="urn:microsoft.com/office/officeart/2008/layout/PictureStrips"/>
    <dgm:cxn modelId="{8E76D0DE-E222-4051-BA27-B30E1F5791AC}" type="presParOf" srcId="{8D90A790-C0D1-4F0C-933A-6CB5DBEB2CFB}" destId="{0441B81A-4D35-45C0-8517-7AA90B81C248}" srcOrd="0" destOrd="0" presId="urn:microsoft.com/office/officeart/2008/layout/PictureStrips"/>
    <dgm:cxn modelId="{C249D00D-4ABF-4467-9456-39C39E143230}" type="presParOf" srcId="{8D90A790-C0D1-4F0C-933A-6CB5DBEB2CFB}" destId="{65D3CE71-DD03-4E2D-A5F8-70E10B0AC83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7A0B60-4C23-452A-929C-B9B149BB6151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1D0D077-9D44-43B0-8528-4B89EDA80F7A}">
      <dgm:prSet phldrT="[Текст]" custT="1"/>
      <dgm:spPr>
        <a:ln w="12700">
          <a:solidFill>
            <a:srgbClr val="3A7BD5"/>
          </a:solidFill>
        </a:ln>
      </dgm:spPr>
      <dgm:t>
        <a:bodyPr/>
        <a:lstStyle/>
        <a:p>
          <a:r>
            <a: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первое упоминание — </a:t>
          </a:r>
          <a:r>
            <a:rPr lang="ru-RU" sz="2800" b="1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1521–1522</a:t>
          </a:r>
          <a:endParaRPr lang="ru-RU" sz="1700" b="1" dirty="0">
            <a:solidFill>
              <a:srgbClr val="F2994A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FD90ADB-3143-41E2-B154-2278B81D9601}" type="parTrans" cxnId="{A9E435FC-4779-4514-819C-E847AA50A9EE}">
      <dgm:prSet/>
      <dgm:spPr/>
      <dgm:t>
        <a:bodyPr/>
        <a:lstStyle/>
        <a:p>
          <a:endParaRPr lang="ru-RU"/>
        </a:p>
      </dgm:t>
    </dgm:pt>
    <dgm:pt modelId="{F9B2420B-C298-45C1-B01A-E8575265C784}" type="sibTrans" cxnId="{A9E435FC-4779-4514-819C-E847AA50A9EE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4C40D7D-DB0E-4756-8153-713A10468B63}">
      <dgm:prSet phldrT="[Текст]"/>
      <dgm:spPr>
        <a:ln w="12700">
          <a:solidFill>
            <a:srgbClr val="3A7BD5"/>
          </a:solidFill>
        </a:ln>
      </dgm:spPr>
      <dgm:t>
        <a:bodyPr/>
        <a:lstStyle/>
        <a:p>
          <a:r>
            <a: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развитие: сельское хозяйство → промышленность</a:t>
          </a:r>
        </a:p>
      </dgm:t>
    </dgm:pt>
    <dgm:pt modelId="{8EB1ED77-EBD2-4F4D-96AA-A7E20DDCB378}" type="parTrans" cxnId="{F6FE1A06-96B3-4FBD-AF2A-44BFFDD1DA40}">
      <dgm:prSet/>
      <dgm:spPr/>
      <dgm:t>
        <a:bodyPr/>
        <a:lstStyle/>
        <a:p>
          <a:endParaRPr lang="ru-RU"/>
        </a:p>
      </dgm:t>
    </dgm:pt>
    <dgm:pt modelId="{47DB8500-1BEF-46C4-AFED-BA0EF2114086}" type="sibTrans" cxnId="{F6FE1A06-96B3-4FBD-AF2A-44BFFDD1DA40}">
      <dgm:prSet/>
      <dgm:spPr/>
      <dgm:t>
        <a:bodyPr/>
        <a:lstStyle/>
        <a:p>
          <a:endParaRPr lang="ru-RU"/>
        </a:p>
      </dgm:t>
    </dgm:pt>
    <dgm:pt modelId="{8DBBD8B3-18A3-4559-B044-E6BFA63A016E}">
      <dgm:prSet phldrT="[Текст]"/>
      <dgm:spPr>
        <a:ln w="12700">
          <a:solidFill>
            <a:srgbClr val="3A7BD5"/>
          </a:solidFill>
        </a:ln>
      </dgm:spPr>
      <dgm:t>
        <a:bodyPr/>
        <a:lstStyle/>
        <a:p>
          <a:r>
            <a: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округ создан Законом Московской области от 28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.12.</a:t>
          </a:r>
          <a:r>
            <a: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2018 </a:t>
          </a:r>
          <a:r>
            <a:rPr lang="ru-RU" b="1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№ 258/2018-ОЗ</a:t>
          </a:r>
          <a:r>
            <a: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границы закреплены законом Московской области от 22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.12.</a:t>
          </a:r>
          <a:r>
            <a: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2019</a:t>
          </a:r>
        </a:p>
      </dgm:t>
    </dgm:pt>
    <dgm:pt modelId="{61E0D6FA-2FDC-4303-A5DD-476B8708E461}" type="parTrans" cxnId="{37D88EF1-25E1-47F6-B6F1-B5377B991949}">
      <dgm:prSet/>
      <dgm:spPr/>
      <dgm:t>
        <a:bodyPr/>
        <a:lstStyle/>
        <a:p>
          <a:endParaRPr lang="ru-RU"/>
        </a:p>
      </dgm:t>
    </dgm:pt>
    <dgm:pt modelId="{1FAC4F5F-C48F-4234-91DA-16D53EB30AF0}" type="sibTrans" cxnId="{37D88EF1-25E1-47F6-B6F1-B5377B991949}">
      <dgm:prSet/>
      <dgm:spPr/>
      <dgm:t>
        <a:bodyPr/>
        <a:lstStyle/>
        <a:p>
          <a:endParaRPr lang="ru-RU"/>
        </a:p>
      </dgm:t>
    </dgm:pt>
    <dgm:pt modelId="{D64CC9D3-6DB3-4C08-80FB-20570BB7C535}" type="pres">
      <dgm:prSet presAssocID="{287A0B60-4C23-452A-929C-B9B149BB6151}" presName="Name0" presStyleCnt="0">
        <dgm:presLayoutVars>
          <dgm:chMax val="7"/>
          <dgm:chPref val="7"/>
          <dgm:dir/>
        </dgm:presLayoutVars>
      </dgm:prSet>
      <dgm:spPr/>
    </dgm:pt>
    <dgm:pt modelId="{A1C2C732-A2FA-4E2D-9472-0BCF9DE16352}" type="pres">
      <dgm:prSet presAssocID="{287A0B60-4C23-452A-929C-B9B149BB6151}" presName="Name1" presStyleCnt="0"/>
      <dgm:spPr/>
    </dgm:pt>
    <dgm:pt modelId="{9F009D3B-D453-4347-A087-E525C87AE523}" type="pres">
      <dgm:prSet presAssocID="{287A0B60-4C23-452A-929C-B9B149BB6151}" presName="cycle" presStyleCnt="0"/>
      <dgm:spPr/>
    </dgm:pt>
    <dgm:pt modelId="{3459B691-D9F7-4201-AB35-9520C17A2435}" type="pres">
      <dgm:prSet presAssocID="{287A0B60-4C23-452A-929C-B9B149BB6151}" presName="srcNode" presStyleLbl="node1" presStyleIdx="0" presStyleCnt="3"/>
      <dgm:spPr/>
    </dgm:pt>
    <dgm:pt modelId="{D64BA98D-A6A8-4965-AF84-ADAD398BE3B2}" type="pres">
      <dgm:prSet presAssocID="{287A0B60-4C23-452A-929C-B9B149BB6151}" presName="conn" presStyleLbl="parChTrans1D2" presStyleIdx="0" presStyleCnt="1"/>
      <dgm:spPr/>
    </dgm:pt>
    <dgm:pt modelId="{67EDA904-8EEA-4991-AFF3-706E007D0A8F}" type="pres">
      <dgm:prSet presAssocID="{287A0B60-4C23-452A-929C-B9B149BB6151}" presName="extraNode" presStyleLbl="node1" presStyleIdx="0" presStyleCnt="3"/>
      <dgm:spPr/>
    </dgm:pt>
    <dgm:pt modelId="{052EDED8-4218-40AA-9E88-9813D917C127}" type="pres">
      <dgm:prSet presAssocID="{287A0B60-4C23-452A-929C-B9B149BB6151}" presName="dstNode" presStyleLbl="node1" presStyleIdx="0" presStyleCnt="3"/>
      <dgm:spPr/>
    </dgm:pt>
    <dgm:pt modelId="{31B03208-246F-45BD-BF89-164D376A323F}" type="pres">
      <dgm:prSet presAssocID="{F1D0D077-9D44-43B0-8528-4B89EDA80F7A}" presName="text_1" presStyleLbl="node1" presStyleIdx="0" presStyleCnt="3">
        <dgm:presLayoutVars>
          <dgm:bulletEnabled val="1"/>
        </dgm:presLayoutVars>
      </dgm:prSet>
      <dgm:spPr/>
    </dgm:pt>
    <dgm:pt modelId="{686AE525-3A8A-4B04-B47C-EE2CAD2A525F}" type="pres">
      <dgm:prSet presAssocID="{F1D0D077-9D44-43B0-8528-4B89EDA80F7A}" presName="accent_1" presStyleCnt="0"/>
      <dgm:spPr/>
    </dgm:pt>
    <dgm:pt modelId="{81EF948D-45A2-4E38-8CBC-E09376ED91AB}" type="pres">
      <dgm:prSet presAssocID="{F1D0D077-9D44-43B0-8528-4B89EDA80F7A}" presName="accentRepeatNode" presStyleLbl="solidFgAcc1" presStyleIdx="0" presStyleCnt="3"/>
      <dgm:spPr>
        <a:ln w="12700">
          <a:solidFill>
            <a:srgbClr val="3A7BD5"/>
          </a:solidFill>
        </a:ln>
      </dgm:spPr>
    </dgm:pt>
    <dgm:pt modelId="{72F2277A-227F-4655-BCA0-AD8F37B2D394}" type="pres">
      <dgm:prSet presAssocID="{D4C40D7D-DB0E-4756-8153-713A10468B63}" presName="text_2" presStyleLbl="node1" presStyleIdx="1" presStyleCnt="3">
        <dgm:presLayoutVars>
          <dgm:bulletEnabled val="1"/>
        </dgm:presLayoutVars>
      </dgm:prSet>
      <dgm:spPr/>
    </dgm:pt>
    <dgm:pt modelId="{37271BE7-D315-4054-8B4B-4412B0BA1BAB}" type="pres">
      <dgm:prSet presAssocID="{D4C40D7D-DB0E-4756-8153-713A10468B63}" presName="accent_2" presStyleCnt="0"/>
      <dgm:spPr/>
    </dgm:pt>
    <dgm:pt modelId="{C81132AF-E62C-4178-9FC0-15F9D7E670D2}" type="pres">
      <dgm:prSet presAssocID="{D4C40D7D-DB0E-4756-8153-713A10468B63}" presName="accentRepeatNode" presStyleLbl="solidFgAcc1" presStyleIdx="1" presStyleCnt="3"/>
      <dgm:spPr>
        <a:ln w="12700">
          <a:solidFill>
            <a:srgbClr val="3A7BD5"/>
          </a:solidFill>
        </a:ln>
      </dgm:spPr>
    </dgm:pt>
    <dgm:pt modelId="{C03AD03E-C20A-4B03-956C-63FF451E9FF6}" type="pres">
      <dgm:prSet presAssocID="{8DBBD8B3-18A3-4559-B044-E6BFA63A016E}" presName="text_3" presStyleLbl="node1" presStyleIdx="2" presStyleCnt="3">
        <dgm:presLayoutVars>
          <dgm:bulletEnabled val="1"/>
        </dgm:presLayoutVars>
      </dgm:prSet>
      <dgm:spPr/>
    </dgm:pt>
    <dgm:pt modelId="{FB26F75A-511B-4B0C-8926-0A2127D85106}" type="pres">
      <dgm:prSet presAssocID="{8DBBD8B3-18A3-4559-B044-E6BFA63A016E}" presName="accent_3" presStyleCnt="0"/>
      <dgm:spPr/>
    </dgm:pt>
    <dgm:pt modelId="{5113A3C8-A056-4791-AAD7-88A3D88F1F31}" type="pres">
      <dgm:prSet presAssocID="{8DBBD8B3-18A3-4559-B044-E6BFA63A016E}" presName="accentRepeatNode" presStyleLbl="solidFgAcc1" presStyleIdx="2" presStyleCnt="3"/>
      <dgm:spPr>
        <a:ln w="12700">
          <a:solidFill>
            <a:srgbClr val="3A7BD5"/>
          </a:solidFill>
        </a:ln>
      </dgm:spPr>
    </dgm:pt>
  </dgm:ptLst>
  <dgm:cxnLst>
    <dgm:cxn modelId="{F6FE1A06-96B3-4FBD-AF2A-44BFFDD1DA40}" srcId="{287A0B60-4C23-452A-929C-B9B149BB6151}" destId="{D4C40D7D-DB0E-4756-8153-713A10468B63}" srcOrd="1" destOrd="0" parTransId="{8EB1ED77-EBD2-4F4D-96AA-A7E20DDCB378}" sibTransId="{47DB8500-1BEF-46C4-AFED-BA0EF2114086}"/>
    <dgm:cxn modelId="{ED59A217-1CCD-4F97-BEB7-603A67B0B946}" type="presOf" srcId="{D4C40D7D-DB0E-4756-8153-713A10468B63}" destId="{72F2277A-227F-4655-BCA0-AD8F37B2D394}" srcOrd="0" destOrd="0" presId="urn:microsoft.com/office/officeart/2008/layout/VerticalCurvedList"/>
    <dgm:cxn modelId="{92658D40-E32F-43D0-B011-487257587925}" type="presOf" srcId="{F9B2420B-C298-45C1-B01A-E8575265C784}" destId="{D64BA98D-A6A8-4965-AF84-ADAD398BE3B2}" srcOrd="0" destOrd="0" presId="urn:microsoft.com/office/officeart/2008/layout/VerticalCurvedList"/>
    <dgm:cxn modelId="{42014354-EC75-428C-BB54-E5DA6D2B6DAC}" type="presOf" srcId="{287A0B60-4C23-452A-929C-B9B149BB6151}" destId="{D64CC9D3-6DB3-4C08-80FB-20570BB7C535}" srcOrd="0" destOrd="0" presId="urn:microsoft.com/office/officeart/2008/layout/VerticalCurvedList"/>
    <dgm:cxn modelId="{115CDFDC-10B1-4E50-BC2C-5B04DD3A0772}" type="presOf" srcId="{8DBBD8B3-18A3-4559-B044-E6BFA63A016E}" destId="{C03AD03E-C20A-4B03-956C-63FF451E9FF6}" srcOrd="0" destOrd="0" presId="urn:microsoft.com/office/officeart/2008/layout/VerticalCurvedList"/>
    <dgm:cxn modelId="{4292FAE6-B63D-47D5-8539-9F7310F1F018}" type="presOf" srcId="{F1D0D077-9D44-43B0-8528-4B89EDA80F7A}" destId="{31B03208-246F-45BD-BF89-164D376A323F}" srcOrd="0" destOrd="0" presId="urn:microsoft.com/office/officeart/2008/layout/VerticalCurvedList"/>
    <dgm:cxn modelId="{37D88EF1-25E1-47F6-B6F1-B5377B991949}" srcId="{287A0B60-4C23-452A-929C-B9B149BB6151}" destId="{8DBBD8B3-18A3-4559-B044-E6BFA63A016E}" srcOrd="2" destOrd="0" parTransId="{61E0D6FA-2FDC-4303-A5DD-476B8708E461}" sibTransId="{1FAC4F5F-C48F-4234-91DA-16D53EB30AF0}"/>
    <dgm:cxn modelId="{A9E435FC-4779-4514-819C-E847AA50A9EE}" srcId="{287A0B60-4C23-452A-929C-B9B149BB6151}" destId="{F1D0D077-9D44-43B0-8528-4B89EDA80F7A}" srcOrd="0" destOrd="0" parTransId="{CFD90ADB-3143-41E2-B154-2278B81D9601}" sibTransId="{F9B2420B-C298-45C1-B01A-E8575265C784}"/>
    <dgm:cxn modelId="{BB7EC4A1-D646-4C86-8B3E-F40E0F130A74}" type="presParOf" srcId="{D64CC9D3-6DB3-4C08-80FB-20570BB7C535}" destId="{A1C2C732-A2FA-4E2D-9472-0BCF9DE16352}" srcOrd="0" destOrd="0" presId="urn:microsoft.com/office/officeart/2008/layout/VerticalCurvedList"/>
    <dgm:cxn modelId="{28B1FD1E-B24B-41B4-B8CA-33AE06ED26DD}" type="presParOf" srcId="{A1C2C732-A2FA-4E2D-9472-0BCF9DE16352}" destId="{9F009D3B-D453-4347-A087-E525C87AE523}" srcOrd="0" destOrd="0" presId="urn:microsoft.com/office/officeart/2008/layout/VerticalCurvedList"/>
    <dgm:cxn modelId="{A151C6AD-7018-49B9-8CA9-868CA01FACC7}" type="presParOf" srcId="{9F009D3B-D453-4347-A087-E525C87AE523}" destId="{3459B691-D9F7-4201-AB35-9520C17A2435}" srcOrd="0" destOrd="0" presId="urn:microsoft.com/office/officeart/2008/layout/VerticalCurvedList"/>
    <dgm:cxn modelId="{DF075F93-88DA-467D-BE93-5DC7C3C9BC58}" type="presParOf" srcId="{9F009D3B-D453-4347-A087-E525C87AE523}" destId="{D64BA98D-A6A8-4965-AF84-ADAD398BE3B2}" srcOrd="1" destOrd="0" presId="urn:microsoft.com/office/officeart/2008/layout/VerticalCurvedList"/>
    <dgm:cxn modelId="{4397663C-543F-4975-8EED-DA0D0B86C51B}" type="presParOf" srcId="{9F009D3B-D453-4347-A087-E525C87AE523}" destId="{67EDA904-8EEA-4991-AFF3-706E007D0A8F}" srcOrd="2" destOrd="0" presId="urn:microsoft.com/office/officeart/2008/layout/VerticalCurvedList"/>
    <dgm:cxn modelId="{55CA7FFC-2DCF-458F-BEF6-D08CB0298C93}" type="presParOf" srcId="{9F009D3B-D453-4347-A087-E525C87AE523}" destId="{052EDED8-4218-40AA-9E88-9813D917C127}" srcOrd="3" destOrd="0" presId="urn:microsoft.com/office/officeart/2008/layout/VerticalCurvedList"/>
    <dgm:cxn modelId="{8CE6218F-1B76-4BE6-97A1-AD9A85793828}" type="presParOf" srcId="{A1C2C732-A2FA-4E2D-9472-0BCF9DE16352}" destId="{31B03208-246F-45BD-BF89-164D376A323F}" srcOrd="1" destOrd="0" presId="urn:microsoft.com/office/officeart/2008/layout/VerticalCurvedList"/>
    <dgm:cxn modelId="{99CA015B-AED0-40EE-A870-86A7D562AF2F}" type="presParOf" srcId="{A1C2C732-A2FA-4E2D-9472-0BCF9DE16352}" destId="{686AE525-3A8A-4B04-B47C-EE2CAD2A525F}" srcOrd="2" destOrd="0" presId="urn:microsoft.com/office/officeart/2008/layout/VerticalCurvedList"/>
    <dgm:cxn modelId="{F4DF8634-296C-441C-A16A-6824DADC1330}" type="presParOf" srcId="{686AE525-3A8A-4B04-B47C-EE2CAD2A525F}" destId="{81EF948D-45A2-4E38-8CBC-E09376ED91AB}" srcOrd="0" destOrd="0" presId="urn:microsoft.com/office/officeart/2008/layout/VerticalCurvedList"/>
    <dgm:cxn modelId="{766CF7A2-19CA-48D7-B5E0-FFD04456B3E4}" type="presParOf" srcId="{A1C2C732-A2FA-4E2D-9472-0BCF9DE16352}" destId="{72F2277A-227F-4655-BCA0-AD8F37B2D394}" srcOrd="3" destOrd="0" presId="urn:microsoft.com/office/officeart/2008/layout/VerticalCurvedList"/>
    <dgm:cxn modelId="{3BBFB562-7ADD-46FC-9D01-332E71EA036E}" type="presParOf" srcId="{A1C2C732-A2FA-4E2D-9472-0BCF9DE16352}" destId="{37271BE7-D315-4054-8B4B-4412B0BA1BAB}" srcOrd="4" destOrd="0" presId="urn:microsoft.com/office/officeart/2008/layout/VerticalCurvedList"/>
    <dgm:cxn modelId="{9885426C-8548-404E-8466-9B0AA543A154}" type="presParOf" srcId="{37271BE7-D315-4054-8B4B-4412B0BA1BAB}" destId="{C81132AF-E62C-4178-9FC0-15F9D7E670D2}" srcOrd="0" destOrd="0" presId="urn:microsoft.com/office/officeart/2008/layout/VerticalCurvedList"/>
    <dgm:cxn modelId="{80BB4AD4-9340-476E-9A33-B220AD98F4D3}" type="presParOf" srcId="{A1C2C732-A2FA-4E2D-9472-0BCF9DE16352}" destId="{C03AD03E-C20A-4B03-956C-63FF451E9FF6}" srcOrd="5" destOrd="0" presId="urn:microsoft.com/office/officeart/2008/layout/VerticalCurvedList"/>
    <dgm:cxn modelId="{5A3D20C6-7E7C-49EA-BDF1-DCB6FA025505}" type="presParOf" srcId="{A1C2C732-A2FA-4E2D-9472-0BCF9DE16352}" destId="{FB26F75A-511B-4B0C-8926-0A2127D85106}" srcOrd="6" destOrd="0" presId="urn:microsoft.com/office/officeart/2008/layout/VerticalCurvedList"/>
    <dgm:cxn modelId="{CD8C13CF-D096-439F-B1E0-CF35C56F42E5}" type="presParOf" srcId="{FB26F75A-511B-4B0C-8926-0A2127D85106}" destId="{5113A3C8-A056-4791-AAD7-88A3D88F1F31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D4C955-025C-447C-B988-D1937EE5A99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CF0038-D7CB-48F2-B5FF-52138222097F}">
      <dgm:prSet phldrT="[Текст]" custT="1"/>
      <dgm:spPr>
        <a:solidFill>
          <a:srgbClr val="EBEEF2"/>
        </a:solidFill>
        <a:ln>
          <a:solidFill>
            <a:srgbClr val="1D77B5"/>
          </a:solidFill>
        </a:ln>
      </dgm:spPr>
      <dgm:t>
        <a:bodyPr/>
        <a:lstStyle/>
        <a:p>
          <a:r>
            <a: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Образование</a:t>
          </a:r>
        </a:p>
        <a:p>
          <a:r>
            <a:rPr lang="ru-RU" sz="2000" b="1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6 907</a:t>
          </a:r>
          <a:r>
            <a: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млн руб.</a:t>
          </a:r>
        </a:p>
      </dgm:t>
    </dgm:pt>
    <dgm:pt modelId="{255FFA51-292E-4B71-870F-8AB9A8D88560}" type="parTrans" cxnId="{E52E6CC4-1768-449A-ACCD-B5D9D848C2CB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72CF31D-96CF-43F3-AAFE-0093310C5457}" type="sibTrans" cxnId="{E52E6CC4-1768-449A-ACCD-B5D9D848C2CB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D889094-443A-434F-A873-1D69C8D8E745}">
      <dgm:prSet phldrT="[Текст]" custT="1"/>
      <dgm:spPr>
        <a:solidFill>
          <a:srgbClr val="EBEEF2"/>
        </a:solidFill>
        <a:ln>
          <a:solidFill>
            <a:srgbClr val="1D77B5"/>
          </a:solidFill>
        </a:ln>
      </dgm:spPr>
      <dgm:t>
        <a:bodyPr/>
        <a:lstStyle/>
        <a:p>
          <a:r>
            <a: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Переселение граждан из аварийного жилищного фонда</a:t>
          </a:r>
        </a:p>
        <a:p>
          <a:r>
            <a: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2 832 </a:t>
          </a:r>
          <a:r>
            <a: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 руб.</a:t>
          </a:r>
        </a:p>
      </dgm:t>
    </dgm:pt>
    <dgm:pt modelId="{F7B758AB-00FA-4AE8-86B5-77096A8AA62D}" type="parTrans" cxnId="{28A76EA0-BAC5-44A7-8745-C67597E1D384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414E7E6-509F-483F-BEAD-B791A034A9E9}" type="sibTrans" cxnId="{28A76EA0-BAC5-44A7-8745-C67597E1D384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9FADB8B-076F-4D67-8585-08C03BDE72F7}">
      <dgm:prSet phldrT="[Текст]" custT="1"/>
      <dgm:spPr>
        <a:solidFill>
          <a:srgbClr val="EBEEF2"/>
        </a:solidFill>
        <a:ln>
          <a:solidFill>
            <a:srgbClr val="1D77B5"/>
          </a:solidFill>
        </a:ln>
      </dgm:spPr>
      <dgm:t>
        <a:bodyPr/>
        <a:lstStyle/>
        <a:p>
          <a:r>
            <a: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Чистый округ </a:t>
          </a:r>
        </a:p>
        <a:p>
          <a:r>
            <a:rPr lang="ru-RU" sz="2000" b="1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1 881 </a:t>
          </a:r>
          <a:r>
            <a: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 руб.</a:t>
          </a:r>
        </a:p>
      </dgm:t>
    </dgm:pt>
    <dgm:pt modelId="{A53330BB-E699-4401-8D08-D01972ED3B27}" type="parTrans" cxnId="{D45604DF-0AE8-41F8-A373-F8CF8EF1BFC2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B6D44C0-7451-4838-96D6-F030B71BD244}" type="sibTrans" cxnId="{D45604DF-0AE8-41F8-A373-F8CF8EF1BFC2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5F7DA35-7B82-4CE5-8826-81D1125CD2C8}">
      <dgm:prSet phldrT="[Текст]" custT="1"/>
      <dgm:spPr>
        <a:solidFill>
          <a:srgbClr val="EBEEF2"/>
        </a:solidFill>
        <a:ln>
          <a:solidFill>
            <a:srgbClr val="1D77B5"/>
          </a:solidFill>
        </a:ln>
      </dgm:spPr>
      <dgm:t>
        <a:bodyPr/>
        <a:lstStyle/>
        <a:p>
          <a:r>
            <a: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Управление имуществом и муниципальными финансами </a:t>
          </a:r>
        </a:p>
        <a:p>
          <a:r>
            <a:rPr lang="ru-RU" sz="2000" b="1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1 746 </a:t>
          </a:r>
          <a:r>
            <a: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 руб.</a:t>
          </a:r>
        </a:p>
      </dgm:t>
    </dgm:pt>
    <dgm:pt modelId="{B29F3338-22FD-4BBF-A559-F87AFA4503C3}" type="parTrans" cxnId="{DF27C83B-E577-45DF-B5DD-1587E9D9759D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E9A0398-672D-4733-AD4E-F61BFD5532B9}" type="sibTrans" cxnId="{DF27C83B-E577-45DF-B5DD-1587E9D9759D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6CA2722-A51F-41B1-81B2-C281D05EBB9E}">
      <dgm:prSet phldrT="[Текст]" custT="1"/>
      <dgm:spPr>
        <a:solidFill>
          <a:srgbClr val="EBEEF2"/>
        </a:solidFill>
        <a:ln>
          <a:solidFill>
            <a:srgbClr val="1D77B5"/>
          </a:solidFill>
        </a:ln>
      </dgm:spPr>
      <dgm:t>
        <a:bodyPr/>
        <a:lstStyle/>
        <a:p>
          <a:r>
            <a: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Формирование современной комфортной городской среды </a:t>
          </a:r>
        </a:p>
        <a:p>
          <a:r>
            <a: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1 566 </a:t>
          </a:r>
          <a:r>
            <a: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 руб.</a:t>
          </a:r>
        </a:p>
      </dgm:t>
    </dgm:pt>
    <dgm:pt modelId="{23263C58-A6A6-4F21-AF67-58F5F0CE744D}" type="parTrans" cxnId="{8F6B493A-9FED-4B6C-BCC6-318F7E6E2F9A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9C6D854-2F68-4B2D-9A77-159CD97DAA11}" type="sibTrans" cxnId="{8F6B493A-9FED-4B6C-BCC6-318F7E6E2F9A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56B7C54-3B17-4E1A-8849-726B2C0F54F6}">
      <dgm:prSet custT="1"/>
      <dgm:spPr>
        <a:solidFill>
          <a:srgbClr val="EBEEF2"/>
        </a:solidFill>
        <a:ln>
          <a:solidFill>
            <a:srgbClr val="1D77B5"/>
          </a:solidFill>
        </a:ln>
      </dgm:spPr>
      <dgm:t>
        <a:bodyPr/>
        <a:lstStyle/>
        <a:p>
          <a:r>
            <a: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Культура и туризм </a:t>
          </a:r>
        </a:p>
        <a:p>
          <a:r>
            <a: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1 476 </a:t>
          </a:r>
          <a:r>
            <a: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 руб.</a:t>
          </a:r>
        </a:p>
      </dgm:t>
    </dgm:pt>
    <dgm:pt modelId="{926D901B-2CE3-4B9C-8FA1-969185AAB79B}" type="parTrans" cxnId="{32233E61-44EF-4FC3-8077-CF049953B7E2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D046D1C-0DC9-4005-B8EC-05D3A9F7A8D4}" type="sibTrans" cxnId="{32233E61-44EF-4FC3-8077-CF049953B7E2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A2FE2C4-DF8F-4FAD-A4EC-76DC038FC247}">
      <dgm:prSet custT="1"/>
      <dgm:spPr>
        <a:solidFill>
          <a:srgbClr val="EBEEF2"/>
        </a:solidFill>
        <a:ln>
          <a:solidFill>
            <a:srgbClr val="1D77B5"/>
          </a:solidFill>
        </a:ln>
      </dgm:spPr>
      <dgm:t>
        <a:bodyPr/>
        <a:lstStyle/>
        <a:p>
          <a:r>
            <a: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Развитие инженерной инфраструктуры и энергоэффективности </a:t>
          </a:r>
        </a:p>
        <a:p>
          <a:r>
            <a:rPr lang="ru-RU" sz="2000" b="1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1 127 </a:t>
          </a:r>
          <a:r>
            <a: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 руб.</a:t>
          </a:r>
        </a:p>
      </dgm:t>
    </dgm:pt>
    <dgm:pt modelId="{8DE00F7B-B3B2-43D2-9B50-E8991CC27580}" type="parTrans" cxnId="{F52EE225-E20F-49F4-8E9F-216A6D72ED27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3CC5ABF-3A72-4C2B-BA3F-214A625B6765}" type="sibTrans" cxnId="{F52EE225-E20F-49F4-8E9F-216A6D72ED27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08DA064-2D1D-4B40-A8EC-101DE9EF7272}">
      <dgm:prSet custT="1"/>
      <dgm:spPr>
        <a:solidFill>
          <a:srgbClr val="EBEEF2"/>
        </a:solidFill>
        <a:ln>
          <a:solidFill>
            <a:srgbClr val="1D77B5"/>
          </a:solidFill>
        </a:ln>
      </dgm:spPr>
      <dgm:t>
        <a:bodyPr/>
        <a:lstStyle/>
        <a:p>
          <a:r>
            <a: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Развитие и функционирование дорожно-транспортного комплекса </a:t>
          </a:r>
        </a:p>
        <a:p>
          <a:r>
            <a:rPr lang="ru-RU" sz="2000" b="1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1 075 </a:t>
          </a:r>
          <a:r>
            <a: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 руб.</a:t>
          </a:r>
        </a:p>
      </dgm:t>
    </dgm:pt>
    <dgm:pt modelId="{54D88EDB-C1B1-4209-B1B0-57A60FC9898E}" type="parTrans" cxnId="{49A86372-2A01-4FDB-AD60-17B311A7E2C0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800E95E-037C-432E-88AC-262ABA231656}" type="sibTrans" cxnId="{49A86372-2A01-4FDB-AD60-17B311A7E2C0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D18E721-5063-4CD4-A0F5-85D1CF7515AD}">
      <dgm:prSet custT="1"/>
      <dgm:spPr>
        <a:solidFill>
          <a:srgbClr val="EBEEF2"/>
        </a:solidFill>
        <a:ln>
          <a:solidFill>
            <a:srgbClr val="1D77B5"/>
          </a:solidFill>
        </a:ln>
      </dgm:spPr>
      <dgm:t>
        <a:bodyPr/>
        <a:lstStyle/>
        <a:p>
          <a:r>
            <a: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Спорт </a:t>
          </a:r>
        </a:p>
        <a:p>
          <a:r>
            <a:rPr lang="ru-RU" sz="2000" b="1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985 </a:t>
          </a:r>
          <a:r>
            <a: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 </a:t>
          </a:r>
          <a:r>
            <a:rPr lang="ru-RU" sz="1400" dirty="0" err="1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руб</a:t>
          </a:r>
          <a:r>
            <a: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E39542DB-FFE3-470F-94EA-EAAE744095CC}" type="parTrans" cxnId="{36DEC0AB-CD71-4EBA-AE6F-967420544B9F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B6657FE-8B2B-4FC2-A478-6822339839A4}" type="sibTrans" cxnId="{36DEC0AB-CD71-4EBA-AE6F-967420544B9F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2795232-4EF5-4DE0-9987-80ADDB7A66F1}" type="pres">
      <dgm:prSet presAssocID="{FCD4C955-025C-447C-B988-D1937EE5A99A}" presName="diagram" presStyleCnt="0">
        <dgm:presLayoutVars>
          <dgm:dir/>
          <dgm:resizeHandles val="exact"/>
        </dgm:presLayoutVars>
      </dgm:prSet>
      <dgm:spPr/>
    </dgm:pt>
    <dgm:pt modelId="{E1B36734-EDB9-4184-8E6D-5930E86FB08F}" type="pres">
      <dgm:prSet presAssocID="{3CCF0038-D7CB-48F2-B5FF-52138222097F}" presName="node" presStyleLbl="node1" presStyleIdx="0" presStyleCnt="9">
        <dgm:presLayoutVars>
          <dgm:bulletEnabled val="1"/>
        </dgm:presLayoutVars>
      </dgm:prSet>
      <dgm:spPr/>
    </dgm:pt>
    <dgm:pt modelId="{0568B375-3259-463C-950A-3B4E9BDBFDCB}" type="pres">
      <dgm:prSet presAssocID="{B72CF31D-96CF-43F3-AAFE-0093310C5457}" presName="sibTrans" presStyleCnt="0"/>
      <dgm:spPr/>
    </dgm:pt>
    <dgm:pt modelId="{15786946-ECCA-4222-9322-EB0862DFFA1A}" type="pres">
      <dgm:prSet presAssocID="{BD889094-443A-434F-A873-1D69C8D8E745}" presName="node" presStyleLbl="node1" presStyleIdx="1" presStyleCnt="9">
        <dgm:presLayoutVars>
          <dgm:bulletEnabled val="1"/>
        </dgm:presLayoutVars>
      </dgm:prSet>
      <dgm:spPr/>
    </dgm:pt>
    <dgm:pt modelId="{12EFD477-D037-4B5C-86D7-843AA45A5D2F}" type="pres">
      <dgm:prSet presAssocID="{7414E7E6-509F-483F-BEAD-B791A034A9E9}" presName="sibTrans" presStyleCnt="0"/>
      <dgm:spPr/>
    </dgm:pt>
    <dgm:pt modelId="{0CECA91C-3170-4EF2-B705-4AB3AB44A1F2}" type="pres">
      <dgm:prSet presAssocID="{D9FADB8B-076F-4D67-8585-08C03BDE72F7}" presName="node" presStyleLbl="node1" presStyleIdx="2" presStyleCnt="9">
        <dgm:presLayoutVars>
          <dgm:bulletEnabled val="1"/>
        </dgm:presLayoutVars>
      </dgm:prSet>
      <dgm:spPr/>
    </dgm:pt>
    <dgm:pt modelId="{E9E4FB9F-47A8-4B7D-A05E-431B498A3102}" type="pres">
      <dgm:prSet presAssocID="{EB6D44C0-7451-4838-96D6-F030B71BD244}" presName="sibTrans" presStyleCnt="0"/>
      <dgm:spPr/>
    </dgm:pt>
    <dgm:pt modelId="{6D736310-35C3-495A-A542-09F2D1400F71}" type="pres">
      <dgm:prSet presAssocID="{85F7DA35-7B82-4CE5-8826-81D1125CD2C8}" presName="node" presStyleLbl="node1" presStyleIdx="3" presStyleCnt="9">
        <dgm:presLayoutVars>
          <dgm:bulletEnabled val="1"/>
        </dgm:presLayoutVars>
      </dgm:prSet>
      <dgm:spPr/>
    </dgm:pt>
    <dgm:pt modelId="{7C095544-D334-43A5-B3A4-99B29F4C0487}" type="pres">
      <dgm:prSet presAssocID="{CE9A0398-672D-4733-AD4E-F61BFD5532B9}" presName="sibTrans" presStyleCnt="0"/>
      <dgm:spPr/>
    </dgm:pt>
    <dgm:pt modelId="{D4EFBF3C-0155-4438-B0AB-E6C0C42D4E58}" type="pres">
      <dgm:prSet presAssocID="{06CA2722-A51F-41B1-81B2-C281D05EBB9E}" presName="node" presStyleLbl="node1" presStyleIdx="4" presStyleCnt="9">
        <dgm:presLayoutVars>
          <dgm:bulletEnabled val="1"/>
        </dgm:presLayoutVars>
      </dgm:prSet>
      <dgm:spPr/>
    </dgm:pt>
    <dgm:pt modelId="{7C4DE2E6-EF8F-40D1-AD6D-B447A37461F0}" type="pres">
      <dgm:prSet presAssocID="{29C6D854-2F68-4B2D-9A77-159CD97DAA11}" presName="sibTrans" presStyleCnt="0"/>
      <dgm:spPr/>
    </dgm:pt>
    <dgm:pt modelId="{13DE603C-35F8-4FE5-84AC-3BCD7B6B7194}" type="pres">
      <dgm:prSet presAssocID="{D56B7C54-3B17-4E1A-8849-726B2C0F54F6}" presName="node" presStyleLbl="node1" presStyleIdx="5" presStyleCnt="9">
        <dgm:presLayoutVars>
          <dgm:bulletEnabled val="1"/>
        </dgm:presLayoutVars>
      </dgm:prSet>
      <dgm:spPr/>
    </dgm:pt>
    <dgm:pt modelId="{AE345808-2FDF-4CA8-AAB0-0C76926EE569}" type="pres">
      <dgm:prSet presAssocID="{5D046D1C-0DC9-4005-B8EC-05D3A9F7A8D4}" presName="sibTrans" presStyleCnt="0"/>
      <dgm:spPr/>
    </dgm:pt>
    <dgm:pt modelId="{5267E641-92D1-491A-8B0A-3528987F6442}" type="pres">
      <dgm:prSet presAssocID="{2A2FE2C4-DF8F-4FAD-A4EC-76DC038FC247}" presName="node" presStyleLbl="node1" presStyleIdx="6" presStyleCnt="9">
        <dgm:presLayoutVars>
          <dgm:bulletEnabled val="1"/>
        </dgm:presLayoutVars>
      </dgm:prSet>
      <dgm:spPr/>
    </dgm:pt>
    <dgm:pt modelId="{5CD002F6-D2D4-427B-BC88-7B10F23CEA75}" type="pres">
      <dgm:prSet presAssocID="{C3CC5ABF-3A72-4C2B-BA3F-214A625B6765}" presName="sibTrans" presStyleCnt="0"/>
      <dgm:spPr/>
    </dgm:pt>
    <dgm:pt modelId="{653EB766-2483-47B8-9380-5137F6CC4099}" type="pres">
      <dgm:prSet presAssocID="{A08DA064-2D1D-4B40-A8EC-101DE9EF7272}" presName="node" presStyleLbl="node1" presStyleIdx="7" presStyleCnt="9">
        <dgm:presLayoutVars>
          <dgm:bulletEnabled val="1"/>
        </dgm:presLayoutVars>
      </dgm:prSet>
      <dgm:spPr/>
    </dgm:pt>
    <dgm:pt modelId="{E1FEC642-58BD-45D5-ABF5-C4ADB7CCE18D}" type="pres">
      <dgm:prSet presAssocID="{B800E95E-037C-432E-88AC-262ABA231656}" presName="sibTrans" presStyleCnt="0"/>
      <dgm:spPr/>
    </dgm:pt>
    <dgm:pt modelId="{3BD7F969-2B7B-451E-9A13-1CD5A4FA1C1F}" type="pres">
      <dgm:prSet presAssocID="{ED18E721-5063-4CD4-A0F5-85D1CF7515AD}" presName="node" presStyleLbl="node1" presStyleIdx="8" presStyleCnt="9">
        <dgm:presLayoutVars>
          <dgm:bulletEnabled val="1"/>
        </dgm:presLayoutVars>
      </dgm:prSet>
      <dgm:spPr/>
    </dgm:pt>
  </dgm:ptLst>
  <dgm:cxnLst>
    <dgm:cxn modelId="{76D61506-803B-430E-BD64-37248FCB4DF2}" type="presOf" srcId="{ED18E721-5063-4CD4-A0F5-85D1CF7515AD}" destId="{3BD7F969-2B7B-451E-9A13-1CD5A4FA1C1F}" srcOrd="0" destOrd="0" presId="urn:microsoft.com/office/officeart/2005/8/layout/default"/>
    <dgm:cxn modelId="{A49B230D-A833-4469-BDEA-0FB4E21F8939}" type="presOf" srcId="{2A2FE2C4-DF8F-4FAD-A4EC-76DC038FC247}" destId="{5267E641-92D1-491A-8B0A-3528987F6442}" srcOrd="0" destOrd="0" presId="urn:microsoft.com/office/officeart/2005/8/layout/default"/>
    <dgm:cxn modelId="{14B34324-8DF8-4005-AA39-844629B51CF5}" type="presOf" srcId="{06CA2722-A51F-41B1-81B2-C281D05EBB9E}" destId="{D4EFBF3C-0155-4438-B0AB-E6C0C42D4E58}" srcOrd="0" destOrd="0" presId="urn:microsoft.com/office/officeart/2005/8/layout/default"/>
    <dgm:cxn modelId="{F52EE225-E20F-49F4-8E9F-216A6D72ED27}" srcId="{FCD4C955-025C-447C-B988-D1937EE5A99A}" destId="{2A2FE2C4-DF8F-4FAD-A4EC-76DC038FC247}" srcOrd="6" destOrd="0" parTransId="{8DE00F7B-B3B2-43D2-9B50-E8991CC27580}" sibTransId="{C3CC5ABF-3A72-4C2B-BA3F-214A625B6765}"/>
    <dgm:cxn modelId="{328AD838-6749-447F-98C5-604FC14D78C4}" type="presOf" srcId="{D56B7C54-3B17-4E1A-8849-726B2C0F54F6}" destId="{13DE603C-35F8-4FE5-84AC-3BCD7B6B7194}" srcOrd="0" destOrd="0" presId="urn:microsoft.com/office/officeart/2005/8/layout/default"/>
    <dgm:cxn modelId="{8F6B493A-9FED-4B6C-BCC6-318F7E6E2F9A}" srcId="{FCD4C955-025C-447C-B988-D1937EE5A99A}" destId="{06CA2722-A51F-41B1-81B2-C281D05EBB9E}" srcOrd="4" destOrd="0" parTransId="{23263C58-A6A6-4F21-AF67-58F5F0CE744D}" sibTransId="{29C6D854-2F68-4B2D-9A77-159CD97DAA11}"/>
    <dgm:cxn modelId="{DF27C83B-E577-45DF-B5DD-1587E9D9759D}" srcId="{FCD4C955-025C-447C-B988-D1937EE5A99A}" destId="{85F7DA35-7B82-4CE5-8826-81D1125CD2C8}" srcOrd="3" destOrd="0" parTransId="{B29F3338-22FD-4BBF-A559-F87AFA4503C3}" sibTransId="{CE9A0398-672D-4733-AD4E-F61BFD5532B9}"/>
    <dgm:cxn modelId="{4ACEF33C-287A-435E-A371-869B80930EF2}" type="presOf" srcId="{D9FADB8B-076F-4D67-8585-08C03BDE72F7}" destId="{0CECA91C-3170-4EF2-B705-4AB3AB44A1F2}" srcOrd="0" destOrd="0" presId="urn:microsoft.com/office/officeart/2005/8/layout/default"/>
    <dgm:cxn modelId="{32233E61-44EF-4FC3-8077-CF049953B7E2}" srcId="{FCD4C955-025C-447C-B988-D1937EE5A99A}" destId="{D56B7C54-3B17-4E1A-8849-726B2C0F54F6}" srcOrd="5" destOrd="0" parTransId="{926D901B-2CE3-4B9C-8FA1-969185AAB79B}" sibTransId="{5D046D1C-0DC9-4005-B8EC-05D3A9F7A8D4}"/>
    <dgm:cxn modelId="{D68D3B6B-FBF6-4E0D-9A64-9936292FDAE8}" type="presOf" srcId="{3CCF0038-D7CB-48F2-B5FF-52138222097F}" destId="{E1B36734-EDB9-4184-8E6D-5930E86FB08F}" srcOrd="0" destOrd="0" presId="urn:microsoft.com/office/officeart/2005/8/layout/default"/>
    <dgm:cxn modelId="{1D93604D-4502-4A9F-B768-D990A88DB73C}" type="presOf" srcId="{FCD4C955-025C-447C-B988-D1937EE5A99A}" destId="{82795232-4EF5-4DE0-9987-80ADDB7A66F1}" srcOrd="0" destOrd="0" presId="urn:microsoft.com/office/officeart/2005/8/layout/default"/>
    <dgm:cxn modelId="{49A86372-2A01-4FDB-AD60-17B311A7E2C0}" srcId="{FCD4C955-025C-447C-B988-D1937EE5A99A}" destId="{A08DA064-2D1D-4B40-A8EC-101DE9EF7272}" srcOrd="7" destOrd="0" parTransId="{54D88EDB-C1B1-4209-B1B0-57A60FC9898E}" sibTransId="{B800E95E-037C-432E-88AC-262ABA231656}"/>
    <dgm:cxn modelId="{74F49E84-A42A-4D1F-A3DC-221B1E3480F5}" type="presOf" srcId="{BD889094-443A-434F-A873-1D69C8D8E745}" destId="{15786946-ECCA-4222-9322-EB0862DFFA1A}" srcOrd="0" destOrd="0" presId="urn:microsoft.com/office/officeart/2005/8/layout/default"/>
    <dgm:cxn modelId="{14EA509A-3110-4771-9B24-1C47FFF87EE7}" type="presOf" srcId="{85F7DA35-7B82-4CE5-8826-81D1125CD2C8}" destId="{6D736310-35C3-495A-A542-09F2D1400F71}" srcOrd="0" destOrd="0" presId="urn:microsoft.com/office/officeart/2005/8/layout/default"/>
    <dgm:cxn modelId="{28A76EA0-BAC5-44A7-8745-C67597E1D384}" srcId="{FCD4C955-025C-447C-B988-D1937EE5A99A}" destId="{BD889094-443A-434F-A873-1D69C8D8E745}" srcOrd="1" destOrd="0" parTransId="{F7B758AB-00FA-4AE8-86B5-77096A8AA62D}" sibTransId="{7414E7E6-509F-483F-BEAD-B791A034A9E9}"/>
    <dgm:cxn modelId="{36DEC0AB-CD71-4EBA-AE6F-967420544B9F}" srcId="{FCD4C955-025C-447C-B988-D1937EE5A99A}" destId="{ED18E721-5063-4CD4-A0F5-85D1CF7515AD}" srcOrd="8" destOrd="0" parTransId="{E39542DB-FFE3-470F-94EA-EAAE744095CC}" sibTransId="{EB6657FE-8B2B-4FC2-A478-6822339839A4}"/>
    <dgm:cxn modelId="{E52E6CC4-1768-449A-ACCD-B5D9D848C2CB}" srcId="{FCD4C955-025C-447C-B988-D1937EE5A99A}" destId="{3CCF0038-D7CB-48F2-B5FF-52138222097F}" srcOrd="0" destOrd="0" parTransId="{255FFA51-292E-4B71-870F-8AB9A8D88560}" sibTransId="{B72CF31D-96CF-43F3-AAFE-0093310C5457}"/>
    <dgm:cxn modelId="{442F28CE-92F0-4B63-A535-1340229E233E}" type="presOf" srcId="{A08DA064-2D1D-4B40-A8EC-101DE9EF7272}" destId="{653EB766-2483-47B8-9380-5137F6CC4099}" srcOrd="0" destOrd="0" presId="urn:microsoft.com/office/officeart/2005/8/layout/default"/>
    <dgm:cxn modelId="{D45604DF-0AE8-41F8-A373-F8CF8EF1BFC2}" srcId="{FCD4C955-025C-447C-B988-D1937EE5A99A}" destId="{D9FADB8B-076F-4D67-8585-08C03BDE72F7}" srcOrd="2" destOrd="0" parTransId="{A53330BB-E699-4401-8D08-D01972ED3B27}" sibTransId="{EB6D44C0-7451-4838-96D6-F030B71BD244}"/>
    <dgm:cxn modelId="{30C7A34C-5267-4A83-8F20-F1E82D41C900}" type="presParOf" srcId="{82795232-4EF5-4DE0-9987-80ADDB7A66F1}" destId="{E1B36734-EDB9-4184-8E6D-5930E86FB08F}" srcOrd="0" destOrd="0" presId="urn:microsoft.com/office/officeart/2005/8/layout/default"/>
    <dgm:cxn modelId="{C797A15F-3630-438C-A822-9DE0559EEB41}" type="presParOf" srcId="{82795232-4EF5-4DE0-9987-80ADDB7A66F1}" destId="{0568B375-3259-463C-950A-3B4E9BDBFDCB}" srcOrd="1" destOrd="0" presId="urn:microsoft.com/office/officeart/2005/8/layout/default"/>
    <dgm:cxn modelId="{7D5476DF-BD65-4A7A-9413-C91CA6A11EE6}" type="presParOf" srcId="{82795232-4EF5-4DE0-9987-80ADDB7A66F1}" destId="{15786946-ECCA-4222-9322-EB0862DFFA1A}" srcOrd="2" destOrd="0" presId="urn:microsoft.com/office/officeart/2005/8/layout/default"/>
    <dgm:cxn modelId="{DB3228B1-E1C9-4A3C-9D5C-A2D1CC055A2F}" type="presParOf" srcId="{82795232-4EF5-4DE0-9987-80ADDB7A66F1}" destId="{12EFD477-D037-4B5C-86D7-843AA45A5D2F}" srcOrd="3" destOrd="0" presId="urn:microsoft.com/office/officeart/2005/8/layout/default"/>
    <dgm:cxn modelId="{BD6BBD14-FA4B-4E07-8A6F-08BB92529E42}" type="presParOf" srcId="{82795232-4EF5-4DE0-9987-80ADDB7A66F1}" destId="{0CECA91C-3170-4EF2-B705-4AB3AB44A1F2}" srcOrd="4" destOrd="0" presId="urn:microsoft.com/office/officeart/2005/8/layout/default"/>
    <dgm:cxn modelId="{BF8AA119-495A-4432-BE01-710F63FAFC5E}" type="presParOf" srcId="{82795232-4EF5-4DE0-9987-80ADDB7A66F1}" destId="{E9E4FB9F-47A8-4B7D-A05E-431B498A3102}" srcOrd="5" destOrd="0" presId="urn:microsoft.com/office/officeart/2005/8/layout/default"/>
    <dgm:cxn modelId="{B786E398-84F8-4B44-B5EE-54425E5BE9B5}" type="presParOf" srcId="{82795232-4EF5-4DE0-9987-80ADDB7A66F1}" destId="{6D736310-35C3-495A-A542-09F2D1400F71}" srcOrd="6" destOrd="0" presId="urn:microsoft.com/office/officeart/2005/8/layout/default"/>
    <dgm:cxn modelId="{D48C9E6A-0D5C-4C16-AAAE-5B961C213E01}" type="presParOf" srcId="{82795232-4EF5-4DE0-9987-80ADDB7A66F1}" destId="{7C095544-D334-43A5-B3A4-99B29F4C0487}" srcOrd="7" destOrd="0" presId="urn:microsoft.com/office/officeart/2005/8/layout/default"/>
    <dgm:cxn modelId="{14EF7298-9971-4F95-BD82-F03FD5953008}" type="presParOf" srcId="{82795232-4EF5-4DE0-9987-80ADDB7A66F1}" destId="{D4EFBF3C-0155-4438-B0AB-E6C0C42D4E58}" srcOrd="8" destOrd="0" presId="urn:microsoft.com/office/officeart/2005/8/layout/default"/>
    <dgm:cxn modelId="{35D6994F-901A-4090-9407-815A0994373B}" type="presParOf" srcId="{82795232-4EF5-4DE0-9987-80ADDB7A66F1}" destId="{7C4DE2E6-EF8F-40D1-AD6D-B447A37461F0}" srcOrd="9" destOrd="0" presId="urn:microsoft.com/office/officeart/2005/8/layout/default"/>
    <dgm:cxn modelId="{B1E59C8F-6757-439A-B2FA-3C0EE0541113}" type="presParOf" srcId="{82795232-4EF5-4DE0-9987-80ADDB7A66F1}" destId="{13DE603C-35F8-4FE5-84AC-3BCD7B6B7194}" srcOrd="10" destOrd="0" presId="urn:microsoft.com/office/officeart/2005/8/layout/default"/>
    <dgm:cxn modelId="{FEC03B43-B2A5-4F55-8C6C-1085E793B028}" type="presParOf" srcId="{82795232-4EF5-4DE0-9987-80ADDB7A66F1}" destId="{AE345808-2FDF-4CA8-AAB0-0C76926EE569}" srcOrd="11" destOrd="0" presId="urn:microsoft.com/office/officeart/2005/8/layout/default"/>
    <dgm:cxn modelId="{B72EA827-CA81-4169-96BD-F61374E23851}" type="presParOf" srcId="{82795232-4EF5-4DE0-9987-80ADDB7A66F1}" destId="{5267E641-92D1-491A-8B0A-3528987F6442}" srcOrd="12" destOrd="0" presId="urn:microsoft.com/office/officeart/2005/8/layout/default"/>
    <dgm:cxn modelId="{F0E470C2-F9B1-4E7F-84B2-7EF7048A7302}" type="presParOf" srcId="{82795232-4EF5-4DE0-9987-80ADDB7A66F1}" destId="{5CD002F6-D2D4-427B-BC88-7B10F23CEA75}" srcOrd="13" destOrd="0" presId="urn:microsoft.com/office/officeart/2005/8/layout/default"/>
    <dgm:cxn modelId="{CC3CC694-7732-40FE-948D-D58CA6C0D2F5}" type="presParOf" srcId="{82795232-4EF5-4DE0-9987-80ADDB7A66F1}" destId="{653EB766-2483-47B8-9380-5137F6CC4099}" srcOrd="14" destOrd="0" presId="urn:microsoft.com/office/officeart/2005/8/layout/default"/>
    <dgm:cxn modelId="{B582779C-2763-4494-B836-5A841F8A5C2A}" type="presParOf" srcId="{82795232-4EF5-4DE0-9987-80ADDB7A66F1}" destId="{E1FEC642-58BD-45D5-ABF5-C4ADB7CCE18D}" srcOrd="15" destOrd="0" presId="urn:microsoft.com/office/officeart/2005/8/layout/default"/>
    <dgm:cxn modelId="{FEA15EC9-F919-4C22-9052-FC6C8A2B7D33}" type="presParOf" srcId="{82795232-4EF5-4DE0-9987-80ADDB7A66F1}" destId="{3BD7F969-2B7B-451E-9A13-1CD5A4FA1C1F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9D82E0-5561-44A9-80F0-641CA8DF9D71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4DD8C3-A63F-468A-B572-AFB7D239E150}">
      <dgm:prSet phldrT="[Текст]" custT="1"/>
      <dgm:spPr>
        <a:solidFill>
          <a:srgbClr val="F2F4F7"/>
        </a:solidFill>
        <a:ln>
          <a:solidFill>
            <a:srgbClr val="1D77B5"/>
          </a:solidFill>
        </a:ln>
      </dgm:spPr>
      <dgm:t>
        <a:bodyPr/>
        <a:lstStyle/>
        <a:p>
          <a:r>
            <a:rPr lang="ru-RU" sz="3200" b="1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1 747 млн</a:t>
          </a:r>
          <a:r>
            <a: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4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₽</a:t>
          </a:r>
          <a:endParaRPr lang="ru-RU" sz="3600" dirty="0">
            <a:solidFill>
              <a:srgbClr val="6B728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ru-RU" sz="24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2026</a:t>
          </a:r>
          <a:endParaRPr lang="ru-RU" sz="3600" dirty="0">
            <a:solidFill>
              <a:srgbClr val="6B728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D603333-9637-4458-B641-FD5F560C4996}" type="parTrans" cxnId="{753F476A-636D-43F3-A003-7C9BB09BDAF0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A473B63-A120-42AC-9C89-17DB121BD166}" type="sibTrans" cxnId="{753F476A-636D-43F3-A003-7C9BB09BDAF0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FEDD269-BE8A-4D06-84EA-F30BA475C94E}">
      <dgm:prSet phldrT="[Текст]" custT="1"/>
      <dgm:spPr>
        <a:solidFill>
          <a:schemeClr val="tx2">
            <a:lumMod val="10000"/>
            <a:lumOff val="90000"/>
            <a:alpha val="90000"/>
          </a:schemeClr>
        </a:solidFill>
        <a:ln>
          <a:solidFill>
            <a:srgbClr val="F2994A"/>
          </a:solidFill>
          <a:prstDash val="dash"/>
        </a:ln>
      </dgm:spPr>
      <dgm:t>
        <a:bodyPr/>
        <a:lstStyle/>
        <a:p>
          <a:r>
            <a:rPr lang="ru-RU" sz="3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27,5%</a:t>
          </a:r>
          <a:endParaRPr lang="ru-RU" sz="6000" dirty="0">
            <a:solidFill>
              <a:srgbClr val="6B728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5B8D9E9-CB30-425E-80D6-A1F6E4619478}" type="parTrans" cxnId="{EDF1F5E3-C478-4272-A5D3-2E2721E4E37A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50DA944-F654-4180-A70A-15848DA15434}" type="sibTrans" cxnId="{EDF1F5E3-C478-4272-A5D3-2E2721E4E37A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43D5B81-FC96-4CE1-9F96-5838999F2B10}">
      <dgm:prSet phldrT="[Текст]" custT="1"/>
      <dgm:spPr>
        <a:solidFill>
          <a:srgbClr val="F2F4F7"/>
        </a:solidFill>
        <a:ln>
          <a:solidFill>
            <a:srgbClr val="1D77B5"/>
          </a:solidFill>
        </a:ln>
      </dgm:spPr>
      <dgm:t>
        <a:bodyPr/>
        <a:lstStyle/>
        <a:p>
          <a:r>
            <a:rPr lang="ru-RU" sz="3200" b="1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963</a:t>
          </a:r>
          <a:r>
            <a: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3200" b="1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</a:t>
          </a:r>
          <a:r>
            <a: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4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₽</a:t>
          </a:r>
          <a:endParaRPr lang="ru-RU" sz="3600" dirty="0">
            <a:solidFill>
              <a:srgbClr val="6B728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ru-RU" sz="24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2027</a:t>
          </a:r>
          <a:endParaRPr lang="ru-RU" sz="3600" dirty="0">
            <a:solidFill>
              <a:srgbClr val="6B728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DDCF672-431D-44E8-8902-A45CF633BD1D}" type="parTrans" cxnId="{65949C13-60FD-4A61-8209-324016491246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2F66BEE-3B2A-470B-9E4C-A7984EE628BC}" type="sibTrans" cxnId="{65949C13-60FD-4A61-8209-324016491246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7212BB9-90D5-4BC4-A481-EE30CA51AD97}">
      <dgm:prSet phldrT="[Текст]" custT="1"/>
      <dgm:spPr>
        <a:solidFill>
          <a:schemeClr val="tx2">
            <a:lumMod val="10000"/>
            <a:lumOff val="90000"/>
            <a:alpha val="90000"/>
          </a:schemeClr>
        </a:solidFill>
        <a:ln>
          <a:solidFill>
            <a:srgbClr val="F2994A"/>
          </a:solidFill>
          <a:prstDash val="dash"/>
        </a:ln>
      </dgm:spPr>
      <dgm:t>
        <a:bodyPr/>
        <a:lstStyle/>
        <a:p>
          <a:r>
            <a:rPr lang="ru-RU" sz="3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13,9%</a:t>
          </a:r>
          <a:endParaRPr lang="ru-RU" sz="6000" dirty="0">
            <a:solidFill>
              <a:srgbClr val="6B728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D503609-7475-4796-952E-C44FC70140C0}" type="parTrans" cxnId="{3506231F-FE9A-4BE1-8E8E-608F8980DC65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3485B4A-1A57-4D4D-8ABB-12F3BACB629D}" type="sibTrans" cxnId="{3506231F-FE9A-4BE1-8E8E-608F8980DC65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4D68DBE-33CE-4042-9EC2-9370E4E5A3A1}">
      <dgm:prSet custT="1"/>
      <dgm:spPr>
        <a:solidFill>
          <a:srgbClr val="F2F4F7"/>
        </a:solidFill>
        <a:ln>
          <a:solidFill>
            <a:srgbClr val="1D77B5"/>
          </a:solidFill>
        </a:ln>
      </dgm:spPr>
      <dgm:t>
        <a:bodyPr/>
        <a:lstStyle/>
        <a:p>
          <a:r>
            <a:rPr lang="ru-RU" sz="3200" b="1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884</a:t>
          </a:r>
          <a:r>
            <a: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3200" b="1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</a:t>
          </a:r>
          <a:r>
            <a: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4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₽</a:t>
          </a:r>
          <a:endParaRPr lang="ru-RU" sz="3600" dirty="0">
            <a:solidFill>
              <a:srgbClr val="6B728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ru-RU" sz="24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2028</a:t>
          </a:r>
          <a:endParaRPr lang="ru-RU" sz="3600" dirty="0">
            <a:solidFill>
              <a:srgbClr val="6B728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6B4D425-3A4D-401F-8499-0D365A10F303}" type="parTrans" cxnId="{923F81DB-B97F-4688-902F-53931CCA8827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D362E40-0386-409C-903C-2BF9153932D0}" type="sibTrans" cxnId="{923F81DB-B97F-4688-902F-53931CCA8827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4D6D9EC-2A87-4110-96F9-CC21AAE1544C}">
      <dgm:prSet custT="1"/>
      <dgm:spPr>
        <a:solidFill>
          <a:schemeClr val="tx2">
            <a:lumMod val="10000"/>
            <a:lumOff val="90000"/>
            <a:alpha val="90000"/>
          </a:schemeClr>
        </a:solidFill>
        <a:ln>
          <a:solidFill>
            <a:srgbClr val="F2994A"/>
          </a:solidFill>
          <a:prstDash val="dash"/>
        </a:ln>
      </dgm:spPr>
      <dgm:t>
        <a:bodyPr/>
        <a:lstStyle/>
        <a:p>
          <a:r>
            <a:rPr lang="ru-RU" sz="3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11,8%</a:t>
          </a:r>
          <a:endParaRPr lang="ru-RU" sz="6000" dirty="0">
            <a:solidFill>
              <a:srgbClr val="6B728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F67DEA9-48C7-4E02-AB46-B15779EC5289}" type="parTrans" cxnId="{9530DA78-5ACD-43A6-B1E0-4DAA7E7B3AB3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628D6CF-0382-452D-BB30-0BDE9EB2E822}" type="sibTrans" cxnId="{9530DA78-5ACD-43A6-B1E0-4DAA7E7B3AB3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976C29C-7CDF-4EB7-BFE1-9BE6C0DB2FA6}" type="pres">
      <dgm:prSet presAssocID="{539D82E0-5561-44A9-80F0-641CA8DF9D7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75B1410-2943-4976-8E27-C029B8609FDC}" type="pres">
      <dgm:prSet presAssocID="{274DD8C3-A63F-468A-B572-AFB7D239E150}" presName="root" presStyleCnt="0"/>
      <dgm:spPr/>
    </dgm:pt>
    <dgm:pt modelId="{3C08EEB2-EB11-468D-A779-D7C2B3AEA637}" type="pres">
      <dgm:prSet presAssocID="{274DD8C3-A63F-468A-B572-AFB7D239E150}" presName="rootComposite" presStyleCnt="0"/>
      <dgm:spPr/>
    </dgm:pt>
    <dgm:pt modelId="{1012487C-C0D5-4778-9D7D-CD89DC1B1057}" type="pres">
      <dgm:prSet presAssocID="{274DD8C3-A63F-468A-B572-AFB7D239E150}" presName="rootText" presStyleLbl="node1" presStyleIdx="0" presStyleCnt="3"/>
      <dgm:spPr/>
    </dgm:pt>
    <dgm:pt modelId="{AB89046B-47C6-46CF-9E6D-E21D63BB8A81}" type="pres">
      <dgm:prSet presAssocID="{274DD8C3-A63F-468A-B572-AFB7D239E150}" presName="rootConnector" presStyleLbl="node1" presStyleIdx="0" presStyleCnt="3"/>
      <dgm:spPr/>
    </dgm:pt>
    <dgm:pt modelId="{8FBD3EFB-29DB-44A5-ACD7-BE86D6CB2E56}" type="pres">
      <dgm:prSet presAssocID="{274DD8C3-A63F-468A-B572-AFB7D239E150}" presName="childShape" presStyleCnt="0"/>
      <dgm:spPr/>
    </dgm:pt>
    <dgm:pt modelId="{210D2A98-9770-4B02-B7F6-09AFD37F515D}" type="pres">
      <dgm:prSet presAssocID="{A5B8D9E9-CB30-425E-80D6-A1F6E4619478}" presName="Name13" presStyleLbl="parChTrans1D2" presStyleIdx="0" presStyleCnt="3"/>
      <dgm:spPr/>
    </dgm:pt>
    <dgm:pt modelId="{431D11AC-74EF-4742-8625-8C91E4942C4A}" type="pres">
      <dgm:prSet presAssocID="{FFEDD269-BE8A-4D06-84EA-F30BA475C94E}" presName="childText" presStyleLbl="bgAcc1" presStyleIdx="0" presStyleCnt="3" custScaleX="71276" custScaleY="71276">
        <dgm:presLayoutVars>
          <dgm:bulletEnabled val="1"/>
        </dgm:presLayoutVars>
      </dgm:prSet>
      <dgm:spPr/>
    </dgm:pt>
    <dgm:pt modelId="{75B9F178-ED40-4D71-AF37-7EBD3D159FA9}" type="pres">
      <dgm:prSet presAssocID="{043D5B81-FC96-4CE1-9F96-5838999F2B10}" presName="root" presStyleCnt="0"/>
      <dgm:spPr/>
    </dgm:pt>
    <dgm:pt modelId="{22A7551B-4B4A-4A6E-9C56-1487FD27C6AD}" type="pres">
      <dgm:prSet presAssocID="{043D5B81-FC96-4CE1-9F96-5838999F2B10}" presName="rootComposite" presStyleCnt="0"/>
      <dgm:spPr/>
    </dgm:pt>
    <dgm:pt modelId="{B87DA036-1DC1-41C3-B90F-62C5975AC772}" type="pres">
      <dgm:prSet presAssocID="{043D5B81-FC96-4CE1-9F96-5838999F2B10}" presName="rootText" presStyleLbl="node1" presStyleIdx="1" presStyleCnt="3" custLinFactNeighborX="-15103" custLinFactNeighborY="1496"/>
      <dgm:spPr/>
    </dgm:pt>
    <dgm:pt modelId="{EB708D96-A38A-4952-AF6A-B3323F9421BE}" type="pres">
      <dgm:prSet presAssocID="{043D5B81-FC96-4CE1-9F96-5838999F2B10}" presName="rootConnector" presStyleLbl="node1" presStyleIdx="1" presStyleCnt="3"/>
      <dgm:spPr/>
    </dgm:pt>
    <dgm:pt modelId="{BAD6519A-1BED-4890-873E-DC37E0596912}" type="pres">
      <dgm:prSet presAssocID="{043D5B81-FC96-4CE1-9F96-5838999F2B10}" presName="childShape" presStyleCnt="0"/>
      <dgm:spPr/>
    </dgm:pt>
    <dgm:pt modelId="{74D1BF86-B76C-45E6-9E7A-4BB959A09F8B}" type="pres">
      <dgm:prSet presAssocID="{4D503609-7475-4796-952E-C44FC70140C0}" presName="Name13" presStyleLbl="parChTrans1D2" presStyleIdx="1" presStyleCnt="3"/>
      <dgm:spPr/>
    </dgm:pt>
    <dgm:pt modelId="{74CAE783-62FF-4625-8280-49A8FAB6A000}" type="pres">
      <dgm:prSet presAssocID="{37212BB9-90D5-4BC4-A481-EE30CA51AD97}" presName="childText" presStyleLbl="bgAcc1" presStyleIdx="1" presStyleCnt="3" custScaleX="71276" custScaleY="71276" custLinFactNeighborX="-18879" custLinFactNeighborY="1496">
        <dgm:presLayoutVars>
          <dgm:bulletEnabled val="1"/>
        </dgm:presLayoutVars>
      </dgm:prSet>
      <dgm:spPr/>
    </dgm:pt>
    <dgm:pt modelId="{C0C6D7EF-7FB0-47AC-BC56-3D21C2384C95}" type="pres">
      <dgm:prSet presAssocID="{F4D68DBE-33CE-4042-9EC2-9370E4E5A3A1}" presName="root" presStyleCnt="0"/>
      <dgm:spPr/>
    </dgm:pt>
    <dgm:pt modelId="{0C80A00F-3785-4D72-B620-D36F87483C91}" type="pres">
      <dgm:prSet presAssocID="{F4D68DBE-33CE-4042-9EC2-9370E4E5A3A1}" presName="rootComposite" presStyleCnt="0"/>
      <dgm:spPr/>
    </dgm:pt>
    <dgm:pt modelId="{6952C694-153A-4B25-ADC1-0D11D558A515}" type="pres">
      <dgm:prSet presAssocID="{F4D68DBE-33CE-4042-9EC2-9370E4E5A3A1}" presName="rootText" presStyleLbl="node1" presStyleIdx="2" presStyleCnt="3" custLinFactNeighborX="-31368" custLinFactNeighborY="1496"/>
      <dgm:spPr/>
    </dgm:pt>
    <dgm:pt modelId="{04AC59F8-B3D5-45C1-8804-99E85F9EC3F0}" type="pres">
      <dgm:prSet presAssocID="{F4D68DBE-33CE-4042-9EC2-9370E4E5A3A1}" presName="rootConnector" presStyleLbl="node1" presStyleIdx="2" presStyleCnt="3"/>
      <dgm:spPr/>
    </dgm:pt>
    <dgm:pt modelId="{E6A352E9-A476-4539-8583-8A0F7844B727}" type="pres">
      <dgm:prSet presAssocID="{F4D68DBE-33CE-4042-9EC2-9370E4E5A3A1}" presName="childShape" presStyleCnt="0"/>
      <dgm:spPr/>
    </dgm:pt>
    <dgm:pt modelId="{9EC00A9C-3797-476F-A2EF-388AC8D75CA6}" type="pres">
      <dgm:prSet presAssocID="{2F67DEA9-48C7-4E02-AB46-B15779EC5289}" presName="Name13" presStyleLbl="parChTrans1D2" presStyleIdx="2" presStyleCnt="3"/>
      <dgm:spPr/>
    </dgm:pt>
    <dgm:pt modelId="{2B1CE3CA-397B-4AE7-B246-1950F0DE7D7E}" type="pres">
      <dgm:prSet presAssocID="{24D6D9EC-2A87-4110-96F9-CC21AAE1544C}" presName="childText" presStyleLbl="bgAcc1" presStyleIdx="2" presStyleCnt="3" custScaleX="71276" custScaleY="71276" custLinFactNeighborX="-39210" custLinFactNeighborY="1496">
        <dgm:presLayoutVars>
          <dgm:bulletEnabled val="1"/>
        </dgm:presLayoutVars>
      </dgm:prSet>
      <dgm:spPr/>
    </dgm:pt>
  </dgm:ptLst>
  <dgm:cxnLst>
    <dgm:cxn modelId="{65949C13-60FD-4A61-8209-324016491246}" srcId="{539D82E0-5561-44A9-80F0-641CA8DF9D71}" destId="{043D5B81-FC96-4CE1-9F96-5838999F2B10}" srcOrd="1" destOrd="0" parTransId="{DDDCF672-431D-44E8-8902-A45CF633BD1D}" sibTransId="{A2F66BEE-3B2A-470B-9E4C-A7984EE628BC}"/>
    <dgm:cxn modelId="{3506231F-FE9A-4BE1-8E8E-608F8980DC65}" srcId="{043D5B81-FC96-4CE1-9F96-5838999F2B10}" destId="{37212BB9-90D5-4BC4-A481-EE30CA51AD97}" srcOrd="0" destOrd="0" parTransId="{4D503609-7475-4796-952E-C44FC70140C0}" sibTransId="{63485B4A-1A57-4D4D-8ABB-12F3BACB629D}"/>
    <dgm:cxn modelId="{8745E729-AC2A-4015-8303-08054ABABA09}" type="presOf" srcId="{FFEDD269-BE8A-4D06-84EA-F30BA475C94E}" destId="{431D11AC-74EF-4742-8625-8C91E4942C4A}" srcOrd="0" destOrd="0" presId="urn:microsoft.com/office/officeart/2005/8/layout/hierarchy3"/>
    <dgm:cxn modelId="{AA70C864-7163-49D1-BAC7-FF304D59D188}" type="presOf" srcId="{2F67DEA9-48C7-4E02-AB46-B15779EC5289}" destId="{9EC00A9C-3797-476F-A2EF-388AC8D75CA6}" srcOrd="0" destOrd="0" presId="urn:microsoft.com/office/officeart/2005/8/layout/hierarchy3"/>
    <dgm:cxn modelId="{4D847465-EF70-460B-AC20-C002A32517FA}" type="presOf" srcId="{4D503609-7475-4796-952E-C44FC70140C0}" destId="{74D1BF86-B76C-45E6-9E7A-4BB959A09F8B}" srcOrd="0" destOrd="0" presId="urn:microsoft.com/office/officeart/2005/8/layout/hierarchy3"/>
    <dgm:cxn modelId="{753F476A-636D-43F3-A003-7C9BB09BDAF0}" srcId="{539D82E0-5561-44A9-80F0-641CA8DF9D71}" destId="{274DD8C3-A63F-468A-B572-AFB7D239E150}" srcOrd="0" destOrd="0" parTransId="{ED603333-9637-4458-B641-FD5F560C4996}" sibTransId="{DA473B63-A120-42AC-9C89-17DB121BD166}"/>
    <dgm:cxn modelId="{7C80E44F-AB46-4739-9ADA-210B26E59A60}" type="presOf" srcId="{274DD8C3-A63F-468A-B572-AFB7D239E150}" destId="{AB89046B-47C6-46CF-9E6D-E21D63BB8A81}" srcOrd="1" destOrd="0" presId="urn:microsoft.com/office/officeart/2005/8/layout/hierarchy3"/>
    <dgm:cxn modelId="{43E7D171-477E-40AB-9C70-8FACAA5FAD49}" type="presOf" srcId="{043D5B81-FC96-4CE1-9F96-5838999F2B10}" destId="{EB708D96-A38A-4952-AF6A-B3323F9421BE}" srcOrd="1" destOrd="0" presId="urn:microsoft.com/office/officeart/2005/8/layout/hierarchy3"/>
    <dgm:cxn modelId="{FD1C6276-31E9-4B98-93A3-17EB2382903E}" type="presOf" srcId="{A5B8D9E9-CB30-425E-80D6-A1F6E4619478}" destId="{210D2A98-9770-4B02-B7F6-09AFD37F515D}" srcOrd="0" destOrd="0" presId="urn:microsoft.com/office/officeart/2005/8/layout/hierarchy3"/>
    <dgm:cxn modelId="{D5DB5776-3095-4A5C-977B-EC0B505E3A40}" type="presOf" srcId="{37212BB9-90D5-4BC4-A481-EE30CA51AD97}" destId="{74CAE783-62FF-4625-8280-49A8FAB6A000}" srcOrd="0" destOrd="0" presId="urn:microsoft.com/office/officeart/2005/8/layout/hierarchy3"/>
    <dgm:cxn modelId="{9530DA78-5ACD-43A6-B1E0-4DAA7E7B3AB3}" srcId="{F4D68DBE-33CE-4042-9EC2-9370E4E5A3A1}" destId="{24D6D9EC-2A87-4110-96F9-CC21AAE1544C}" srcOrd="0" destOrd="0" parTransId="{2F67DEA9-48C7-4E02-AB46-B15779EC5289}" sibTransId="{1628D6CF-0382-452D-BB30-0BDE9EB2E822}"/>
    <dgm:cxn modelId="{DA419197-873A-42FE-9F53-7E19F7C8363A}" type="presOf" srcId="{F4D68DBE-33CE-4042-9EC2-9370E4E5A3A1}" destId="{6952C694-153A-4B25-ADC1-0D11D558A515}" srcOrd="0" destOrd="0" presId="urn:microsoft.com/office/officeart/2005/8/layout/hierarchy3"/>
    <dgm:cxn modelId="{E69539A8-A220-4918-AD72-562ADB3A56E0}" type="presOf" srcId="{539D82E0-5561-44A9-80F0-641CA8DF9D71}" destId="{F976C29C-7CDF-4EB7-BFE1-9BE6C0DB2FA6}" srcOrd="0" destOrd="0" presId="urn:microsoft.com/office/officeart/2005/8/layout/hierarchy3"/>
    <dgm:cxn modelId="{923F81DB-B97F-4688-902F-53931CCA8827}" srcId="{539D82E0-5561-44A9-80F0-641CA8DF9D71}" destId="{F4D68DBE-33CE-4042-9EC2-9370E4E5A3A1}" srcOrd="2" destOrd="0" parTransId="{86B4D425-3A4D-401F-8499-0D365A10F303}" sibTransId="{FD362E40-0386-409C-903C-2BF9153932D0}"/>
    <dgm:cxn modelId="{EDF1F5E3-C478-4272-A5D3-2E2721E4E37A}" srcId="{274DD8C3-A63F-468A-B572-AFB7D239E150}" destId="{FFEDD269-BE8A-4D06-84EA-F30BA475C94E}" srcOrd="0" destOrd="0" parTransId="{A5B8D9E9-CB30-425E-80D6-A1F6E4619478}" sibTransId="{250DA944-F654-4180-A70A-15848DA15434}"/>
    <dgm:cxn modelId="{81FE2DEA-1E84-4B2C-99C8-7CD3FC4A04F7}" type="presOf" srcId="{F4D68DBE-33CE-4042-9EC2-9370E4E5A3A1}" destId="{04AC59F8-B3D5-45C1-8804-99E85F9EC3F0}" srcOrd="1" destOrd="0" presId="urn:microsoft.com/office/officeart/2005/8/layout/hierarchy3"/>
    <dgm:cxn modelId="{71DB4DEB-7B00-430F-93EC-083D084C791C}" type="presOf" srcId="{043D5B81-FC96-4CE1-9F96-5838999F2B10}" destId="{B87DA036-1DC1-41C3-B90F-62C5975AC772}" srcOrd="0" destOrd="0" presId="urn:microsoft.com/office/officeart/2005/8/layout/hierarchy3"/>
    <dgm:cxn modelId="{FEF2A7F7-1025-43AF-AF3B-F92D379FD57E}" type="presOf" srcId="{24D6D9EC-2A87-4110-96F9-CC21AAE1544C}" destId="{2B1CE3CA-397B-4AE7-B246-1950F0DE7D7E}" srcOrd="0" destOrd="0" presId="urn:microsoft.com/office/officeart/2005/8/layout/hierarchy3"/>
    <dgm:cxn modelId="{8850CDFE-C4C0-402D-AAD9-93402512BF45}" type="presOf" srcId="{274DD8C3-A63F-468A-B572-AFB7D239E150}" destId="{1012487C-C0D5-4778-9D7D-CD89DC1B1057}" srcOrd="0" destOrd="0" presId="urn:microsoft.com/office/officeart/2005/8/layout/hierarchy3"/>
    <dgm:cxn modelId="{F6738080-B76B-4235-91F1-1436DAADEB50}" type="presParOf" srcId="{F976C29C-7CDF-4EB7-BFE1-9BE6C0DB2FA6}" destId="{A75B1410-2943-4976-8E27-C029B8609FDC}" srcOrd="0" destOrd="0" presId="urn:microsoft.com/office/officeart/2005/8/layout/hierarchy3"/>
    <dgm:cxn modelId="{245FB0A9-9D07-48B8-9752-F5FED0E157ED}" type="presParOf" srcId="{A75B1410-2943-4976-8E27-C029B8609FDC}" destId="{3C08EEB2-EB11-468D-A779-D7C2B3AEA637}" srcOrd="0" destOrd="0" presId="urn:microsoft.com/office/officeart/2005/8/layout/hierarchy3"/>
    <dgm:cxn modelId="{86B739DD-0DBD-44C2-8F3E-CC02F2AD5CD4}" type="presParOf" srcId="{3C08EEB2-EB11-468D-A779-D7C2B3AEA637}" destId="{1012487C-C0D5-4778-9D7D-CD89DC1B1057}" srcOrd="0" destOrd="0" presId="urn:microsoft.com/office/officeart/2005/8/layout/hierarchy3"/>
    <dgm:cxn modelId="{D7F76DEF-8714-4E5D-8FDA-3A4F2F014B29}" type="presParOf" srcId="{3C08EEB2-EB11-468D-A779-D7C2B3AEA637}" destId="{AB89046B-47C6-46CF-9E6D-E21D63BB8A81}" srcOrd="1" destOrd="0" presId="urn:microsoft.com/office/officeart/2005/8/layout/hierarchy3"/>
    <dgm:cxn modelId="{1F3BF407-CB6E-4926-AAB4-67F64E94F58C}" type="presParOf" srcId="{A75B1410-2943-4976-8E27-C029B8609FDC}" destId="{8FBD3EFB-29DB-44A5-ACD7-BE86D6CB2E56}" srcOrd="1" destOrd="0" presId="urn:microsoft.com/office/officeart/2005/8/layout/hierarchy3"/>
    <dgm:cxn modelId="{897CF2F9-38C9-488A-9590-1DD51BE8E7E2}" type="presParOf" srcId="{8FBD3EFB-29DB-44A5-ACD7-BE86D6CB2E56}" destId="{210D2A98-9770-4B02-B7F6-09AFD37F515D}" srcOrd="0" destOrd="0" presId="urn:microsoft.com/office/officeart/2005/8/layout/hierarchy3"/>
    <dgm:cxn modelId="{137B88FA-4490-46C6-9DA5-5AF7923C3FA6}" type="presParOf" srcId="{8FBD3EFB-29DB-44A5-ACD7-BE86D6CB2E56}" destId="{431D11AC-74EF-4742-8625-8C91E4942C4A}" srcOrd="1" destOrd="0" presId="urn:microsoft.com/office/officeart/2005/8/layout/hierarchy3"/>
    <dgm:cxn modelId="{81171F8A-DC13-490B-AEDD-F4E3A9DC69CD}" type="presParOf" srcId="{F976C29C-7CDF-4EB7-BFE1-9BE6C0DB2FA6}" destId="{75B9F178-ED40-4D71-AF37-7EBD3D159FA9}" srcOrd="1" destOrd="0" presId="urn:microsoft.com/office/officeart/2005/8/layout/hierarchy3"/>
    <dgm:cxn modelId="{8051D6C6-F481-4117-9E7D-6BF7A3577D10}" type="presParOf" srcId="{75B9F178-ED40-4D71-AF37-7EBD3D159FA9}" destId="{22A7551B-4B4A-4A6E-9C56-1487FD27C6AD}" srcOrd="0" destOrd="0" presId="urn:microsoft.com/office/officeart/2005/8/layout/hierarchy3"/>
    <dgm:cxn modelId="{7AC8E0EE-1092-47A0-B73B-3FB6B6883F32}" type="presParOf" srcId="{22A7551B-4B4A-4A6E-9C56-1487FD27C6AD}" destId="{B87DA036-1DC1-41C3-B90F-62C5975AC772}" srcOrd="0" destOrd="0" presId="urn:microsoft.com/office/officeart/2005/8/layout/hierarchy3"/>
    <dgm:cxn modelId="{84AF27C4-3F47-4308-8097-ABE98D9F4F3A}" type="presParOf" srcId="{22A7551B-4B4A-4A6E-9C56-1487FD27C6AD}" destId="{EB708D96-A38A-4952-AF6A-B3323F9421BE}" srcOrd="1" destOrd="0" presId="urn:microsoft.com/office/officeart/2005/8/layout/hierarchy3"/>
    <dgm:cxn modelId="{7E8A905A-EA94-441B-A888-098C50C44FDF}" type="presParOf" srcId="{75B9F178-ED40-4D71-AF37-7EBD3D159FA9}" destId="{BAD6519A-1BED-4890-873E-DC37E0596912}" srcOrd="1" destOrd="0" presId="urn:microsoft.com/office/officeart/2005/8/layout/hierarchy3"/>
    <dgm:cxn modelId="{8AD6829A-6F84-4296-8497-698E639F09C4}" type="presParOf" srcId="{BAD6519A-1BED-4890-873E-DC37E0596912}" destId="{74D1BF86-B76C-45E6-9E7A-4BB959A09F8B}" srcOrd="0" destOrd="0" presId="urn:microsoft.com/office/officeart/2005/8/layout/hierarchy3"/>
    <dgm:cxn modelId="{40B3974E-5A21-44CC-A2A6-A69A7BD90BB2}" type="presParOf" srcId="{BAD6519A-1BED-4890-873E-DC37E0596912}" destId="{74CAE783-62FF-4625-8280-49A8FAB6A000}" srcOrd="1" destOrd="0" presId="urn:microsoft.com/office/officeart/2005/8/layout/hierarchy3"/>
    <dgm:cxn modelId="{78DCBFC0-CAE6-4206-A1ED-195E447D5C77}" type="presParOf" srcId="{F976C29C-7CDF-4EB7-BFE1-9BE6C0DB2FA6}" destId="{C0C6D7EF-7FB0-47AC-BC56-3D21C2384C95}" srcOrd="2" destOrd="0" presId="urn:microsoft.com/office/officeart/2005/8/layout/hierarchy3"/>
    <dgm:cxn modelId="{3288C834-9FBA-4B8A-8416-8A536FAC31ED}" type="presParOf" srcId="{C0C6D7EF-7FB0-47AC-BC56-3D21C2384C95}" destId="{0C80A00F-3785-4D72-B620-D36F87483C91}" srcOrd="0" destOrd="0" presId="urn:microsoft.com/office/officeart/2005/8/layout/hierarchy3"/>
    <dgm:cxn modelId="{D5A03C3A-62D5-4B30-BE3F-A648AFB9D524}" type="presParOf" srcId="{0C80A00F-3785-4D72-B620-D36F87483C91}" destId="{6952C694-153A-4B25-ADC1-0D11D558A515}" srcOrd="0" destOrd="0" presId="urn:microsoft.com/office/officeart/2005/8/layout/hierarchy3"/>
    <dgm:cxn modelId="{3B08D513-45B8-49BA-A30D-20122F09A755}" type="presParOf" srcId="{0C80A00F-3785-4D72-B620-D36F87483C91}" destId="{04AC59F8-B3D5-45C1-8804-99E85F9EC3F0}" srcOrd="1" destOrd="0" presId="urn:microsoft.com/office/officeart/2005/8/layout/hierarchy3"/>
    <dgm:cxn modelId="{3D5E7829-B6C2-4ECE-AA27-0E87295C1D00}" type="presParOf" srcId="{C0C6D7EF-7FB0-47AC-BC56-3D21C2384C95}" destId="{E6A352E9-A476-4539-8583-8A0F7844B727}" srcOrd="1" destOrd="0" presId="urn:microsoft.com/office/officeart/2005/8/layout/hierarchy3"/>
    <dgm:cxn modelId="{6B37F531-6BBB-4601-9122-A474C5F1130E}" type="presParOf" srcId="{E6A352E9-A476-4539-8583-8A0F7844B727}" destId="{9EC00A9C-3797-476F-A2EF-388AC8D75CA6}" srcOrd="0" destOrd="0" presId="urn:microsoft.com/office/officeart/2005/8/layout/hierarchy3"/>
    <dgm:cxn modelId="{E90C95D6-A1A0-4528-BA95-01F2B57D57DC}" type="presParOf" srcId="{E6A352E9-A476-4539-8583-8A0F7844B727}" destId="{2B1CE3CA-397B-4AE7-B246-1950F0DE7D7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BDBD03-D1A3-4336-9CFF-655EF745CD3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712121-CC50-430C-94D8-8E61995227FA}">
      <dgm:prSet phldrT="[Текст]" custT="1"/>
      <dgm:spPr>
        <a:solidFill>
          <a:srgbClr val="F2F4F7"/>
        </a:solidFill>
        <a:ln>
          <a:solidFill>
            <a:srgbClr val="1D77B5"/>
          </a:solidFill>
        </a:ln>
      </dgm:spPr>
      <dgm:t>
        <a:bodyPr/>
        <a:lstStyle/>
        <a:p>
          <a:pPr>
            <a:buNone/>
          </a:pPr>
          <a:r>
            <a:rPr lang="ru-RU" sz="2400" b="1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Диалог с жителями </a:t>
          </a:r>
        </a:p>
      </dgm:t>
    </dgm:pt>
    <dgm:pt modelId="{FCBECBB1-FDF2-4541-9DBC-2F509D255A18}" type="parTrans" cxnId="{9F351065-A895-4A71-B769-F4249B58CF89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67046BF-4601-4AB0-AA83-DA5BA1C1F686}" type="sibTrans" cxnId="{9F351065-A895-4A71-B769-F4249B58CF89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23BA8A2-2D6A-4FA7-ABAD-24E3493E58F5}">
      <dgm:prSet phldrT="[Текст]" custT="1"/>
      <dgm:spPr>
        <a:solidFill>
          <a:srgbClr val="F2F4F7"/>
        </a:solidFill>
        <a:ln>
          <a:solidFill>
            <a:srgbClr val="1D77B5"/>
          </a:solidFill>
        </a:ln>
      </dgm:spPr>
      <dgm:t>
        <a:bodyPr/>
        <a:lstStyle/>
        <a:p>
          <a:pPr>
            <a:buNone/>
          </a:pPr>
          <a:r>
            <a:rPr lang="ru-RU" sz="16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Публичные слушания, встречи,</a:t>
          </a:r>
          <a:br>
            <a:rPr lang="ru-RU" sz="16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16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обсуждение приоритетов</a:t>
          </a:r>
        </a:p>
      </dgm:t>
    </dgm:pt>
    <dgm:pt modelId="{D31EDC8C-157E-42DF-8B13-73AC4085577D}" type="parTrans" cxnId="{4C7A4C7E-CAED-4B35-99EF-B3D5AD2FADED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F880E2F-613B-4A6F-801F-F97B45E024DE}" type="sibTrans" cxnId="{4C7A4C7E-CAED-4B35-99EF-B3D5AD2FADED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C3D9F6C-9080-4A85-B5D2-7438D548D2F6}">
      <dgm:prSet phldrT="[Текст]" custT="1"/>
      <dgm:spPr>
        <a:solidFill>
          <a:srgbClr val="F2F4F7"/>
        </a:solidFill>
        <a:ln>
          <a:solidFill>
            <a:srgbClr val="1D77B5"/>
          </a:solidFill>
        </a:ln>
      </dgm:spPr>
      <dgm:t>
        <a:bodyPr/>
        <a:lstStyle/>
        <a:p>
          <a:pPr>
            <a:buNone/>
          </a:pPr>
          <a:r>
            <a:rPr lang="ru-RU" sz="2400" b="1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Основа для отчётности </a:t>
          </a:r>
        </a:p>
      </dgm:t>
    </dgm:pt>
    <dgm:pt modelId="{D1F94BCF-F043-41D3-A0AD-379265935CBB}" type="parTrans" cxnId="{DA9E2E11-5B48-4DE3-B292-200321641CC3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2AE8204-821E-4E77-A9BD-0DB061610781}" type="sibTrans" cxnId="{DA9E2E11-5B48-4DE3-B292-200321641CC3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E4E318A-D9FA-4AE6-B86A-49799912FCFA}">
      <dgm:prSet phldrT="[Текст]" custT="1"/>
      <dgm:spPr>
        <a:solidFill>
          <a:srgbClr val="F2F4F7"/>
        </a:solidFill>
        <a:ln>
          <a:solidFill>
            <a:srgbClr val="1D77B5"/>
          </a:solidFill>
        </a:ln>
      </dgm:spPr>
      <dgm:t>
        <a:bodyPr/>
        <a:lstStyle/>
        <a:p>
          <a:pPr>
            <a:buNone/>
          </a:pPr>
          <a:r>
            <a:rPr lang="ru-RU" sz="16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Показ не только планов,</a:t>
          </a:r>
          <a:br>
            <a:rPr lang="ru-RU" sz="16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16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но и реальных результатов</a:t>
          </a:r>
        </a:p>
      </dgm:t>
    </dgm:pt>
    <dgm:pt modelId="{696E330E-A9E2-425A-BD0E-250842F58FFF}" type="parTrans" cxnId="{223F504F-6566-49FB-A23E-272C1D0A62E0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9A406F1-6447-4EF1-AC75-5F67ED371981}" type="sibTrans" cxnId="{223F504F-6566-49FB-A23E-272C1D0A62E0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710FE2D-9FF7-4359-8271-33839F25ABF1}">
      <dgm:prSet phldrT="[Текст]" custT="1"/>
      <dgm:spPr>
        <a:solidFill>
          <a:srgbClr val="F2F4F7"/>
        </a:solidFill>
        <a:ln>
          <a:solidFill>
            <a:srgbClr val="1D77B5"/>
          </a:solidFill>
        </a:ln>
      </dgm:spPr>
      <dgm:t>
        <a:bodyPr/>
        <a:lstStyle/>
        <a:p>
          <a:pPr>
            <a:buNone/>
          </a:pPr>
          <a:r>
            <a:rPr lang="ru-RU" sz="2400" b="1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Просветительская функция</a:t>
          </a:r>
        </a:p>
      </dgm:t>
    </dgm:pt>
    <dgm:pt modelId="{BD87B079-185D-48D8-8F4A-E38DCA46FFBA}" type="parTrans" cxnId="{39AC265C-9FA0-4BD3-A933-44CB62283952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7646D12-C5E2-4D25-B5D5-4398BECAE28A}" type="sibTrans" cxnId="{39AC265C-9FA0-4BD3-A933-44CB62283952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E5AAB82-2097-4146-92F9-F918F95D0A5B}">
      <dgm:prSet phldrT="[Текст]" custT="1"/>
      <dgm:spPr>
        <a:solidFill>
          <a:srgbClr val="F2F4F7"/>
        </a:solidFill>
        <a:ln>
          <a:solidFill>
            <a:srgbClr val="1D77B5"/>
          </a:solidFill>
        </a:ln>
      </dgm:spPr>
      <dgm:t>
        <a:bodyPr/>
        <a:lstStyle/>
        <a:p>
          <a:pPr>
            <a:buNone/>
          </a:pPr>
          <a:r>
            <a:rPr lang="ru-RU" sz="16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Объяснение принципов бюджета</a:t>
          </a:r>
          <a:br>
            <a:rPr lang="ru-RU" sz="16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16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в школах и обществе</a:t>
          </a:r>
        </a:p>
      </dgm:t>
    </dgm:pt>
    <dgm:pt modelId="{970E477E-DA07-4116-BA5A-AACF33698E19}" type="parTrans" cxnId="{A919D342-7585-4210-A4F6-DAE45F22A5CB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C14AE59-A117-47CB-813E-2B99D904BD4A}" type="sibTrans" cxnId="{A919D342-7585-4210-A4F6-DAE45F22A5CB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904C7F8-235F-470A-BB2E-B9A5C958CB79}">
      <dgm:prSet custT="1"/>
      <dgm:spPr>
        <a:solidFill>
          <a:srgbClr val="F2F4F7"/>
        </a:solidFill>
        <a:ln>
          <a:solidFill>
            <a:srgbClr val="1D77B5"/>
          </a:solidFill>
        </a:ln>
      </dgm:spPr>
      <dgm:t>
        <a:bodyPr/>
        <a:lstStyle/>
        <a:p>
          <a:pPr>
            <a:buNone/>
          </a:pPr>
          <a:r>
            <a:rPr lang="ru-RU" sz="2400" b="1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Обратная связь</a:t>
          </a:r>
        </a:p>
        <a:p>
          <a:pPr>
            <a:buNone/>
          </a:pPr>
          <a:r>
            <a:rPr lang="ru-RU" sz="16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Опросы, голосования,</a:t>
          </a:r>
          <a:br>
            <a:rPr lang="ru-RU" sz="16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16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участие жителей </a:t>
          </a:r>
        </a:p>
      </dgm:t>
    </dgm:pt>
    <dgm:pt modelId="{258E0C4F-9A0D-4395-A049-5ABAC18F1BA5}" type="parTrans" cxnId="{95206143-E38F-461B-B02C-8816AD467A16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0116764-2DF2-41EF-829E-0F29A69DBA9D}" type="sibTrans" cxnId="{95206143-E38F-461B-B02C-8816AD467A16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77FC40F-8B0B-433D-9580-A17E989FF239}" type="pres">
      <dgm:prSet presAssocID="{58BDBD03-D1A3-4336-9CFF-655EF745CD37}" presName="linear" presStyleCnt="0">
        <dgm:presLayoutVars>
          <dgm:dir/>
          <dgm:resizeHandles val="exact"/>
        </dgm:presLayoutVars>
      </dgm:prSet>
      <dgm:spPr/>
    </dgm:pt>
    <dgm:pt modelId="{12D042DE-ACA7-49B0-B991-EF2E7163F86B}" type="pres">
      <dgm:prSet presAssocID="{AD712121-CC50-430C-94D8-8E61995227FA}" presName="comp" presStyleCnt="0"/>
      <dgm:spPr/>
    </dgm:pt>
    <dgm:pt modelId="{95CCBBB6-ADA9-459E-BF07-C2CC0CE02E96}" type="pres">
      <dgm:prSet presAssocID="{AD712121-CC50-430C-94D8-8E61995227FA}" presName="box" presStyleLbl="node1" presStyleIdx="0" presStyleCnt="4" custLinFactNeighborY="5859"/>
      <dgm:spPr/>
    </dgm:pt>
    <dgm:pt modelId="{DDADEACC-C7A1-4BE7-8D52-0DD61F846510}" type="pres">
      <dgm:prSet presAssocID="{AD712121-CC50-430C-94D8-8E61995227FA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Поделиться со сплошной заливкой"/>
        </a:ext>
      </dgm:extLst>
    </dgm:pt>
    <dgm:pt modelId="{7FC85D5A-4887-4C8D-8569-DE0D2F259ADB}" type="pres">
      <dgm:prSet presAssocID="{AD712121-CC50-430C-94D8-8E61995227FA}" presName="text" presStyleLbl="node1" presStyleIdx="0" presStyleCnt="4">
        <dgm:presLayoutVars>
          <dgm:bulletEnabled val="1"/>
        </dgm:presLayoutVars>
      </dgm:prSet>
      <dgm:spPr/>
    </dgm:pt>
    <dgm:pt modelId="{81614C16-8C58-4434-BDB1-430E47879DA9}" type="pres">
      <dgm:prSet presAssocID="{767046BF-4601-4AB0-AA83-DA5BA1C1F686}" presName="spacer" presStyleCnt="0"/>
      <dgm:spPr/>
    </dgm:pt>
    <dgm:pt modelId="{4DCFB80C-EF59-4970-BA8B-CD69CF7E3A44}" type="pres">
      <dgm:prSet presAssocID="{3C3D9F6C-9080-4A85-B5D2-7438D548D2F6}" presName="comp" presStyleCnt="0"/>
      <dgm:spPr/>
    </dgm:pt>
    <dgm:pt modelId="{096B0180-A386-4604-ADA2-9D9091A34BDC}" type="pres">
      <dgm:prSet presAssocID="{3C3D9F6C-9080-4A85-B5D2-7438D548D2F6}" presName="box" presStyleLbl="node1" presStyleIdx="1" presStyleCnt="4" custLinFactNeighborY="3517"/>
      <dgm:spPr/>
    </dgm:pt>
    <dgm:pt modelId="{B4C176E2-6CC1-4327-9FCD-6F6384E8AF04}" type="pres">
      <dgm:prSet presAssocID="{3C3D9F6C-9080-4A85-B5D2-7438D548D2F6}" presName="img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Список со сплошной заливкой"/>
        </a:ext>
      </dgm:extLst>
    </dgm:pt>
    <dgm:pt modelId="{A7E65BC7-33FE-4035-AF4D-F21E3EA85555}" type="pres">
      <dgm:prSet presAssocID="{3C3D9F6C-9080-4A85-B5D2-7438D548D2F6}" presName="text" presStyleLbl="node1" presStyleIdx="1" presStyleCnt="4">
        <dgm:presLayoutVars>
          <dgm:bulletEnabled val="1"/>
        </dgm:presLayoutVars>
      </dgm:prSet>
      <dgm:spPr/>
    </dgm:pt>
    <dgm:pt modelId="{D893523F-FF20-4E2E-9CA2-0FD703FE445C}" type="pres">
      <dgm:prSet presAssocID="{42AE8204-821E-4E77-A9BD-0DB061610781}" presName="spacer" presStyleCnt="0"/>
      <dgm:spPr/>
    </dgm:pt>
    <dgm:pt modelId="{3CC2E8D2-CF7F-4F46-912A-B525E4EF30E3}" type="pres">
      <dgm:prSet presAssocID="{C710FE2D-9FF7-4359-8271-33839F25ABF1}" presName="comp" presStyleCnt="0"/>
      <dgm:spPr/>
    </dgm:pt>
    <dgm:pt modelId="{C6315085-3E2D-4D3A-9BDA-B5055209CDA2}" type="pres">
      <dgm:prSet presAssocID="{C710FE2D-9FF7-4359-8271-33839F25ABF1}" presName="box" presStyleLbl="node1" presStyleIdx="2" presStyleCnt="4" custLinFactNeighborY="1956"/>
      <dgm:spPr/>
    </dgm:pt>
    <dgm:pt modelId="{550BF82B-3504-4E8F-B021-14A13E3D1B1D}" type="pres">
      <dgm:prSet presAssocID="{C710FE2D-9FF7-4359-8271-33839F25ABF1}" presName="img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Включенный свет со сплошной заливкой"/>
        </a:ext>
      </dgm:extLst>
    </dgm:pt>
    <dgm:pt modelId="{14E1107D-5708-4EA2-8579-F5DFAEE8248E}" type="pres">
      <dgm:prSet presAssocID="{C710FE2D-9FF7-4359-8271-33839F25ABF1}" presName="text" presStyleLbl="node1" presStyleIdx="2" presStyleCnt="4">
        <dgm:presLayoutVars>
          <dgm:bulletEnabled val="1"/>
        </dgm:presLayoutVars>
      </dgm:prSet>
      <dgm:spPr/>
    </dgm:pt>
    <dgm:pt modelId="{B20D607F-D3EA-4CB5-8401-83690B5FBA3C}" type="pres">
      <dgm:prSet presAssocID="{27646D12-C5E2-4D25-B5D5-4398BECAE28A}" presName="spacer" presStyleCnt="0"/>
      <dgm:spPr/>
    </dgm:pt>
    <dgm:pt modelId="{DC700129-5CDF-4424-B645-908B579BE168}" type="pres">
      <dgm:prSet presAssocID="{D904C7F8-235F-470A-BB2E-B9A5C958CB79}" presName="comp" presStyleCnt="0"/>
      <dgm:spPr/>
    </dgm:pt>
    <dgm:pt modelId="{F2A99770-C7F4-4EB4-B505-84C2DCE7860B}" type="pres">
      <dgm:prSet presAssocID="{D904C7F8-235F-470A-BB2E-B9A5C958CB79}" presName="box" presStyleLbl="node1" presStyleIdx="3" presStyleCnt="4" custLinFactNeighborY="7787"/>
      <dgm:spPr/>
    </dgm:pt>
    <dgm:pt modelId="{BB1A6CA7-401A-4525-8BC3-4D5A01286576}" type="pres">
      <dgm:prSet presAssocID="{D904C7F8-235F-470A-BB2E-B9A5C958CB79}" presName="img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Пузырь с сообщением чата со сплошной заливкой"/>
        </a:ext>
      </dgm:extLst>
    </dgm:pt>
    <dgm:pt modelId="{BA45F2A7-4100-4B8B-8547-9B80C64CAE11}" type="pres">
      <dgm:prSet presAssocID="{D904C7F8-235F-470A-BB2E-B9A5C958CB79}" presName="text" presStyleLbl="node1" presStyleIdx="3" presStyleCnt="4">
        <dgm:presLayoutVars>
          <dgm:bulletEnabled val="1"/>
        </dgm:presLayoutVars>
      </dgm:prSet>
      <dgm:spPr/>
    </dgm:pt>
  </dgm:ptLst>
  <dgm:cxnLst>
    <dgm:cxn modelId="{AD412C06-BCBE-4CE4-8EEF-AD48A0205A40}" type="presOf" srcId="{C710FE2D-9FF7-4359-8271-33839F25ABF1}" destId="{14E1107D-5708-4EA2-8579-F5DFAEE8248E}" srcOrd="1" destOrd="0" presId="urn:microsoft.com/office/officeart/2005/8/layout/vList4"/>
    <dgm:cxn modelId="{DA9E2E11-5B48-4DE3-B292-200321641CC3}" srcId="{58BDBD03-D1A3-4336-9CFF-655EF745CD37}" destId="{3C3D9F6C-9080-4A85-B5D2-7438D548D2F6}" srcOrd="1" destOrd="0" parTransId="{D1F94BCF-F043-41D3-A0AD-379265935CBB}" sibTransId="{42AE8204-821E-4E77-A9BD-0DB061610781}"/>
    <dgm:cxn modelId="{19E54618-E0D5-4063-BDCD-087C01D17F5C}" type="presOf" srcId="{D904C7F8-235F-470A-BB2E-B9A5C958CB79}" destId="{F2A99770-C7F4-4EB4-B505-84C2DCE7860B}" srcOrd="0" destOrd="0" presId="urn:microsoft.com/office/officeart/2005/8/layout/vList4"/>
    <dgm:cxn modelId="{F874DC29-A664-43F3-969C-0C2534F855DD}" type="presOf" srcId="{EE5AAB82-2097-4146-92F9-F918F95D0A5B}" destId="{C6315085-3E2D-4D3A-9BDA-B5055209CDA2}" srcOrd="0" destOrd="1" presId="urn:microsoft.com/office/officeart/2005/8/layout/vList4"/>
    <dgm:cxn modelId="{B2DF823C-1B5B-4436-ADF7-C17B6D169645}" type="presOf" srcId="{5E4E318A-D9FA-4AE6-B86A-49799912FCFA}" destId="{096B0180-A386-4604-ADA2-9D9091A34BDC}" srcOrd="0" destOrd="1" presId="urn:microsoft.com/office/officeart/2005/8/layout/vList4"/>
    <dgm:cxn modelId="{39AC265C-9FA0-4BD3-A933-44CB62283952}" srcId="{58BDBD03-D1A3-4336-9CFF-655EF745CD37}" destId="{C710FE2D-9FF7-4359-8271-33839F25ABF1}" srcOrd="2" destOrd="0" parTransId="{BD87B079-185D-48D8-8F4A-E38DCA46FFBA}" sibTransId="{27646D12-C5E2-4D25-B5D5-4398BECAE28A}"/>
    <dgm:cxn modelId="{A919D342-7585-4210-A4F6-DAE45F22A5CB}" srcId="{C710FE2D-9FF7-4359-8271-33839F25ABF1}" destId="{EE5AAB82-2097-4146-92F9-F918F95D0A5B}" srcOrd="0" destOrd="0" parTransId="{970E477E-DA07-4116-BA5A-AACF33698E19}" sibTransId="{9C14AE59-A117-47CB-813E-2B99D904BD4A}"/>
    <dgm:cxn modelId="{95206143-E38F-461B-B02C-8816AD467A16}" srcId="{58BDBD03-D1A3-4336-9CFF-655EF745CD37}" destId="{D904C7F8-235F-470A-BB2E-B9A5C958CB79}" srcOrd="3" destOrd="0" parTransId="{258E0C4F-9A0D-4395-A049-5ABAC18F1BA5}" sibTransId="{B0116764-2DF2-41EF-829E-0F29A69DBA9D}"/>
    <dgm:cxn modelId="{9F351065-A895-4A71-B769-F4249B58CF89}" srcId="{58BDBD03-D1A3-4336-9CFF-655EF745CD37}" destId="{AD712121-CC50-430C-94D8-8E61995227FA}" srcOrd="0" destOrd="0" parTransId="{FCBECBB1-FDF2-4541-9DBC-2F509D255A18}" sibTransId="{767046BF-4601-4AB0-AA83-DA5BA1C1F686}"/>
    <dgm:cxn modelId="{57CD516C-030C-4972-8DC8-233B37FBD6A2}" type="presOf" srcId="{C710FE2D-9FF7-4359-8271-33839F25ABF1}" destId="{C6315085-3E2D-4D3A-9BDA-B5055209CDA2}" srcOrd="0" destOrd="0" presId="urn:microsoft.com/office/officeart/2005/8/layout/vList4"/>
    <dgm:cxn modelId="{047A136D-84B1-4EF1-88A7-ACF22B8996E4}" type="presOf" srcId="{3C3D9F6C-9080-4A85-B5D2-7438D548D2F6}" destId="{A7E65BC7-33FE-4035-AF4D-F21E3EA85555}" srcOrd="1" destOrd="0" presId="urn:microsoft.com/office/officeart/2005/8/layout/vList4"/>
    <dgm:cxn modelId="{223F504F-6566-49FB-A23E-272C1D0A62E0}" srcId="{3C3D9F6C-9080-4A85-B5D2-7438D548D2F6}" destId="{5E4E318A-D9FA-4AE6-B86A-49799912FCFA}" srcOrd="0" destOrd="0" parTransId="{696E330E-A9E2-425A-BD0E-250842F58FFF}" sibTransId="{49A406F1-6447-4EF1-AC75-5F67ED371981}"/>
    <dgm:cxn modelId="{2BEBE671-751F-4CF4-8E9F-C61660DF2813}" type="presOf" srcId="{5E4E318A-D9FA-4AE6-B86A-49799912FCFA}" destId="{A7E65BC7-33FE-4035-AF4D-F21E3EA85555}" srcOrd="1" destOrd="1" presId="urn:microsoft.com/office/officeart/2005/8/layout/vList4"/>
    <dgm:cxn modelId="{15FDA455-EA78-4859-B153-5D1EFA23618C}" type="presOf" srcId="{AD712121-CC50-430C-94D8-8E61995227FA}" destId="{95CCBBB6-ADA9-459E-BF07-C2CC0CE02E96}" srcOrd="0" destOrd="0" presId="urn:microsoft.com/office/officeart/2005/8/layout/vList4"/>
    <dgm:cxn modelId="{4C7A4C7E-CAED-4B35-99EF-B3D5AD2FADED}" srcId="{AD712121-CC50-430C-94D8-8E61995227FA}" destId="{523BA8A2-2D6A-4FA7-ABAD-24E3493E58F5}" srcOrd="0" destOrd="0" parTransId="{D31EDC8C-157E-42DF-8B13-73AC4085577D}" sibTransId="{5F880E2F-613B-4A6F-801F-F97B45E024DE}"/>
    <dgm:cxn modelId="{0FE1B37E-0EB5-425E-91C0-902A7C913BCE}" type="presOf" srcId="{58BDBD03-D1A3-4336-9CFF-655EF745CD37}" destId="{877FC40F-8B0B-433D-9580-A17E989FF239}" srcOrd="0" destOrd="0" presId="urn:microsoft.com/office/officeart/2005/8/layout/vList4"/>
    <dgm:cxn modelId="{FE085D80-200A-481E-BF1A-C0C15261C0E4}" type="presOf" srcId="{3C3D9F6C-9080-4A85-B5D2-7438D548D2F6}" destId="{096B0180-A386-4604-ADA2-9D9091A34BDC}" srcOrd="0" destOrd="0" presId="urn:microsoft.com/office/officeart/2005/8/layout/vList4"/>
    <dgm:cxn modelId="{73DA8182-98B7-4EFE-8CA4-AB4ADD7A3B8C}" type="presOf" srcId="{523BA8A2-2D6A-4FA7-ABAD-24E3493E58F5}" destId="{7FC85D5A-4887-4C8D-8569-DE0D2F259ADB}" srcOrd="1" destOrd="1" presId="urn:microsoft.com/office/officeart/2005/8/layout/vList4"/>
    <dgm:cxn modelId="{3854E597-5A9F-444A-BAF1-9CD19C5F9B79}" type="presOf" srcId="{523BA8A2-2D6A-4FA7-ABAD-24E3493E58F5}" destId="{95CCBBB6-ADA9-459E-BF07-C2CC0CE02E96}" srcOrd="0" destOrd="1" presId="urn:microsoft.com/office/officeart/2005/8/layout/vList4"/>
    <dgm:cxn modelId="{3EFA32B3-001D-4ECD-A058-60097F03CE61}" type="presOf" srcId="{D904C7F8-235F-470A-BB2E-B9A5C958CB79}" destId="{BA45F2A7-4100-4B8B-8547-9B80C64CAE11}" srcOrd="1" destOrd="0" presId="urn:microsoft.com/office/officeart/2005/8/layout/vList4"/>
    <dgm:cxn modelId="{0A0DB1D7-A0CA-48ED-B7B2-093CC153F8F7}" type="presOf" srcId="{AD712121-CC50-430C-94D8-8E61995227FA}" destId="{7FC85D5A-4887-4C8D-8569-DE0D2F259ADB}" srcOrd="1" destOrd="0" presId="urn:microsoft.com/office/officeart/2005/8/layout/vList4"/>
    <dgm:cxn modelId="{9DF1C1F1-F8F5-4C6C-8313-2A044F23369B}" type="presOf" srcId="{EE5AAB82-2097-4146-92F9-F918F95D0A5B}" destId="{14E1107D-5708-4EA2-8579-F5DFAEE8248E}" srcOrd="1" destOrd="1" presId="urn:microsoft.com/office/officeart/2005/8/layout/vList4"/>
    <dgm:cxn modelId="{B64FBD7A-DD19-4999-A1E8-C93B7A0E0562}" type="presParOf" srcId="{877FC40F-8B0B-433D-9580-A17E989FF239}" destId="{12D042DE-ACA7-49B0-B991-EF2E7163F86B}" srcOrd="0" destOrd="0" presId="urn:microsoft.com/office/officeart/2005/8/layout/vList4"/>
    <dgm:cxn modelId="{A2B56177-9332-4FBE-ABB3-8C27D7603F4C}" type="presParOf" srcId="{12D042DE-ACA7-49B0-B991-EF2E7163F86B}" destId="{95CCBBB6-ADA9-459E-BF07-C2CC0CE02E96}" srcOrd="0" destOrd="0" presId="urn:microsoft.com/office/officeart/2005/8/layout/vList4"/>
    <dgm:cxn modelId="{2E45BFA3-DBA2-485C-BE1E-7E816A35BFC0}" type="presParOf" srcId="{12D042DE-ACA7-49B0-B991-EF2E7163F86B}" destId="{DDADEACC-C7A1-4BE7-8D52-0DD61F846510}" srcOrd="1" destOrd="0" presId="urn:microsoft.com/office/officeart/2005/8/layout/vList4"/>
    <dgm:cxn modelId="{257E6A12-DF36-4332-A885-5DA0021B51F5}" type="presParOf" srcId="{12D042DE-ACA7-49B0-B991-EF2E7163F86B}" destId="{7FC85D5A-4887-4C8D-8569-DE0D2F259ADB}" srcOrd="2" destOrd="0" presId="urn:microsoft.com/office/officeart/2005/8/layout/vList4"/>
    <dgm:cxn modelId="{FB8A041B-481B-44B3-9684-0F30CC5A184C}" type="presParOf" srcId="{877FC40F-8B0B-433D-9580-A17E989FF239}" destId="{81614C16-8C58-4434-BDB1-430E47879DA9}" srcOrd="1" destOrd="0" presId="urn:microsoft.com/office/officeart/2005/8/layout/vList4"/>
    <dgm:cxn modelId="{3877A241-4EC2-4FDB-BA93-DDCAF1ED3C5A}" type="presParOf" srcId="{877FC40F-8B0B-433D-9580-A17E989FF239}" destId="{4DCFB80C-EF59-4970-BA8B-CD69CF7E3A44}" srcOrd="2" destOrd="0" presId="urn:microsoft.com/office/officeart/2005/8/layout/vList4"/>
    <dgm:cxn modelId="{F4B6CA56-BDD9-4CAC-8860-171F5A3F90B9}" type="presParOf" srcId="{4DCFB80C-EF59-4970-BA8B-CD69CF7E3A44}" destId="{096B0180-A386-4604-ADA2-9D9091A34BDC}" srcOrd="0" destOrd="0" presId="urn:microsoft.com/office/officeart/2005/8/layout/vList4"/>
    <dgm:cxn modelId="{35BD2198-E0C9-4421-B105-68C80CD1BBD8}" type="presParOf" srcId="{4DCFB80C-EF59-4970-BA8B-CD69CF7E3A44}" destId="{B4C176E2-6CC1-4327-9FCD-6F6384E8AF04}" srcOrd="1" destOrd="0" presId="urn:microsoft.com/office/officeart/2005/8/layout/vList4"/>
    <dgm:cxn modelId="{410D7BBC-24FD-433C-98BA-2A539B042361}" type="presParOf" srcId="{4DCFB80C-EF59-4970-BA8B-CD69CF7E3A44}" destId="{A7E65BC7-33FE-4035-AF4D-F21E3EA85555}" srcOrd="2" destOrd="0" presId="urn:microsoft.com/office/officeart/2005/8/layout/vList4"/>
    <dgm:cxn modelId="{5283B541-834C-49A4-BD75-69667D5EEA66}" type="presParOf" srcId="{877FC40F-8B0B-433D-9580-A17E989FF239}" destId="{D893523F-FF20-4E2E-9CA2-0FD703FE445C}" srcOrd="3" destOrd="0" presId="urn:microsoft.com/office/officeart/2005/8/layout/vList4"/>
    <dgm:cxn modelId="{5231BE92-C4BC-40E2-B4EB-83C36ECE4E53}" type="presParOf" srcId="{877FC40F-8B0B-433D-9580-A17E989FF239}" destId="{3CC2E8D2-CF7F-4F46-912A-B525E4EF30E3}" srcOrd="4" destOrd="0" presId="urn:microsoft.com/office/officeart/2005/8/layout/vList4"/>
    <dgm:cxn modelId="{17E38783-9484-4264-963D-A6EA7A18A821}" type="presParOf" srcId="{3CC2E8D2-CF7F-4F46-912A-B525E4EF30E3}" destId="{C6315085-3E2D-4D3A-9BDA-B5055209CDA2}" srcOrd="0" destOrd="0" presId="urn:microsoft.com/office/officeart/2005/8/layout/vList4"/>
    <dgm:cxn modelId="{3C1B59A4-0E20-4394-9A1C-2A6B4E31F7B2}" type="presParOf" srcId="{3CC2E8D2-CF7F-4F46-912A-B525E4EF30E3}" destId="{550BF82B-3504-4E8F-B021-14A13E3D1B1D}" srcOrd="1" destOrd="0" presId="urn:microsoft.com/office/officeart/2005/8/layout/vList4"/>
    <dgm:cxn modelId="{765C4875-7F8D-4F7D-B0A3-4E4984D2203B}" type="presParOf" srcId="{3CC2E8D2-CF7F-4F46-912A-B525E4EF30E3}" destId="{14E1107D-5708-4EA2-8579-F5DFAEE8248E}" srcOrd="2" destOrd="0" presId="urn:microsoft.com/office/officeart/2005/8/layout/vList4"/>
    <dgm:cxn modelId="{C02048E7-DAD4-4459-8888-870C0811CA47}" type="presParOf" srcId="{877FC40F-8B0B-433D-9580-A17E989FF239}" destId="{B20D607F-D3EA-4CB5-8401-83690B5FBA3C}" srcOrd="5" destOrd="0" presId="urn:microsoft.com/office/officeart/2005/8/layout/vList4"/>
    <dgm:cxn modelId="{B202D5C8-D612-462D-A831-6E3E444366A0}" type="presParOf" srcId="{877FC40F-8B0B-433D-9580-A17E989FF239}" destId="{DC700129-5CDF-4424-B645-908B579BE168}" srcOrd="6" destOrd="0" presId="urn:microsoft.com/office/officeart/2005/8/layout/vList4"/>
    <dgm:cxn modelId="{4EEB899E-D765-45EE-8C02-C813579F3192}" type="presParOf" srcId="{DC700129-5CDF-4424-B645-908B579BE168}" destId="{F2A99770-C7F4-4EB4-B505-84C2DCE7860B}" srcOrd="0" destOrd="0" presId="urn:microsoft.com/office/officeart/2005/8/layout/vList4"/>
    <dgm:cxn modelId="{FDACAC8A-9D5A-47B8-BD33-0A2C4C3FAE4A}" type="presParOf" srcId="{DC700129-5CDF-4424-B645-908B579BE168}" destId="{BB1A6CA7-401A-4525-8BC3-4D5A01286576}" srcOrd="1" destOrd="0" presId="urn:microsoft.com/office/officeart/2005/8/layout/vList4"/>
    <dgm:cxn modelId="{487A4970-7D8F-4B97-ABF7-9917CFB54302}" type="presParOf" srcId="{DC700129-5CDF-4424-B645-908B579BE168}" destId="{BA45F2A7-4100-4B8B-8547-9B80C64CAE1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956A0-44B5-43F9-B46C-1C74AC360728}">
      <dsp:nvSpPr>
        <dsp:cNvPr id="0" name=""/>
        <dsp:cNvSpPr/>
      </dsp:nvSpPr>
      <dsp:spPr>
        <a:xfrm>
          <a:off x="196243" y="1157865"/>
          <a:ext cx="4695982" cy="14674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983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3000" kern="1200" dirty="0">
              <a:latin typeface="Arial" panose="020B0604020202020204" pitchFamily="34" charset="0"/>
            </a:rPr>
            <a:t>Московская область, </a:t>
          </a:r>
          <a:r>
            <a:rPr lang="ru-RU" altLang="ru-RU" sz="4000" b="1" kern="1200" dirty="0">
              <a:solidFill>
                <a:srgbClr val="F2994A"/>
              </a:solidFill>
              <a:latin typeface="Arial" panose="020B0604020202020204" pitchFamily="34" charset="0"/>
            </a:rPr>
            <a:t>25</a:t>
          </a:r>
          <a:r>
            <a:rPr lang="ru-RU" altLang="ru-RU" sz="3000" kern="1200" dirty="0">
              <a:latin typeface="Arial" panose="020B0604020202020204" pitchFamily="34" charset="0"/>
            </a:rPr>
            <a:t> км от Москвы</a:t>
          </a:r>
          <a:endParaRPr lang="ru-RU" sz="3000" kern="1200" dirty="0"/>
        </a:p>
      </dsp:txBody>
      <dsp:txXfrm>
        <a:off x="196243" y="1157865"/>
        <a:ext cx="4695982" cy="1467494"/>
      </dsp:txXfrm>
    </dsp:sp>
    <dsp:sp modelId="{CF79AA2C-C545-45B1-B2D4-978C08B91699}">
      <dsp:nvSpPr>
        <dsp:cNvPr id="0" name=""/>
        <dsp:cNvSpPr/>
      </dsp:nvSpPr>
      <dsp:spPr>
        <a:xfrm>
          <a:off x="577" y="945894"/>
          <a:ext cx="1027246" cy="15408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9C16C-EBBD-45E3-B7E9-9999D6CA6B31}">
      <dsp:nvSpPr>
        <dsp:cNvPr id="0" name=""/>
        <dsp:cNvSpPr/>
      </dsp:nvSpPr>
      <dsp:spPr>
        <a:xfrm>
          <a:off x="5351680" y="1157865"/>
          <a:ext cx="4695982" cy="14674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983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3000" kern="1200" dirty="0">
              <a:latin typeface="Arial" panose="020B0604020202020204" pitchFamily="34" charset="0"/>
            </a:rPr>
            <a:t>Площадь —</a:t>
          </a:r>
          <a:r>
            <a:rPr lang="ru-RU" altLang="ru-RU" sz="4200" kern="1200" dirty="0">
              <a:latin typeface="Arial" panose="020B0604020202020204" pitchFamily="34" charset="0"/>
            </a:rPr>
            <a:t> </a:t>
          </a:r>
          <a:r>
            <a:rPr lang="ru-RU" altLang="ru-RU" sz="4200" b="1" kern="1200" dirty="0">
              <a:solidFill>
                <a:srgbClr val="F2994A"/>
              </a:solidFill>
              <a:latin typeface="Arial" panose="020B0604020202020204" pitchFamily="34" charset="0"/>
            </a:rPr>
            <a:t>621,49</a:t>
          </a:r>
          <a:r>
            <a:rPr lang="ru-RU" altLang="ru-RU" sz="4200" kern="1200" dirty="0">
              <a:latin typeface="Arial" panose="020B0604020202020204" pitchFamily="34" charset="0"/>
            </a:rPr>
            <a:t> </a:t>
          </a:r>
          <a:r>
            <a:rPr lang="ru-RU" altLang="ru-RU" sz="3000" kern="1200" dirty="0">
              <a:latin typeface="Arial" panose="020B0604020202020204" pitchFamily="34" charset="0"/>
            </a:rPr>
            <a:t>км²</a:t>
          </a:r>
          <a:endParaRPr lang="ru-RU" sz="3000" kern="1200" dirty="0"/>
        </a:p>
      </dsp:txBody>
      <dsp:txXfrm>
        <a:off x="5351680" y="1157865"/>
        <a:ext cx="4695982" cy="1467494"/>
      </dsp:txXfrm>
    </dsp:sp>
    <dsp:sp modelId="{D5012C5C-BC6A-4EB2-AFA8-678D068E761D}">
      <dsp:nvSpPr>
        <dsp:cNvPr id="0" name=""/>
        <dsp:cNvSpPr/>
      </dsp:nvSpPr>
      <dsp:spPr>
        <a:xfrm>
          <a:off x="5156014" y="945894"/>
          <a:ext cx="1027246" cy="15408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1B81A-4D35-45C0-8517-7AA90B81C248}">
      <dsp:nvSpPr>
        <dsp:cNvPr id="0" name=""/>
        <dsp:cNvSpPr/>
      </dsp:nvSpPr>
      <dsp:spPr>
        <a:xfrm>
          <a:off x="2773961" y="3005278"/>
          <a:ext cx="4695982" cy="14674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983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3000" kern="1200" dirty="0">
              <a:latin typeface="Arial" panose="020B0604020202020204" pitchFamily="34" charset="0"/>
            </a:rPr>
            <a:t>Население —</a:t>
          </a:r>
          <a:r>
            <a:rPr lang="ru-RU" altLang="ru-RU" sz="4200" kern="1200" dirty="0">
              <a:latin typeface="Arial" panose="020B0604020202020204" pitchFamily="34" charset="0"/>
            </a:rPr>
            <a:t> </a:t>
          </a:r>
          <a:r>
            <a:rPr lang="ru-RU" altLang="ru-RU" sz="4200" b="1" kern="1200" dirty="0">
              <a:solidFill>
                <a:srgbClr val="F2994A"/>
              </a:solidFill>
              <a:latin typeface="Arial" panose="020B0604020202020204" pitchFamily="34" charset="0"/>
            </a:rPr>
            <a:t>223 тыс.</a:t>
          </a:r>
          <a:r>
            <a:rPr lang="ru-RU" altLang="ru-RU" sz="4200" b="1" kern="1200" dirty="0">
              <a:latin typeface="Arial" panose="020B0604020202020204" pitchFamily="34" charset="0"/>
            </a:rPr>
            <a:t> </a:t>
          </a:r>
          <a:r>
            <a:rPr lang="ru-RU" altLang="ru-RU" sz="3000" kern="1200" dirty="0">
              <a:latin typeface="Arial" panose="020B0604020202020204" pitchFamily="34" charset="0"/>
            </a:rPr>
            <a:t>чел</a:t>
          </a:r>
          <a:endParaRPr lang="ru-RU" sz="3000" kern="1200" dirty="0"/>
        </a:p>
      </dsp:txBody>
      <dsp:txXfrm>
        <a:off x="2773961" y="3005278"/>
        <a:ext cx="4695982" cy="1467494"/>
      </dsp:txXfrm>
    </dsp:sp>
    <dsp:sp modelId="{65D3CE71-DD03-4E2D-A5F8-70E10B0AC83C}">
      <dsp:nvSpPr>
        <dsp:cNvPr id="0" name=""/>
        <dsp:cNvSpPr/>
      </dsp:nvSpPr>
      <dsp:spPr>
        <a:xfrm>
          <a:off x="2578295" y="2793306"/>
          <a:ext cx="1027246" cy="15408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BA98D-A6A8-4965-AF84-ADAD398BE3B2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03208-246F-45BD-BF89-164D376A323F}">
      <dsp:nvSpPr>
        <dsp:cNvPr id="0" name=""/>
        <dsp:cNvSpPr/>
      </dsp:nvSpPr>
      <dsp:spPr>
        <a:xfrm>
          <a:off x="752110" y="541866"/>
          <a:ext cx="6798191" cy="1083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>
          <a:solidFill>
            <a:srgbClr val="3A7BD5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первое упоминание — </a:t>
          </a:r>
          <a:r>
            <a:rPr lang="ru-RU" sz="2800" b="1" kern="1200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1521–1522</a:t>
          </a:r>
          <a:endParaRPr lang="ru-RU" sz="1700" b="1" kern="1200" dirty="0">
            <a:solidFill>
              <a:srgbClr val="F2994A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52110" y="541866"/>
        <a:ext cx="6798191" cy="1083733"/>
      </dsp:txXfrm>
    </dsp:sp>
    <dsp:sp modelId="{81EF948D-45A2-4E38-8CBC-E09376ED91AB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rgbClr val="3A7BD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2F2277A-227F-4655-BCA0-AD8F37B2D394}">
      <dsp:nvSpPr>
        <dsp:cNvPr id="0" name=""/>
        <dsp:cNvSpPr/>
      </dsp:nvSpPr>
      <dsp:spPr>
        <a:xfrm>
          <a:off x="1146048" y="2167466"/>
          <a:ext cx="6404254" cy="1083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>
          <a:solidFill>
            <a:srgbClr val="3A7BD5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021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развитие: сельское хозяйство → промышленность</a:t>
          </a:r>
        </a:p>
      </dsp:txBody>
      <dsp:txXfrm>
        <a:off x="1146048" y="2167466"/>
        <a:ext cx="6404254" cy="1083733"/>
      </dsp:txXfrm>
    </dsp:sp>
    <dsp:sp modelId="{C81132AF-E62C-4178-9FC0-15F9D7E670D2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rgbClr val="3A7BD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03AD03E-C20A-4B03-956C-63FF451E9FF6}">
      <dsp:nvSpPr>
        <dsp:cNvPr id="0" name=""/>
        <dsp:cNvSpPr/>
      </dsp:nvSpPr>
      <dsp:spPr>
        <a:xfrm>
          <a:off x="752110" y="3793066"/>
          <a:ext cx="6798191" cy="1083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>
          <a:solidFill>
            <a:srgbClr val="3A7BD5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021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округ создан Законом Московской области от 28</a:t>
          </a:r>
          <a:r>
            <a:rPr lang="en-US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.12.</a:t>
          </a:r>
          <a:r>
            <a:rPr lang="ru-RU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2018 </a:t>
          </a:r>
          <a:r>
            <a:rPr lang="ru-RU" sz="2200" b="1" kern="1200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№ 258/2018-ОЗ</a:t>
          </a:r>
          <a:r>
            <a:rPr lang="ru-RU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границы закреплены законом Московской области от 22</a:t>
          </a:r>
          <a:r>
            <a:rPr lang="en-US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.12.</a:t>
          </a:r>
          <a:r>
            <a:rPr lang="ru-RU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2019</a:t>
          </a:r>
        </a:p>
      </dsp:txBody>
      <dsp:txXfrm>
        <a:off x="752110" y="3793066"/>
        <a:ext cx="6798191" cy="1083733"/>
      </dsp:txXfrm>
    </dsp:sp>
    <dsp:sp modelId="{5113A3C8-A056-4791-AAD7-88A3D88F1F31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rgbClr val="3A7BD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36734-EDB9-4184-8E6D-5930E86FB08F}">
      <dsp:nvSpPr>
        <dsp:cNvPr id="0" name=""/>
        <dsp:cNvSpPr/>
      </dsp:nvSpPr>
      <dsp:spPr>
        <a:xfrm>
          <a:off x="1032607" y="1643"/>
          <a:ext cx="2174025" cy="1304415"/>
        </a:xfrm>
        <a:prstGeom prst="rect">
          <a:avLst/>
        </a:prstGeom>
        <a:solidFill>
          <a:srgbClr val="EBEEF2"/>
        </a:solidFill>
        <a:ln w="19050" cap="flat" cmpd="sng" algn="ctr">
          <a:solidFill>
            <a:srgbClr val="1D77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Образование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6 907</a:t>
          </a:r>
          <a:r>
            <a:rPr lang="ru-RU" sz="1400" kern="1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млн руб.</a:t>
          </a:r>
        </a:p>
      </dsp:txBody>
      <dsp:txXfrm>
        <a:off x="1032607" y="1643"/>
        <a:ext cx="2174025" cy="1304415"/>
      </dsp:txXfrm>
    </dsp:sp>
    <dsp:sp modelId="{15786946-ECCA-4222-9322-EB0862DFFA1A}">
      <dsp:nvSpPr>
        <dsp:cNvPr id="0" name=""/>
        <dsp:cNvSpPr/>
      </dsp:nvSpPr>
      <dsp:spPr>
        <a:xfrm>
          <a:off x="3424035" y="1643"/>
          <a:ext cx="2174025" cy="1304415"/>
        </a:xfrm>
        <a:prstGeom prst="rect">
          <a:avLst/>
        </a:prstGeom>
        <a:solidFill>
          <a:srgbClr val="EBEEF2"/>
        </a:solidFill>
        <a:ln w="19050" cap="flat" cmpd="sng" algn="ctr">
          <a:solidFill>
            <a:srgbClr val="1D77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Переселение граждан из аварийного жилищного фонда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kern="1200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2 832 </a:t>
          </a:r>
          <a:r>
            <a:rPr lang="ru-RU" sz="1400" kern="1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 руб.</a:t>
          </a:r>
        </a:p>
      </dsp:txBody>
      <dsp:txXfrm>
        <a:off x="3424035" y="1643"/>
        <a:ext cx="2174025" cy="1304415"/>
      </dsp:txXfrm>
    </dsp:sp>
    <dsp:sp modelId="{0CECA91C-3170-4EF2-B705-4AB3AB44A1F2}">
      <dsp:nvSpPr>
        <dsp:cNvPr id="0" name=""/>
        <dsp:cNvSpPr/>
      </dsp:nvSpPr>
      <dsp:spPr>
        <a:xfrm>
          <a:off x="5815463" y="1643"/>
          <a:ext cx="2174025" cy="1304415"/>
        </a:xfrm>
        <a:prstGeom prst="rect">
          <a:avLst/>
        </a:prstGeom>
        <a:solidFill>
          <a:srgbClr val="EBEEF2"/>
        </a:solidFill>
        <a:ln w="19050" cap="flat" cmpd="sng" algn="ctr">
          <a:solidFill>
            <a:srgbClr val="1D77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Чистый округ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1 881 </a:t>
          </a:r>
          <a:r>
            <a:rPr lang="ru-RU" sz="1400" kern="1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 руб.</a:t>
          </a:r>
        </a:p>
      </dsp:txBody>
      <dsp:txXfrm>
        <a:off x="5815463" y="1643"/>
        <a:ext cx="2174025" cy="1304415"/>
      </dsp:txXfrm>
    </dsp:sp>
    <dsp:sp modelId="{6D736310-35C3-495A-A542-09F2D1400F71}">
      <dsp:nvSpPr>
        <dsp:cNvPr id="0" name=""/>
        <dsp:cNvSpPr/>
      </dsp:nvSpPr>
      <dsp:spPr>
        <a:xfrm>
          <a:off x="1032607" y="1523461"/>
          <a:ext cx="2174025" cy="1304415"/>
        </a:xfrm>
        <a:prstGeom prst="rect">
          <a:avLst/>
        </a:prstGeom>
        <a:solidFill>
          <a:srgbClr val="EBEEF2"/>
        </a:solidFill>
        <a:ln w="19050" cap="flat" cmpd="sng" algn="ctr">
          <a:solidFill>
            <a:srgbClr val="1D77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Управление имуществом и муниципальными финансами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1 746 </a:t>
          </a:r>
          <a:r>
            <a:rPr lang="ru-RU" sz="1400" kern="1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 руб.</a:t>
          </a:r>
        </a:p>
      </dsp:txBody>
      <dsp:txXfrm>
        <a:off x="1032607" y="1523461"/>
        <a:ext cx="2174025" cy="1304415"/>
      </dsp:txXfrm>
    </dsp:sp>
    <dsp:sp modelId="{D4EFBF3C-0155-4438-B0AB-E6C0C42D4E58}">
      <dsp:nvSpPr>
        <dsp:cNvPr id="0" name=""/>
        <dsp:cNvSpPr/>
      </dsp:nvSpPr>
      <dsp:spPr>
        <a:xfrm>
          <a:off x="3424035" y="1523461"/>
          <a:ext cx="2174025" cy="1304415"/>
        </a:xfrm>
        <a:prstGeom prst="rect">
          <a:avLst/>
        </a:prstGeom>
        <a:solidFill>
          <a:srgbClr val="EBEEF2"/>
        </a:solidFill>
        <a:ln w="19050" cap="flat" cmpd="sng" algn="ctr">
          <a:solidFill>
            <a:srgbClr val="1D77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Формирование современной комфортной городской среды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kern="1200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1 566 </a:t>
          </a:r>
          <a:r>
            <a:rPr lang="ru-RU" sz="1400" kern="1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 руб.</a:t>
          </a:r>
        </a:p>
      </dsp:txBody>
      <dsp:txXfrm>
        <a:off x="3424035" y="1523461"/>
        <a:ext cx="2174025" cy="1304415"/>
      </dsp:txXfrm>
    </dsp:sp>
    <dsp:sp modelId="{13DE603C-35F8-4FE5-84AC-3BCD7B6B7194}">
      <dsp:nvSpPr>
        <dsp:cNvPr id="0" name=""/>
        <dsp:cNvSpPr/>
      </dsp:nvSpPr>
      <dsp:spPr>
        <a:xfrm>
          <a:off x="5815463" y="1523461"/>
          <a:ext cx="2174025" cy="1304415"/>
        </a:xfrm>
        <a:prstGeom prst="rect">
          <a:avLst/>
        </a:prstGeom>
        <a:solidFill>
          <a:srgbClr val="EBEEF2"/>
        </a:solidFill>
        <a:ln w="19050" cap="flat" cmpd="sng" algn="ctr">
          <a:solidFill>
            <a:srgbClr val="1D77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Культура и туризм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kern="1200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1 476 </a:t>
          </a:r>
          <a:r>
            <a:rPr lang="ru-RU" sz="1400" kern="1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 руб.</a:t>
          </a:r>
        </a:p>
      </dsp:txBody>
      <dsp:txXfrm>
        <a:off x="5815463" y="1523461"/>
        <a:ext cx="2174025" cy="1304415"/>
      </dsp:txXfrm>
    </dsp:sp>
    <dsp:sp modelId="{5267E641-92D1-491A-8B0A-3528987F6442}">
      <dsp:nvSpPr>
        <dsp:cNvPr id="0" name=""/>
        <dsp:cNvSpPr/>
      </dsp:nvSpPr>
      <dsp:spPr>
        <a:xfrm>
          <a:off x="1032607" y="3045279"/>
          <a:ext cx="2174025" cy="1304415"/>
        </a:xfrm>
        <a:prstGeom prst="rect">
          <a:avLst/>
        </a:prstGeom>
        <a:solidFill>
          <a:srgbClr val="EBEEF2"/>
        </a:solidFill>
        <a:ln w="19050" cap="flat" cmpd="sng" algn="ctr">
          <a:solidFill>
            <a:srgbClr val="1D77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Развитие инженерной инфраструктуры и энергоэффективности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1 127 </a:t>
          </a:r>
          <a:r>
            <a:rPr lang="ru-RU" sz="1400" kern="1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 руб.</a:t>
          </a:r>
        </a:p>
      </dsp:txBody>
      <dsp:txXfrm>
        <a:off x="1032607" y="3045279"/>
        <a:ext cx="2174025" cy="1304415"/>
      </dsp:txXfrm>
    </dsp:sp>
    <dsp:sp modelId="{653EB766-2483-47B8-9380-5137F6CC4099}">
      <dsp:nvSpPr>
        <dsp:cNvPr id="0" name=""/>
        <dsp:cNvSpPr/>
      </dsp:nvSpPr>
      <dsp:spPr>
        <a:xfrm>
          <a:off x="3424035" y="3045279"/>
          <a:ext cx="2174025" cy="1304415"/>
        </a:xfrm>
        <a:prstGeom prst="rect">
          <a:avLst/>
        </a:prstGeom>
        <a:solidFill>
          <a:srgbClr val="EBEEF2"/>
        </a:solidFill>
        <a:ln w="19050" cap="flat" cmpd="sng" algn="ctr">
          <a:solidFill>
            <a:srgbClr val="1D77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Развитие и функционирование дорожно-транспортного комплекса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1 075 </a:t>
          </a:r>
          <a:r>
            <a:rPr lang="ru-RU" sz="1400" kern="1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 руб.</a:t>
          </a:r>
        </a:p>
      </dsp:txBody>
      <dsp:txXfrm>
        <a:off x="3424035" y="3045279"/>
        <a:ext cx="2174025" cy="1304415"/>
      </dsp:txXfrm>
    </dsp:sp>
    <dsp:sp modelId="{3BD7F969-2B7B-451E-9A13-1CD5A4FA1C1F}">
      <dsp:nvSpPr>
        <dsp:cNvPr id="0" name=""/>
        <dsp:cNvSpPr/>
      </dsp:nvSpPr>
      <dsp:spPr>
        <a:xfrm>
          <a:off x="5815463" y="3045279"/>
          <a:ext cx="2174025" cy="1304415"/>
        </a:xfrm>
        <a:prstGeom prst="rect">
          <a:avLst/>
        </a:prstGeom>
        <a:solidFill>
          <a:srgbClr val="EBEEF2"/>
        </a:solidFill>
        <a:ln w="19050" cap="flat" cmpd="sng" algn="ctr">
          <a:solidFill>
            <a:srgbClr val="1D77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Спорт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985 </a:t>
          </a:r>
          <a:r>
            <a:rPr lang="ru-RU" sz="1400" kern="1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 </a:t>
          </a:r>
          <a:r>
            <a:rPr lang="ru-RU" sz="1400" kern="1200" dirty="0" err="1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руб</a:t>
          </a:r>
          <a:r>
            <a:rPr lang="ru-RU" sz="1400" kern="1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5815463" y="3045279"/>
        <a:ext cx="2174025" cy="13044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2487C-C0D5-4778-9D7D-CD89DC1B1057}">
      <dsp:nvSpPr>
        <dsp:cNvPr id="0" name=""/>
        <dsp:cNvSpPr/>
      </dsp:nvSpPr>
      <dsp:spPr>
        <a:xfrm>
          <a:off x="934" y="499365"/>
          <a:ext cx="2186285" cy="1093142"/>
        </a:xfrm>
        <a:prstGeom prst="roundRect">
          <a:avLst>
            <a:gd name="adj" fmla="val 10000"/>
          </a:avLst>
        </a:prstGeom>
        <a:solidFill>
          <a:srgbClr val="F2F4F7"/>
        </a:solidFill>
        <a:ln w="19050" cap="flat" cmpd="sng" algn="ctr">
          <a:solidFill>
            <a:srgbClr val="1D77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1 747 млн</a:t>
          </a:r>
          <a:r>
            <a:rPr lang="ru-RU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400" kern="1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₽</a:t>
          </a:r>
          <a:endParaRPr lang="ru-RU" sz="3600" kern="1200" dirty="0">
            <a:solidFill>
              <a:srgbClr val="6B728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2026</a:t>
          </a:r>
          <a:endParaRPr lang="ru-RU" sz="3600" kern="1200" dirty="0">
            <a:solidFill>
              <a:srgbClr val="6B728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2951" y="531382"/>
        <a:ext cx="2122251" cy="1029108"/>
      </dsp:txXfrm>
    </dsp:sp>
    <dsp:sp modelId="{210D2A98-9770-4B02-B7F6-09AFD37F515D}">
      <dsp:nvSpPr>
        <dsp:cNvPr id="0" name=""/>
        <dsp:cNvSpPr/>
      </dsp:nvSpPr>
      <dsp:spPr>
        <a:xfrm>
          <a:off x="219562" y="1592508"/>
          <a:ext cx="218628" cy="662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859"/>
              </a:lnTo>
              <a:lnTo>
                <a:pt x="218628" y="66285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D11AC-74EF-4742-8625-8C91E4942C4A}">
      <dsp:nvSpPr>
        <dsp:cNvPr id="0" name=""/>
        <dsp:cNvSpPr/>
      </dsp:nvSpPr>
      <dsp:spPr>
        <a:xfrm>
          <a:off x="438191" y="1865793"/>
          <a:ext cx="1246637" cy="779148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  <a:alpha val="90000"/>
          </a:schemeClr>
        </a:solidFill>
        <a:ln w="19050" cap="flat" cmpd="sng" algn="ctr">
          <a:solidFill>
            <a:srgbClr val="F2994A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27,5%</a:t>
          </a:r>
          <a:endParaRPr lang="ru-RU" sz="6000" kern="1200" dirty="0">
            <a:solidFill>
              <a:srgbClr val="6B728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011" y="1888613"/>
        <a:ext cx="1200997" cy="733508"/>
      </dsp:txXfrm>
    </dsp:sp>
    <dsp:sp modelId="{B87DA036-1DC1-41C3-B90F-62C5975AC772}">
      <dsp:nvSpPr>
        <dsp:cNvPr id="0" name=""/>
        <dsp:cNvSpPr/>
      </dsp:nvSpPr>
      <dsp:spPr>
        <a:xfrm>
          <a:off x="2403596" y="515719"/>
          <a:ext cx="2186285" cy="1093142"/>
        </a:xfrm>
        <a:prstGeom prst="roundRect">
          <a:avLst>
            <a:gd name="adj" fmla="val 10000"/>
          </a:avLst>
        </a:prstGeom>
        <a:solidFill>
          <a:srgbClr val="F2F4F7"/>
        </a:solidFill>
        <a:ln w="19050" cap="flat" cmpd="sng" algn="ctr">
          <a:solidFill>
            <a:srgbClr val="1D77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963</a:t>
          </a:r>
          <a:r>
            <a:rPr lang="ru-RU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3200" b="1" kern="1200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</a:t>
          </a:r>
          <a:r>
            <a:rPr lang="ru-RU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400" kern="1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₽</a:t>
          </a:r>
          <a:endParaRPr lang="ru-RU" sz="3600" kern="1200" dirty="0">
            <a:solidFill>
              <a:srgbClr val="6B728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2027</a:t>
          </a:r>
          <a:endParaRPr lang="ru-RU" sz="3600" kern="1200" dirty="0">
            <a:solidFill>
              <a:srgbClr val="6B728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435613" y="547736"/>
        <a:ext cx="2122251" cy="1029108"/>
      </dsp:txXfrm>
    </dsp:sp>
    <dsp:sp modelId="{74D1BF86-B76C-45E6-9E7A-4BB959A09F8B}">
      <dsp:nvSpPr>
        <dsp:cNvPr id="0" name=""/>
        <dsp:cNvSpPr/>
      </dsp:nvSpPr>
      <dsp:spPr>
        <a:xfrm>
          <a:off x="2622224" y="1608861"/>
          <a:ext cx="218624" cy="662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859"/>
              </a:lnTo>
              <a:lnTo>
                <a:pt x="218624" y="66285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AE783-62FF-4625-8280-49A8FAB6A000}">
      <dsp:nvSpPr>
        <dsp:cNvPr id="0" name=""/>
        <dsp:cNvSpPr/>
      </dsp:nvSpPr>
      <dsp:spPr>
        <a:xfrm>
          <a:off x="2840848" y="1882147"/>
          <a:ext cx="1246637" cy="779148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  <a:alpha val="90000"/>
          </a:schemeClr>
        </a:solidFill>
        <a:ln w="19050" cap="flat" cmpd="sng" algn="ctr">
          <a:solidFill>
            <a:srgbClr val="F2994A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13,9%</a:t>
          </a:r>
          <a:endParaRPr lang="ru-RU" sz="6000" kern="1200" dirty="0">
            <a:solidFill>
              <a:srgbClr val="6B728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863668" y="1904967"/>
        <a:ext cx="1200997" cy="733508"/>
      </dsp:txXfrm>
    </dsp:sp>
    <dsp:sp modelId="{6952C694-153A-4B25-ADC1-0D11D558A515}">
      <dsp:nvSpPr>
        <dsp:cNvPr id="0" name=""/>
        <dsp:cNvSpPr/>
      </dsp:nvSpPr>
      <dsp:spPr>
        <a:xfrm>
          <a:off x="4780853" y="515719"/>
          <a:ext cx="2186285" cy="1093142"/>
        </a:xfrm>
        <a:prstGeom prst="roundRect">
          <a:avLst>
            <a:gd name="adj" fmla="val 10000"/>
          </a:avLst>
        </a:prstGeom>
        <a:solidFill>
          <a:srgbClr val="F2F4F7"/>
        </a:solidFill>
        <a:ln w="19050" cap="flat" cmpd="sng" algn="ctr">
          <a:solidFill>
            <a:srgbClr val="1D77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884</a:t>
          </a:r>
          <a:r>
            <a:rPr lang="ru-RU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3200" b="1" kern="1200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</a:t>
          </a:r>
          <a:r>
            <a:rPr lang="ru-RU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400" kern="1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₽</a:t>
          </a:r>
          <a:endParaRPr lang="ru-RU" sz="3600" kern="1200" dirty="0">
            <a:solidFill>
              <a:srgbClr val="6B728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2028</a:t>
          </a:r>
          <a:endParaRPr lang="ru-RU" sz="3600" kern="1200" dirty="0">
            <a:solidFill>
              <a:srgbClr val="6B728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812870" y="547736"/>
        <a:ext cx="2122251" cy="1029108"/>
      </dsp:txXfrm>
    </dsp:sp>
    <dsp:sp modelId="{9EC00A9C-3797-476F-A2EF-388AC8D75CA6}">
      <dsp:nvSpPr>
        <dsp:cNvPr id="0" name=""/>
        <dsp:cNvSpPr/>
      </dsp:nvSpPr>
      <dsp:spPr>
        <a:xfrm>
          <a:off x="4999482" y="1608861"/>
          <a:ext cx="218628" cy="662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859"/>
              </a:lnTo>
              <a:lnTo>
                <a:pt x="218628" y="66285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CE3CA-397B-4AE7-B246-1950F0DE7D7E}">
      <dsp:nvSpPr>
        <dsp:cNvPr id="0" name=""/>
        <dsp:cNvSpPr/>
      </dsp:nvSpPr>
      <dsp:spPr>
        <a:xfrm>
          <a:off x="5218110" y="1882147"/>
          <a:ext cx="1246637" cy="779148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  <a:alpha val="90000"/>
          </a:schemeClr>
        </a:solidFill>
        <a:ln w="19050" cap="flat" cmpd="sng" algn="ctr">
          <a:solidFill>
            <a:srgbClr val="F2994A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11,8%</a:t>
          </a:r>
          <a:endParaRPr lang="ru-RU" sz="6000" kern="1200" dirty="0">
            <a:solidFill>
              <a:srgbClr val="6B728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240930" y="1904967"/>
        <a:ext cx="1200997" cy="733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CBBB6-ADA9-459E-BF07-C2CC0CE02E96}">
      <dsp:nvSpPr>
        <dsp:cNvPr id="0" name=""/>
        <dsp:cNvSpPr/>
      </dsp:nvSpPr>
      <dsp:spPr>
        <a:xfrm>
          <a:off x="0" y="63556"/>
          <a:ext cx="5918200" cy="1084770"/>
        </a:xfrm>
        <a:prstGeom prst="roundRect">
          <a:avLst>
            <a:gd name="adj" fmla="val 10000"/>
          </a:avLst>
        </a:prstGeom>
        <a:solidFill>
          <a:srgbClr val="F2F4F7"/>
        </a:solidFill>
        <a:ln w="19050" cap="flat" cmpd="sng" algn="ctr">
          <a:solidFill>
            <a:srgbClr val="1D77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Диалог с жителями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kern="1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Публичные слушания, встречи,</a:t>
          </a:r>
          <a:br>
            <a:rPr lang="ru-RU" sz="1600" kern="1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1600" kern="1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обсуждение приоритетов</a:t>
          </a:r>
        </a:p>
      </dsp:txBody>
      <dsp:txXfrm>
        <a:off x="1292117" y="63556"/>
        <a:ext cx="4626082" cy="1084770"/>
      </dsp:txXfrm>
    </dsp:sp>
    <dsp:sp modelId="{DDADEACC-C7A1-4BE7-8D52-0DD61F846510}">
      <dsp:nvSpPr>
        <dsp:cNvPr id="0" name=""/>
        <dsp:cNvSpPr/>
      </dsp:nvSpPr>
      <dsp:spPr>
        <a:xfrm>
          <a:off x="108477" y="108477"/>
          <a:ext cx="1183640" cy="8678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B0180-A386-4604-ADA2-9D9091A34BDC}">
      <dsp:nvSpPr>
        <dsp:cNvPr id="0" name=""/>
        <dsp:cNvSpPr/>
      </dsp:nvSpPr>
      <dsp:spPr>
        <a:xfrm>
          <a:off x="0" y="1231399"/>
          <a:ext cx="5918200" cy="1084770"/>
        </a:xfrm>
        <a:prstGeom prst="roundRect">
          <a:avLst>
            <a:gd name="adj" fmla="val 10000"/>
          </a:avLst>
        </a:prstGeom>
        <a:solidFill>
          <a:srgbClr val="F2F4F7"/>
        </a:solidFill>
        <a:ln w="19050" cap="flat" cmpd="sng" algn="ctr">
          <a:solidFill>
            <a:srgbClr val="1D77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Основа для отчётности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kern="1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Показ не только планов,</a:t>
          </a:r>
          <a:br>
            <a:rPr lang="ru-RU" sz="1600" kern="1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1600" kern="1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но и реальных результатов</a:t>
          </a:r>
        </a:p>
      </dsp:txBody>
      <dsp:txXfrm>
        <a:off x="1292117" y="1231399"/>
        <a:ext cx="4626082" cy="1084770"/>
      </dsp:txXfrm>
    </dsp:sp>
    <dsp:sp modelId="{B4C176E2-6CC1-4327-9FCD-6F6384E8AF04}">
      <dsp:nvSpPr>
        <dsp:cNvPr id="0" name=""/>
        <dsp:cNvSpPr/>
      </dsp:nvSpPr>
      <dsp:spPr>
        <a:xfrm>
          <a:off x="108477" y="1301725"/>
          <a:ext cx="1183640" cy="8678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15085-3E2D-4D3A-9BDA-B5055209CDA2}">
      <dsp:nvSpPr>
        <dsp:cNvPr id="0" name=""/>
        <dsp:cNvSpPr/>
      </dsp:nvSpPr>
      <dsp:spPr>
        <a:xfrm>
          <a:off x="0" y="2407714"/>
          <a:ext cx="5918200" cy="1084770"/>
        </a:xfrm>
        <a:prstGeom prst="roundRect">
          <a:avLst>
            <a:gd name="adj" fmla="val 10000"/>
          </a:avLst>
        </a:prstGeom>
        <a:solidFill>
          <a:srgbClr val="F2F4F7"/>
        </a:solidFill>
        <a:ln w="19050" cap="flat" cmpd="sng" algn="ctr">
          <a:solidFill>
            <a:srgbClr val="1D77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Просветительская функция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kern="1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Объяснение принципов бюджета</a:t>
          </a:r>
          <a:br>
            <a:rPr lang="ru-RU" sz="1600" kern="1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1600" kern="1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в школах и обществе</a:t>
          </a:r>
        </a:p>
      </dsp:txBody>
      <dsp:txXfrm>
        <a:off x="1292117" y="2407714"/>
        <a:ext cx="4626082" cy="1084770"/>
      </dsp:txXfrm>
    </dsp:sp>
    <dsp:sp modelId="{550BF82B-3504-4E8F-B021-14A13E3D1B1D}">
      <dsp:nvSpPr>
        <dsp:cNvPr id="0" name=""/>
        <dsp:cNvSpPr/>
      </dsp:nvSpPr>
      <dsp:spPr>
        <a:xfrm>
          <a:off x="108477" y="2494973"/>
          <a:ext cx="1183640" cy="8678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99770-C7F4-4EB4-B505-84C2DCE7860B}">
      <dsp:nvSpPr>
        <dsp:cNvPr id="0" name=""/>
        <dsp:cNvSpPr/>
      </dsp:nvSpPr>
      <dsp:spPr>
        <a:xfrm>
          <a:off x="0" y="3582479"/>
          <a:ext cx="5918200" cy="1084770"/>
        </a:xfrm>
        <a:prstGeom prst="roundRect">
          <a:avLst>
            <a:gd name="adj" fmla="val 10000"/>
          </a:avLst>
        </a:prstGeom>
        <a:solidFill>
          <a:srgbClr val="F2F4F7"/>
        </a:solidFill>
        <a:ln w="19050" cap="flat" cmpd="sng" algn="ctr">
          <a:solidFill>
            <a:srgbClr val="1D77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Обратная связь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Опросы, голосования,</a:t>
          </a:r>
          <a:br>
            <a:rPr lang="ru-RU" sz="1600" kern="1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1600" kern="12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участие жителей </a:t>
          </a:r>
        </a:p>
      </dsp:txBody>
      <dsp:txXfrm>
        <a:off x="1292117" y="3582479"/>
        <a:ext cx="4626082" cy="1084770"/>
      </dsp:txXfrm>
    </dsp:sp>
    <dsp:sp modelId="{BB1A6CA7-401A-4525-8BC3-4D5A01286576}">
      <dsp:nvSpPr>
        <dsp:cNvPr id="0" name=""/>
        <dsp:cNvSpPr/>
      </dsp:nvSpPr>
      <dsp:spPr>
        <a:xfrm>
          <a:off x="108477" y="3688221"/>
          <a:ext cx="1183640" cy="8678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FC2D1-F412-4965-A392-7E2B8F1C7C33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538B8-C78E-4ECF-A003-A8286E48D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6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538B8-C78E-4ECF-A003-A8286E48D0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7AD92-AFC2-CE2B-1064-9FB759491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0E26453-5651-3886-2C5A-927645559F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2FAF33E-CC1D-B99A-D385-0696D44A2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F2B82B-5FE4-A123-9CB8-4A8B38D7D7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538B8-C78E-4ECF-A003-A8286E48D07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1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BB00E-5413-EB93-7C44-BD429A24C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44A0740-E4AE-1865-2BAF-71F3263BB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6A12637-5B98-E854-FF98-1186C66C9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D48643-7170-8B5C-0748-AE992E3CD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538B8-C78E-4ECF-A003-A8286E48D0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31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538B8-C78E-4ECF-A003-A8286E48D0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749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538B8-C78E-4ECF-A003-A8286E48D07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397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B9F70-2A88-9873-CC7E-5191FA5B2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4548E86-9831-DCA4-5E2B-6CF8621C78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684F78F-DEC7-5DCE-060E-B5C14B661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550E85-918B-DEC3-8933-F95432F529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538B8-C78E-4ECF-A003-A8286E48D07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07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5662D-884A-B0D0-2C49-5B415FB0C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D7695E7-BA1A-64D4-AA94-2ECAE6BFB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79D4658-270E-2DB9-6AAD-2E566438A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6B483F-969A-C332-0C1D-F55D3520D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538B8-C78E-4ECF-A003-A8286E48D07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96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A12DB-8DF9-0E9F-E7A1-87F6399DC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DF9099D-46AE-3F0B-65CC-A9F3C27E95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3980E6A-DE98-070F-13C2-687EAF404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16D5A2-6424-8F87-EDA6-FC606F3B96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538B8-C78E-4ECF-A003-A8286E48D07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25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784E9-43B7-7795-D614-5437BA2FC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7498AB6-69A1-408F-9943-410CD79AB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1A7DD24-A462-0E5F-4405-228E5B68F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45219E-9DAB-7DDC-E321-ACF2AD043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538B8-C78E-4ECF-A003-A8286E48D07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804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D8E23-4D81-D9CE-4632-7E6DB9C96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2EC76B7-1010-DA8B-A17D-781905C19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0397A2E-8EC0-9DB7-1230-86703D2ED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09653-6155-A7D8-446E-2CADF0F71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538B8-C78E-4ECF-A003-A8286E48D07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440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5A096-707C-160F-6497-0798FD855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5B9E6D-8038-F5A2-AD51-5D1E8E95C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53E26-12B9-BD2A-E83C-450584BE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1322-AF56-4F24-AAD8-45A1D07BE0AB}" type="datetime1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A354B8-5D72-D28A-79C9-70475C43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12CC2-9FC1-E69F-CFB3-6E7E2A9C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2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3C0BA-2491-4641-31C3-131934AE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F553E7-E391-0309-DD42-FD8356AC9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806E57-24E0-B994-0071-548B74098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A2B2-5F42-4A07-A60B-29422194008F}" type="datetime1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37F8E7-6C0A-2A16-E704-F0E3497AE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D6EB7-F43C-9765-C472-D2E11381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A6E373-F3B3-8D9C-6C66-475B1B517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85C64D-1E68-66FC-CDBB-297B079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FFA4E6-6B0D-321B-9658-39EC04B5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091D-517B-4065-804A-7CCF0BA42CC7}" type="datetime1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084B83-84DE-9A78-E7AF-6ABD62310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058BD8-3EB8-349A-5FC5-FC1F2D07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1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279C-D54D-D3AB-4F86-0C4CA0E94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F64D1-099F-3502-BF3B-96A0B89A5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F4C87E-BD7E-CBC6-BF7F-F01314AC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8D5-E72B-436D-A949-CF7A6547EC99}" type="datetime1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EB022-CC80-2242-822C-EBFE3764F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B38E35-0CE9-D1DE-CDAE-165F4F4B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8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21B2A-3E02-36BA-7AB1-24566EFA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7DC592-35E5-D3B4-3827-6E0BFBAB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1F2E1F-9098-232B-FD91-98E42CCC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4503-D82C-40FC-BF27-D5D112CF9C50}" type="datetime1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CAAF9-5F1B-AC30-6D29-238F648F3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F67EF-E176-150F-3CFC-E42B8AA7C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78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205BD-AC8E-8222-4958-2C78AA805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5BEC7D-5ADF-E537-F660-D7CD71FFA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5B7E6B-D915-D9B7-5589-E6537BF44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9FC7CA-E9A1-FEAF-4139-90D07C0DE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567-0565-44A3-9427-AA3A21702D8A}" type="datetime1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AA4B2E-94F6-157C-C2C6-35325089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E57281-632C-5C14-0FB3-DEEF0DDC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4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1ECC3-B278-DA2A-A4F4-55F18988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204044-C8EC-2E79-1E63-E4DE8A679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384B41-33BE-C931-CE7D-3000F8A47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F6FD24-7DEE-6BEF-6E69-274EC694D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14BF8A-DCA4-C5BC-5538-DEC5E391A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E35D91-9A90-9F6A-2EC3-48A1071F2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BDE4-1BE9-410D-AA85-0AF1F793B198}" type="datetime1">
              <a:rPr lang="ru-RU" smtClean="0"/>
              <a:t>24.03.2026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FB4F87-1412-3080-54F8-76FCD0C4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C2E8BE-1A9B-FA1C-96CC-CE2A7EE9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2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79BBF-9CA2-F09F-65FD-EAB26D79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301A5A-535D-F7FB-ACE1-EC93EE78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E7B4-36EF-480C-8D3B-146D8160EC60}" type="datetime1">
              <a:rPr lang="ru-RU" smtClean="0"/>
              <a:t>24.03.2026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D71D82-4C3A-A40D-DC6C-CE285D9F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720968-08FB-F41E-CB7C-50A04727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018670-8065-9D9B-C87D-6B1A9BA2C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E4BF-6A10-49FE-B01C-04FFD5FAA72D}" type="datetime1">
              <a:rPr lang="ru-RU" smtClean="0"/>
              <a:t>24.03.2026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95EB37-7F65-988A-A58C-4EEA1E3B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0BF438-EF60-92CB-B1C0-465AADFB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1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13ED8-3C9E-844C-5420-507FCEC1F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7AD280-8411-A088-6EA2-F1656A72E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3BCEEE-B533-E36A-9D08-372B321B9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9C6F39-8181-246B-E134-50C98CC3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57B0-D6A9-4CB8-9475-D1CE9F092947}" type="datetime1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04A101-A4BB-C5FD-8C26-CFED70E7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6C954D-5372-8A7D-929E-4CC70E2F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9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0B03F-42B2-C268-1669-7C6A1DCF8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0B85C8-5CC2-194D-06B6-DE42E7E016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92A20E-A7B7-18CC-8A33-E45E9918F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C78C16-5930-4BCE-A510-446E9381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1852-25B1-434E-B52B-83638D61E38B}" type="datetime1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0DF0C6-8591-FD5B-12B5-BEDFE1F3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842A27-2BD6-C528-EE8C-639439DD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51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68A0C-52F0-5A4A-236A-14A4C6FF6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69E79D-4BC4-FFFE-9C90-EBCC62D28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D7327E-393F-F9E8-B9A9-75295B656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FCE0C-F9EA-45DB-ACA1-8F5182AA56D5}" type="datetime1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C624F-53CA-9CFE-6159-965EC633E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E8E32F-C1C1-C428-8143-EFAD1D165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F8AFE5-67B5-4FAA-8436-260BE6A3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3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2.xml"/><Relationship Id="rId1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C9B52-72A1-49DE-D2F2-9C8287A5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872067"/>
            <a:ext cx="10735733" cy="5037666"/>
          </a:xfrm>
        </p:spPr>
        <p:txBody>
          <a:bodyPr>
            <a:normAutofit fontScale="90000"/>
          </a:bodyPr>
          <a:lstStyle/>
          <a:p>
            <a:pPr algn="l"/>
            <a:br>
              <a:rPr lang="ru-RU" sz="4400" b="1" dirty="0">
                <a:solidFill>
                  <a:srgbClr val="1F3A5F"/>
                </a:solidFill>
                <a:latin typeface="Montserrat" panose="00000500000000000000" pitchFamily="2" charset="-52"/>
              </a:rPr>
            </a:br>
            <a:br>
              <a:rPr lang="ru-RU" sz="4400" b="1" dirty="0">
                <a:solidFill>
                  <a:srgbClr val="1F3A5F"/>
                </a:solidFill>
                <a:latin typeface="Montserrat" panose="00000500000000000000" pitchFamily="2" charset="-52"/>
              </a:rPr>
            </a:br>
            <a:r>
              <a:rPr lang="ru-RU" sz="4400" b="1" dirty="0">
                <a:solidFill>
                  <a:srgbClr val="1F3A5F"/>
                </a:solidFill>
                <a:latin typeface="Montserrat" panose="00000500000000000000" pitchFamily="2" charset="-52"/>
              </a:rPr>
              <a:t>  БЮДЖЕТ ДЛЯ  ГРАЖДАН</a:t>
            </a:r>
            <a:br>
              <a:rPr lang="ru-RU" sz="4400" b="1" dirty="0">
                <a:solidFill>
                  <a:srgbClr val="F8C300"/>
                </a:solidFill>
                <a:latin typeface="Montserrat" panose="00000500000000000000" pitchFamily="2" charset="-52"/>
              </a:rPr>
            </a:br>
            <a:r>
              <a:rPr lang="ru-RU" sz="4400" b="1" dirty="0">
                <a:solidFill>
                  <a:srgbClr val="F8C300"/>
                </a:solidFill>
                <a:latin typeface="Montserrat" panose="00000500000000000000" pitchFamily="2" charset="-52"/>
              </a:rPr>
              <a:t>	</a:t>
            </a:r>
            <a:br>
              <a:rPr lang="ru-RU" sz="4400" b="1" dirty="0">
                <a:solidFill>
                  <a:srgbClr val="F8C300"/>
                </a:solidFill>
                <a:latin typeface="Montserrat" panose="00000500000000000000" pitchFamily="2" charset="-52"/>
              </a:rPr>
            </a:br>
            <a:br>
              <a:rPr lang="ru-RU" b="1" dirty="0">
                <a:solidFill>
                  <a:srgbClr val="F8C300"/>
                </a:solidFill>
                <a:latin typeface="Montserrat" panose="00000500000000000000" pitchFamily="2" charset="-52"/>
              </a:rPr>
            </a:br>
            <a:r>
              <a:rPr lang="ru-RU" b="1" dirty="0">
                <a:solidFill>
                  <a:srgbClr val="F8C300"/>
                </a:solidFill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г.о</a:t>
            </a:r>
            <a:r>
              <a:rPr lang="ru-RU" sz="2800" dirty="0">
                <a:latin typeface="Montserrat" panose="00000500000000000000" pitchFamily="2" charset="-52"/>
              </a:rPr>
              <a:t>. Щёлково </a:t>
            </a:r>
            <a:br>
              <a:rPr lang="ru-RU" sz="2800" dirty="0">
                <a:latin typeface="Montserrat" panose="00000500000000000000" pitchFamily="2" charset="-52"/>
              </a:rPr>
            </a:br>
            <a:r>
              <a:rPr lang="ru-RU" sz="2800" dirty="0">
                <a:latin typeface="Montserrat" panose="00000500000000000000" pitchFamily="2" charset="-52"/>
              </a:rPr>
              <a:t>    2026-2028</a:t>
            </a:r>
            <a:br>
              <a:rPr lang="ru-RU" sz="2800" dirty="0">
                <a:latin typeface="Montserrat" panose="00000500000000000000" pitchFamily="2" charset="-52"/>
              </a:rPr>
            </a:br>
            <a:br>
              <a:rPr lang="ru-RU" sz="2800" dirty="0">
                <a:latin typeface="Montserrat" panose="00000500000000000000" pitchFamily="2" charset="-52"/>
              </a:rPr>
            </a:br>
            <a:br>
              <a:rPr lang="ru-RU" sz="2800" dirty="0">
                <a:latin typeface="Montserrat" panose="00000500000000000000" pitchFamily="2" charset="-52"/>
              </a:rPr>
            </a:br>
            <a:r>
              <a:rPr lang="ru-RU" sz="1800" dirty="0">
                <a:solidFill>
                  <a:srgbClr val="6B7280"/>
                </a:solidFill>
                <a:latin typeface="Montserrat" panose="00000500000000000000" pitchFamily="2" charset="-52"/>
              </a:rPr>
              <a:t>на основе решения Совета депутатов</a:t>
            </a:r>
            <a:br>
              <a:rPr lang="ru-RU" sz="2800" dirty="0">
                <a:latin typeface="Montserrat" panose="00000500000000000000" pitchFamily="2" charset="-52"/>
              </a:rPr>
            </a:br>
            <a:br>
              <a:rPr lang="ru-RU" sz="2800" dirty="0">
                <a:latin typeface="Montserrat" panose="00000500000000000000" pitchFamily="2" charset="-52"/>
              </a:rPr>
            </a:br>
            <a:endParaRPr lang="ru-RU" sz="2800" dirty="0">
              <a:latin typeface="Montserrat" panose="00000500000000000000" pitchFamily="2" charset="-52"/>
            </a:endParaRPr>
          </a:p>
        </p:txBody>
      </p:sp>
      <p:pic>
        <p:nvPicPr>
          <p:cNvPr id="12292" name="Picture 4" descr="Picture background">
            <a:extLst>
              <a:ext uri="{FF2B5EF4-FFF2-40B4-BE49-F238E27FC236}">
                <a16:creationId xmlns:a16="http://schemas.microsoft.com/office/drawing/2014/main" id="{1CDB6A33-8875-3F33-6242-49AE0AD27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598" y="1659465"/>
            <a:ext cx="2511334" cy="307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204A0C-6703-CC7B-0B40-8CCCC670701D}"/>
              </a:ext>
            </a:extLst>
          </p:cNvPr>
          <p:cNvCxnSpPr>
            <a:cxnSpLocks/>
          </p:cNvCxnSpPr>
          <p:nvPr/>
        </p:nvCxnSpPr>
        <p:spPr>
          <a:xfrm>
            <a:off x="1778003" y="2031992"/>
            <a:ext cx="4394200" cy="0"/>
          </a:xfrm>
          <a:prstGeom prst="line">
            <a:avLst/>
          </a:prstGeom>
          <a:ln w="28575">
            <a:solidFill>
              <a:srgbClr val="7A86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770E694-39E7-B442-E80C-6C1CAF2D460B}"/>
              </a:ext>
            </a:extLst>
          </p:cNvPr>
          <p:cNvCxnSpPr>
            <a:cxnSpLocks/>
          </p:cNvCxnSpPr>
          <p:nvPr/>
        </p:nvCxnSpPr>
        <p:spPr>
          <a:xfrm>
            <a:off x="237068" y="1313246"/>
            <a:ext cx="0" cy="498622"/>
          </a:xfrm>
          <a:prstGeom prst="line">
            <a:avLst/>
          </a:prstGeom>
          <a:ln w="57150">
            <a:solidFill>
              <a:srgbClr val="F2994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36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160E9-2DC1-BD1B-796A-38E795E1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Доходы бюджета: из чего формируется ресурс округа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59D0EE-F7BC-C8D9-D24A-86AD61E09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241800" cy="4530725"/>
          </a:xfrm>
          <a:ln>
            <a:solidFill>
              <a:srgbClr val="1F3A5F"/>
            </a:solidFill>
            <a:prstDash val="sysDot"/>
          </a:ln>
        </p:spPr>
        <p:txBody>
          <a:bodyPr>
            <a:normAutofit lnSpcReduction="10000"/>
          </a:bodyPr>
          <a:lstStyle/>
          <a:p>
            <a:pPr>
              <a:buClr>
                <a:srgbClr val="1F3A5F"/>
              </a:buClr>
            </a:pPr>
            <a:endParaRPr lang="ru-RU" b="1" dirty="0">
              <a:solidFill>
                <a:srgbClr val="F2994A"/>
              </a:solidFill>
            </a:endParaRPr>
          </a:p>
          <a:p>
            <a:pPr>
              <a:buClr>
                <a:srgbClr val="1F3A5F"/>
              </a:buClr>
            </a:pPr>
            <a:endParaRPr lang="ru-RU" b="1" dirty="0">
              <a:solidFill>
                <a:srgbClr val="F2994A"/>
              </a:solidFill>
            </a:endParaRPr>
          </a:p>
          <a:p>
            <a:pPr>
              <a:buClr>
                <a:srgbClr val="1F3A5F"/>
              </a:buClr>
            </a:pPr>
            <a:endParaRPr lang="ru-RU" b="1" dirty="0">
              <a:solidFill>
                <a:srgbClr val="F2994A"/>
              </a:solidFill>
            </a:endParaRPr>
          </a:p>
          <a:p>
            <a:pPr>
              <a:buClr>
                <a:srgbClr val="1F3A5F"/>
              </a:buClr>
            </a:pPr>
            <a:endParaRPr lang="ru-RU" b="1" dirty="0">
              <a:solidFill>
                <a:srgbClr val="F2994A"/>
              </a:solidFill>
            </a:endParaRPr>
          </a:p>
          <a:p>
            <a:pPr>
              <a:buClr>
                <a:srgbClr val="1F3A5F"/>
              </a:buClr>
            </a:pPr>
            <a:r>
              <a:rPr lang="ru-RU" b="1" dirty="0">
                <a:solidFill>
                  <a:srgbClr val="F2994A"/>
                </a:solidFill>
              </a:rPr>
              <a:t>налоговые доходы</a:t>
            </a:r>
            <a:r>
              <a:rPr lang="ru-RU" dirty="0">
                <a:solidFill>
                  <a:srgbClr val="F2994A"/>
                </a:solidFill>
              </a:rPr>
              <a:t>;</a:t>
            </a:r>
          </a:p>
          <a:p>
            <a:pPr>
              <a:buClr>
                <a:srgbClr val="1F3A5F"/>
              </a:buClr>
            </a:pPr>
            <a:r>
              <a:rPr lang="ru-RU" b="1" dirty="0">
                <a:solidFill>
                  <a:srgbClr val="F2994A"/>
                </a:solidFill>
              </a:rPr>
              <a:t>неналоговые доходы</a:t>
            </a:r>
            <a:r>
              <a:rPr lang="ru-RU" dirty="0">
                <a:solidFill>
                  <a:srgbClr val="F2994A"/>
                </a:solidFill>
              </a:rPr>
              <a:t>;</a:t>
            </a:r>
          </a:p>
          <a:p>
            <a:pPr>
              <a:buClr>
                <a:srgbClr val="1F3A5F"/>
              </a:buClr>
            </a:pPr>
            <a:r>
              <a:rPr lang="ru-RU" b="1" dirty="0">
                <a:solidFill>
                  <a:srgbClr val="F2994A"/>
                </a:solidFill>
              </a:rPr>
              <a:t>безвозмездные поступления</a:t>
            </a:r>
            <a:r>
              <a:rPr lang="ru-RU" dirty="0">
                <a:solidFill>
                  <a:srgbClr val="F2994A"/>
                </a:solidFill>
              </a:rPr>
              <a:t> </a:t>
            </a:r>
            <a:r>
              <a:rPr lang="ru-RU" dirty="0"/>
              <a:t>из других бюджетов. </a:t>
            </a:r>
          </a:p>
          <a:p>
            <a:pPr marL="0" indent="0">
              <a:buClr>
                <a:srgbClr val="1F3A5F"/>
              </a:buClr>
              <a:buNone/>
            </a:pPr>
            <a:r>
              <a:rPr lang="ru-RU" dirty="0"/>
              <a:t>	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20AA4C-F44A-1EC4-FDDA-411EB74B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10</a:t>
            </a:fld>
            <a:endParaRPr lang="ru-RU"/>
          </a:p>
        </p:txBody>
      </p:sp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id="{ABCB5164-1AC1-4545-756F-734748E0E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B76A03-863E-9247-6916-EC3279F30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454" y="2218428"/>
            <a:ext cx="6144346" cy="41379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3A865A-EA4C-6722-8312-E4C6AD52D109}"/>
              </a:ext>
            </a:extLst>
          </p:cNvPr>
          <p:cNvSpPr txBox="1"/>
          <p:nvPr/>
        </p:nvSpPr>
        <p:spPr>
          <a:xfrm>
            <a:off x="5209454" y="1825625"/>
            <a:ext cx="614434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Структура доходов бюджета на 2026 год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0A3E64E-6209-8BF6-B944-7FBBC9E5B7A9}"/>
              </a:ext>
            </a:extLst>
          </p:cNvPr>
          <p:cNvSpPr/>
          <p:nvPr/>
        </p:nvSpPr>
        <p:spPr>
          <a:xfrm flipV="1">
            <a:off x="838200" y="3068318"/>
            <a:ext cx="42418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9000">
                <a:srgbClr val="1F3A5F"/>
              </a:gs>
              <a:gs pos="100000">
                <a:srgbClr val="F2F4F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008C2D-BE7C-99EB-0B11-29CE1F5EB19F}"/>
              </a:ext>
            </a:extLst>
          </p:cNvPr>
          <p:cNvSpPr txBox="1"/>
          <p:nvPr/>
        </p:nvSpPr>
        <p:spPr>
          <a:xfrm>
            <a:off x="838200" y="1825624"/>
            <a:ext cx="4241800" cy="1200329"/>
          </a:xfrm>
          <a:prstGeom prst="rect">
            <a:avLst/>
          </a:prstGeom>
          <a:solidFill>
            <a:srgbClr val="1D77B5"/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Основные источники доходов</a:t>
            </a:r>
          </a:p>
          <a:p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7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E7804-A030-C6A3-F218-9B5124B24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A3D62-1375-BB1B-4A05-BA86B4C1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Прогноз  доходов в бюджет городского округа на 2026-2028 гг.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71D759F-51DA-ECC8-38E2-939FB8CA73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668601"/>
              </p:ext>
            </p:extLst>
          </p:nvPr>
        </p:nvGraphicFramePr>
        <p:xfrm>
          <a:off x="2582113" y="1857672"/>
          <a:ext cx="7027773" cy="4413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3620">
                  <a:extLst>
                    <a:ext uri="{9D8B030D-6E8A-4147-A177-3AD203B41FA5}">
                      <a16:colId xmlns:a16="http://schemas.microsoft.com/office/drawing/2014/main" val="3728266273"/>
                    </a:ext>
                  </a:extLst>
                </a:gridCol>
                <a:gridCol w="1305218">
                  <a:extLst>
                    <a:ext uri="{9D8B030D-6E8A-4147-A177-3AD203B41FA5}">
                      <a16:colId xmlns:a16="http://schemas.microsoft.com/office/drawing/2014/main" val="1850899477"/>
                    </a:ext>
                  </a:extLst>
                </a:gridCol>
                <a:gridCol w="1033120">
                  <a:extLst>
                    <a:ext uri="{9D8B030D-6E8A-4147-A177-3AD203B41FA5}">
                      <a16:colId xmlns:a16="http://schemas.microsoft.com/office/drawing/2014/main" val="297346918"/>
                    </a:ext>
                  </a:extLst>
                </a:gridCol>
                <a:gridCol w="875815">
                  <a:extLst>
                    <a:ext uri="{9D8B030D-6E8A-4147-A177-3AD203B41FA5}">
                      <a16:colId xmlns:a16="http://schemas.microsoft.com/office/drawing/2014/main" val="2105353133"/>
                    </a:ext>
                  </a:extLst>
                </a:gridCol>
              </a:tblGrid>
              <a:tr h="199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показателя, млн. руб.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132727"/>
                  </a:ext>
                </a:extLst>
              </a:tr>
              <a:tr h="3648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НАЛОГОВЫЕ ДОХОДЫ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F3A5F">
                            <a:tint val="66000"/>
                            <a:satMod val="160000"/>
                          </a:srgbClr>
                        </a:gs>
                        <a:gs pos="50000">
                          <a:srgbClr val="1F3A5F">
                            <a:tint val="44500"/>
                            <a:satMod val="160000"/>
                          </a:srgbClr>
                        </a:gs>
                        <a:gs pos="100000">
                          <a:srgbClr val="1F3A5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10090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8686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9080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726832"/>
                  </a:ext>
                </a:extLst>
              </a:tr>
              <a:tr h="199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Налог на доходы физических лиц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6772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4957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4957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65846"/>
                  </a:ext>
                </a:extLst>
              </a:tr>
              <a:tr h="6522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Акцизы по подакцизным товарам (продукции), производимым в РФ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1040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1153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1201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302208"/>
                  </a:ext>
                </a:extLst>
              </a:tr>
              <a:tr h="199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Туристический налог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289259"/>
                  </a:ext>
                </a:extLst>
              </a:tr>
              <a:tr h="199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Налоги на совокупный доход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635601"/>
                  </a:ext>
                </a:extLst>
              </a:tr>
              <a:tr h="199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Налоги на имущество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1537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1828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2162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483741"/>
                  </a:ext>
                </a:extLst>
              </a:tr>
              <a:tr h="199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Государственная пошлина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1450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1547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1590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445240"/>
                  </a:ext>
                </a:extLst>
              </a:tr>
              <a:tr h="199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НЕНАЛОГОВЫЕ ДОХОДЫ</a:t>
                      </a:r>
                    </a:p>
                  </a:txBody>
                  <a:tcPr marL="56618" marR="56618" marT="0" marB="0" anchor="b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900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892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906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006216"/>
                  </a:ext>
                </a:extLst>
              </a:tr>
              <a:tr h="9436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694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701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713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404706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FE998FF-C18B-C3A2-7384-F44AA9D0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11</a:t>
            </a:fld>
            <a:endParaRPr lang="ru-RU"/>
          </a:p>
        </p:txBody>
      </p:sp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id="{094ED3C9-407A-AB48-A2D8-06C827A1C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660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37A05-6F8B-361A-4E65-1A32C02E7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AAEFB-9243-5006-EF9D-A5C3382A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Прогноз  доходов в бюджет городского округа на 2026-2028 гг.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DF1FB63-5657-9862-528C-4D95AB2DD2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31834"/>
              </p:ext>
            </p:extLst>
          </p:nvPr>
        </p:nvGraphicFramePr>
        <p:xfrm>
          <a:off x="2582113" y="1857672"/>
          <a:ext cx="7027773" cy="1599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3620">
                  <a:extLst>
                    <a:ext uri="{9D8B030D-6E8A-4147-A177-3AD203B41FA5}">
                      <a16:colId xmlns:a16="http://schemas.microsoft.com/office/drawing/2014/main" val="3728266273"/>
                    </a:ext>
                  </a:extLst>
                </a:gridCol>
                <a:gridCol w="1305218">
                  <a:extLst>
                    <a:ext uri="{9D8B030D-6E8A-4147-A177-3AD203B41FA5}">
                      <a16:colId xmlns:a16="http://schemas.microsoft.com/office/drawing/2014/main" val="1850899477"/>
                    </a:ext>
                  </a:extLst>
                </a:gridCol>
                <a:gridCol w="1033120">
                  <a:extLst>
                    <a:ext uri="{9D8B030D-6E8A-4147-A177-3AD203B41FA5}">
                      <a16:colId xmlns:a16="http://schemas.microsoft.com/office/drawing/2014/main" val="297346918"/>
                    </a:ext>
                  </a:extLst>
                </a:gridCol>
                <a:gridCol w="875815">
                  <a:extLst>
                    <a:ext uri="{9D8B030D-6E8A-4147-A177-3AD203B41FA5}">
                      <a16:colId xmlns:a16="http://schemas.microsoft.com/office/drawing/2014/main" val="2105353133"/>
                    </a:ext>
                  </a:extLst>
                </a:gridCol>
              </a:tblGrid>
              <a:tr h="199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показателя, млн. руб.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132727"/>
                  </a:ext>
                </a:extLst>
              </a:tr>
              <a:tr h="199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НЕНАЛОГОВЫЕ ДОХОДЫ</a:t>
                      </a:r>
                    </a:p>
                  </a:txBody>
                  <a:tcPr marL="56618" marR="56618" marT="0" marB="0" anchor="b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900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892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906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006216"/>
                  </a:ext>
                </a:extLst>
              </a:tr>
              <a:tr h="9436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694</a:t>
                      </a:r>
                    </a:p>
                  </a:txBody>
                  <a:tcPr marL="56618" marR="56618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701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713</a:t>
                      </a:r>
                    </a:p>
                  </a:txBody>
                  <a:tcPr marL="56618" marR="566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404706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CC6A069-7CFE-8B8A-E730-0F23A6DB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12</a:t>
            </a:fld>
            <a:endParaRPr lang="ru-RU"/>
          </a:p>
        </p:txBody>
      </p:sp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id="{DB96391F-F546-B121-08C6-5B9E41073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790FD1C-275A-D2C3-BE9B-1A84EDB28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581226"/>
              </p:ext>
            </p:extLst>
          </p:nvPr>
        </p:nvGraphicFramePr>
        <p:xfrm>
          <a:off x="2582112" y="3429000"/>
          <a:ext cx="7027774" cy="2701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3619">
                  <a:extLst>
                    <a:ext uri="{9D8B030D-6E8A-4147-A177-3AD203B41FA5}">
                      <a16:colId xmlns:a16="http://schemas.microsoft.com/office/drawing/2014/main" val="620033251"/>
                    </a:ext>
                  </a:extLst>
                </a:gridCol>
                <a:gridCol w="1305218">
                  <a:extLst>
                    <a:ext uri="{9D8B030D-6E8A-4147-A177-3AD203B41FA5}">
                      <a16:colId xmlns:a16="http://schemas.microsoft.com/office/drawing/2014/main" val="1458434712"/>
                    </a:ext>
                  </a:extLst>
                </a:gridCol>
                <a:gridCol w="1033121">
                  <a:extLst>
                    <a:ext uri="{9D8B030D-6E8A-4147-A177-3AD203B41FA5}">
                      <a16:colId xmlns:a16="http://schemas.microsoft.com/office/drawing/2014/main" val="3429020798"/>
                    </a:ext>
                  </a:extLst>
                </a:gridCol>
                <a:gridCol w="875816">
                  <a:extLst>
                    <a:ext uri="{9D8B030D-6E8A-4147-A177-3AD203B41FA5}">
                      <a16:colId xmlns:a16="http://schemas.microsoft.com/office/drawing/2014/main" val="1916085099"/>
                    </a:ext>
                  </a:extLst>
                </a:gridCol>
              </a:tblGrid>
              <a:tr h="6259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64733" marR="64733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4733" marR="64733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4733" marR="647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4733" marR="6473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752302"/>
                  </a:ext>
                </a:extLst>
              </a:tr>
              <a:tr h="8243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64733" marR="64733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64733" marR="64733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64733" marR="647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64733" marR="6473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048930"/>
                  </a:ext>
                </a:extLst>
              </a:tr>
              <a:tr h="6259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4733" marR="64733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165</a:t>
                      </a:r>
                    </a:p>
                  </a:txBody>
                  <a:tcPr marL="64733" marR="64733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152</a:t>
                      </a:r>
                    </a:p>
                  </a:txBody>
                  <a:tcPr marL="64733" marR="647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153</a:t>
                      </a:r>
                    </a:p>
                  </a:txBody>
                  <a:tcPr marL="64733" marR="6473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93291"/>
                  </a:ext>
                </a:extLst>
              </a:tr>
              <a:tr h="3297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64733" marR="64733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64733" marR="64733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64733" marR="647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64733" marR="6473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333424"/>
                  </a:ext>
                </a:extLst>
              </a:tr>
              <a:tr h="2958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Прочие неналоговые доходы</a:t>
                      </a:r>
                    </a:p>
                  </a:txBody>
                  <a:tcPr marL="64733" marR="64733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4733" marR="64733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4733" marR="647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4733" marR="6473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014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24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FC410-4ED4-8248-4352-6A7C6A94E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Прогноз  доходов в бюджет городского округа на 2026-2028 гг.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DA9303D-FDB1-7853-FDBA-669B88A97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746895"/>
              </p:ext>
            </p:extLst>
          </p:nvPr>
        </p:nvGraphicFramePr>
        <p:xfrm>
          <a:off x="2839599" y="2670611"/>
          <a:ext cx="6512802" cy="2029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4170">
                  <a:extLst>
                    <a:ext uri="{9D8B030D-6E8A-4147-A177-3AD203B41FA5}">
                      <a16:colId xmlns:a16="http://schemas.microsoft.com/office/drawing/2014/main" val="3728266273"/>
                    </a:ext>
                  </a:extLst>
                </a:gridCol>
                <a:gridCol w="1209576">
                  <a:extLst>
                    <a:ext uri="{9D8B030D-6E8A-4147-A177-3AD203B41FA5}">
                      <a16:colId xmlns:a16="http://schemas.microsoft.com/office/drawing/2014/main" val="1850899477"/>
                    </a:ext>
                  </a:extLst>
                </a:gridCol>
                <a:gridCol w="957417">
                  <a:extLst>
                    <a:ext uri="{9D8B030D-6E8A-4147-A177-3AD203B41FA5}">
                      <a16:colId xmlns:a16="http://schemas.microsoft.com/office/drawing/2014/main" val="297346918"/>
                    </a:ext>
                  </a:extLst>
                </a:gridCol>
                <a:gridCol w="811639">
                  <a:extLst>
                    <a:ext uri="{9D8B030D-6E8A-4147-A177-3AD203B41FA5}">
                      <a16:colId xmlns:a16="http://schemas.microsoft.com/office/drawing/2014/main" val="2105353133"/>
                    </a:ext>
                  </a:extLst>
                </a:gridCol>
              </a:tblGrid>
              <a:tr h="2761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показателя, млн. руб.</a:t>
                      </a:r>
                    </a:p>
                  </a:txBody>
                  <a:tcPr marL="64733" marR="64733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</a:p>
                  </a:txBody>
                  <a:tcPr marL="64733" marR="64733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</a:p>
                  </a:txBody>
                  <a:tcPr marL="64733" marR="647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</a:p>
                  </a:txBody>
                  <a:tcPr marL="64733" marR="6473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132727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БЕЗВОЗМЕЗДНЫЕ ПОСТУПЛЕНИЯ</a:t>
                      </a:r>
                    </a:p>
                  </a:txBody>
                  <a:tcPr marL="64733" marR="64733" marT="0" marB="0" anchor="b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8156</a:t>
                      </a:r>
                    </a:p>
                  </a:txBody>
                  <a:tcPr marL="64733" marR="64733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7034</a:t>
                      </a:r>
                    </a:p>
                  </a:txBody>
                  <a:tcPr marL="64733" marR="647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6564</a:t>
                      </a:r>
                    </a:p>
                  </a:txBody>
                  <a:tcPr marL="64733" marR="6473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829193"/>
                  </a:ext>
                </a:extLst>
              </a:tr>
              <a:tr h="5841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Субсидии бюджетам бюджетной системы </a:t>
                      </a:r>
                    </a:p>
                  </a:txBody>
                  <a:tcPr marL="64733" marR="64733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3894</a:t>
                      </a:r>
                    </a:p>
                  </a:txBody>
                  <a:tcPr marL="64733" marR="64733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2841</a:t>
                      </a:r>
                    </a:p>
                  </a:txBody>
                  <a:tcPr marL="64733" marR="647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2380</a:t>
                      </a:r>
                    </a:p>
                  </a:txBody>
                  <a:tcPr marL="64733" marR="6473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6731"/>
                  </a:ext>
                </a:extLst>
              </a:tr>
              <a:tr h="5841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Субвенции бюджетам бюджетной системы </a:t>
                      </a:r>
                    </a:p>
                  </a:txBody>
                  <a:tcPr marL="64733" marR="64733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4075</a:t>
                      </a:r>
                    </a:p>
                  </a:txBody>
                  <a:tcPr marL="64733" marR="64733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4076</a:t>
                      </a:r>
                    </a:p>
                  </a:txBody>
                  <a:tcPr marL="64733" marR="647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4066</a:t>
                      </a:r>
                    </a:p>
                  </a:txBody>
                  <a:tcPr marL="64733" marR="6473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852472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Иные межбюджетные трансферты</a:t>
                      </a:r>
                    </a:p>
                  </a:txBody>
                  <a:tcPr marL="64733" marR="64733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187</a:t>
                      </a:r>
                    </a:p>
                  </a:txBody>
                  <a:tcPr marL="64733" marR="64733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117</a:t>
                      </a:r>
                    </a:p>
                  </a:txBody>
                  <a:tcPr marL="64733" marR="647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118</a:t>
                      </a:r>
                    </a:p>
                  </a:txBody>
                  <a:tcPr marL="64733" marR="6473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296995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4815D9-8F3C-699C-B3AB-4430BB29C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13</a:t>
            </a:fld>
            <a:endParaRPr lang="ru-RU"/>
          </a:p>
        </p:txBody>
      </p:sp>
      <p:pic>
        <p:nvPicPr>
          <p:cNvPr id="6" name="Picture 4" descr="Picture background">
            <a:extLst>
              <a:ext uri="{FF2B5EF4-FFF2-40B4-BE49-F238E27FC236}">
                <a16:creationId xmlns:a16="http://schemas.microsoft.com/office/drawing/2014/main" id="{CB6D87C7-B079-A012-81C0-4B9AB53A7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97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F539B-C782-BC87-856C-6339B8CF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Доходы бюджета: ключевые акценты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07A7F0-39F4-2BB8-B173-E1133B49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14</a:t>
            </a:fld>
            <a:endParaRPr lang="ru-RU"/>
          </a:p>
        </p:txBody>
      </p:sp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id="{B585D488-AC56-490C-2710-720D7DBAA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64D84A9A-50BA-7516-D3C7-D57E7946C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A77D4E4-2C9A-99D7-1356-7A3BB9B6BB16}"/>
              </a:ext>
            </a:extLst>
          </p:cNvPr>
          <p:cNvSpPr/>
          <p:nvPr/>
        </p:nvSpPr>
        <p:spPr>
          <a:xfrm>
            <a:off x="838200" y="1825625"/>
            <a:ext cx="5164667" cy="1975908"/>
          </a:xfrm>
          <a:prstGeom prst="rect">
            <a:avLst/>
          </a:prstGeom>
          <a:ln>
            <a:solidFill>
              <a:srgbClr val="1D77B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Основа бюджета — налоговые доходы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Ключевой источник —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НДФЛ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Значимую роль также играют имущественные налоги, иные обязательные платежи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Бюджет напрямую зависит от уровня занятости населения и деловой активности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753DAC-DF34-B06F-ABDE-A0C7365689DA}"/>
              </a:ext>
            </a:extLst>
          </p:cNvPr>
          <p:cNvSpPr/>
          <p:nvPr/>
        </p:nvSpPr>
        <p:spPr>
          <a:xfrm>
            <a:off x="6282266" y="1825625"/>
            <a:ext cx="5164667" cy="1975908"/>
          </a:xfrm>
          <a:prstGeom prst="rect">
            <a:avLst/>
          </a:prstGeom>
          <a:ln>
            <a:solidFill>
              <a:srgbClr val="1D77B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Факторы, влияющие на доходы</a:t>
            </a:r>
          </a:p>
          <a:p>
            <a:endParaRPr lang="ru-RU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рынок труда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рынок недвижимости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развитие малого и среднего бизнеса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86C4810-9740-CAA7-ED71-FB7749875FA4}"/>
              </a:ext>
            </a:extLst>
          </p:cNvPr>
          <p:cNvSpPr/>
          <p:nvPr/>
        </p:nvSpPr>
        <p:spPr>
          <a:xfrm>
            <a:off x="838200" y="4201055"/>
            <a:ext cx="5164667" cy="1975908"/>
          </a:xfrm>
          <a:prstGeom prst="rect">
            <a:avLst/>
          </a:prstGeom>
          <a:ln>
            <a:solidFill>
              <a:srgbClr val="1D77B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Неналоговые доходы</a:t>
            </a:r>
          </a:p>
          <a:p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использование муниципального имущества</a:t>
            </a:r>
          </a:p>
          <a:p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продажа активов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CF807AB-DDCF-7FFD-0976-3F2DF7B03224}"/>
              </a:ext>
            </a:extLst>
          </p:cNvPr>
          <p:cNvSpPr/>
          <p:nvPr/>
        </p:nvSpPr>
        <p:spPr>
          <a:xfrm>
            <a:off x="6282266" y="4201055"/>
            <a:ext cx="5164667" cy="1975908"/>
          </a:xfrm>
          <a:prstGeom prst="rect">
            <a:avLst/>
          </a:prstGeom>
          <a:ln>
            <a:solidFill>
              <a:srgbClr val="1D77B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Межбюджетные поступления</a:t>
            </a:r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Высокий уровень свидетельствует о включённости округа</a:t>
            </a:r>
            <a:br>
              <a:rPr lang="ru-RU" sz="1600" dirty="0"/>
            </a:br>
            <a:r>
              <a:rPr lang="ru-RU" sz="1600" dirty="0"/>
              <a:t>в государственные и региональные программы</a:t>
            </a:r>
          </a:p>
          <a:p>
            <a:pPr algn="ctr"/>
            <a:endParaRPr lang="ru-RU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F9EEE07-B133-24BC-C883-0329219222FD}"/>
              </a:ext>
            </a:extLst>
          </p:cNvPr>
          <p:cNvCxnSpPr>
            <a:cxnSpLocks/>
          </p:cNvCxnSpPr>
          <p:nvPr/>
        </p:nvCxnSpPr>
        <p:spPr>
          <a:xfrm>
            <a:off x="838200" y="2387600"/>
            <a:ext cx="516466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296EA03-0FBC-14D9-0B6F-BC7386E75561}"/>
              </a:ext>
            </a:extLst>
          </p:cNvPr>
          <p:cNvCxnSpPr>
            <a:cxnSpLocks/>
          </p:cNvCxnSpPr>
          <p:nvPr/>
        </p:nvCxnSpPr>
        <p:spPr>
          <a:xfrm>
            <a:off x="6282266" y="2387600"/>
            <a:ext cx="516466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9A13670-F141-6916-FDE2-141A3381F9F4}"/>
              </a:ext>
            </a:extLst>
          </p:cNvPr>
          <p:cNvCxnSpPr>
            <a:cxnSpLocks/>
          </p:cNvCxnSpPr>
          <p:nvPr/>
        </p:nvCxnSpPr>
        <p:spPr>
          <a:xfrm>
            <a:off x="838200" y="4817533"/>
            <a:ext cx="516466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96F7209-94DE-290D-9AB1-98F933FA9324}"/>
              </a:ext>
            </a:extLst>
          </p:cNvPr>
          <p:cNvCxnSpPr>
            <a:cxnSpLocks/>
          </p:cNvCxnSpPr>
          <p:nvPr/>
        </p:nvCxnSpPr>
        <p:spPr>
          <a:xfrm>
            <a:off x="6282265" y="4817533"/>
            <a:ext cx="516466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560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85386-21DE-7222-9E6F-7D3C2FCA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Расходы бюджета: на что направляются средства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F2D9ED-C55C-E3AA-8891-7BAC224F5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Бюджет Щёлково имеет ярко выраженную социальную направленность, но одновременно финансирует крупные коммунальные и инфраструктурные задачи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049B40-AC92-38F2-0996-95124DAB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15</a:t>
            </a:fld>
            <a:endParaRPr lang="ru-RU"/>
          </a:p>
        </p:txBody>
      </p:sp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id="{8B3547AB-916C-3FDA-DF61-2DB00C255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60E62D-84C8-4832-3B79-2F665218DC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9" y="1888863"/>
            <a:ext cx="6350001" cy="323114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4399DC8-7287-2430-210C-7B9221BDF5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48667" y="4377267"/>
            <a:ext cx="414866" cy="389466"/>
          </a:xfrm>
          <a:prstGeom prst="roundRect">
            <a:avLst/>
          </a:prstGeom>
          <a:solidFill>
            <a:srgbClr val="EBEE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576C70C-DC45-AAB0-B969-9338C129F97C}"/>
              </a:ext>
            </a:extLst>
          </p:cNvPr>
          <p:cNvSpPr/>
          <p:nvPr/>
        </p:nvSpPr>
        <p:spPr>
          <a:xfrm>
            <a:off x="2125133" y="4377267"/>
            <a:ext cx="414866" cy="389466"/>
          </a:xfrm>
          <a:prstGeom prst="roundRect">
            <a:avLst/>
          </a:prstGeom>
          <a:solidFill>
            <a:srgbClr val="EBEE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Драма со сплошной заливкой">
            <a:extLst>
              <a:ext uri="{FF2B5EF4-FFF2-40B4-BE49-F238E27FC236}">
                <a16:creationId xmlns:a16="http://schemas.microsoft.com/office/drawing/2014/main" id="{62A8E3E2-CC08-6B3F-1F72-A70399C6E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3966" y="4368800"/>
            <a:ext cx="457200" cy="457200"/>
          </a:xfrm>
          <a:prstGeom prst="rect">
            <a:avLst/>
          </a:prstGeom>
        </p:spPr>
      </p:pic>
      <p:pic>
        <p:nvPicPr>
          <p:cNvPr id="15" name="Рисунок 14" descr="Волейбол со сплошной заливкой">
            <a:extLst>
              <a:ext uri="{FF2B5EF4-FFF2-40B4-BE49-F238E27FC236}">
                <a16:creationId xmlns:a16="http://schemas.microsoft.com/office/drawing/2014/main" id="{606B09DB-DF09-D3C1-6638-897B06719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9033" y="4351866"/>
            <a:ext cx="457200" cy="457200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82A3F9F-A526-BEC0-EA95-29E840E0A9EE}"/>
              </a:ext>
            </a:extLst>
          </p:cNvPr>
          <p:cNvCxnSpPr>
            <a:cxnSpLocks/>
          </p:cNvCxnSpPr>
          <p:nvPr/>
        </p:nvCxnSpPr>
        <p:spPr>
          <a:xfrm>
            <a:off x="778933" y="5283199"/>
            <a:ext cx="0" cy="482600"/>
          </a:xfrm>
          <a:prstGeom prst="line">
            <a:avLst/>
          </a:prstGeom>
          <a:ln w="57150">
            <a:solidFill>
              <a:srgbClr val="F2994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90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0C580-3D4C-FAE6-590B-47C5B2C3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Прогноз  расходов в бюджет городского округа на 2026-2028 </a:t>
            </a:r>
            <a:r>
              <a:rPr lang="ru-RU" b="1" dirty="0" err="1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гг</a:t>
            </a:r>
            <a:endParaRPr lang="ru-RU" b="1" dirty="0">
              <a:solidFill>
                <a:schemeClr val="bg1"/>
              </a:solidFill>
              <a:highlight>
                <a:srgbClr val="1F3A5F"/>
              </a:highlight>
              <a:latin typeface="Montserrat" panose="00000500000000000000" pitchFamily="2" charset="-52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96A78DC-6329-F61E-DC08-A7B29B9871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24140"/>
              </p:ext>
            </p:extLst>
          </p:nvPr>
        </p:nvGraphicFramePr>
        <p:xfrm>
          <a:off x="3095413" y="1803326"/>
          <a:ext cx="6569288" cy="4176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6017">
                  <a:extLst>
                    <a:ext uri="{9D8B030D-6E8A-4147-A177-3AD203B41FA5}">
                      <a16:colId xmlns:a16="http://schemas.microsoft.com/office/drawing/2014/main" val="1306982152"/>
                    </a:ext>
                  </a:extLst>
                </a:gridCol>
                <a:gridCol w="1327073">
                  <a:extLst>
                    <a:ext uri="{9D8B030D-6E8A-4147-A177-3AD203B41FA5}">
                      <a16:colId xmlns:a16="http://schemas.microsoft.com/office/drawing/2014/main" val="363958088"/>
                    </a:ext>
                  </a:extLst>
                </a:gridCol>
                <a:gridCol w="1243099">
                  <a:extLst>
                    <a:ext uri="{9D8B030D-6E8A-4147-A177-3AD203B41FA5}">
                      <a16:colId xmlns:a16="http://schemas.microsoft.com/office/drawing/2014/main" val="488083066"/>
                    </a:ext>
                  </a:extLst>
                </a:gridCol>
                <a:gridCol w="1243099">
                  <a:extLst>
                    <a:ext uri="{9D8B030D-6E8A-4147-A177-3AD203B41FA5}">
                      <a16:colId xmlns:a16="http://schemas.microsoft.com/office/drawing/2014/main" val="2764902345"/>
                    </a:ext>
                  </a:extLst>
                </a:gridCol>
              </a:tblGrid>
              <a:tr h="255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231828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1530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1437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565667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156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000020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Национальная экономика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962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964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410235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4805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5367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877021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Охрана окружающей среды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51239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Образование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7103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7053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204329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Культура, кинематография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918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856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230926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Здравоохранение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131715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Социальная политика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1152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401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588847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Физическая культура и спорт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614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662114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СМИ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040871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052492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0C0389-E856-E2F0-D538-2E05C475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16</a:t>
            </a:fld>
            <a:endParaRPr lang="ru-RU"/>
          </a:p>
        </p:txBody>
      </p:sp>
      <p:pic>
        <p:nvPicPr>
          <p:cNvPr id="6" name="Picture 4" descr="Picture background">
            <a:extLst>
              <a:ext uri="{FF2B5EF4-FFF2-40B4-BE49-F238E27FC236}">
                <a16:creationId xmlns:a16="http://schemas.microsoft.com/office/drawing/2014/main" id="{D761F9AE-5D47-FDF0-20AC-E56847C14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957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D732-9CED-B78B-1564-1D3FBAB0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  <a:highlight>
                  <a:srgbClr val="1F3A5F"/>
                </a:highlight>
              </a:rPr>
              <a:t>Расходы в разрезе муниципальных программ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82729-E588-F738-A411-27B2FB7F2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D55B6B-0C44-2812-BE66-6F87BC6F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17</a:t>
            </a:fld>
            <a:endParaRPr lang="ru-RU"/>
          </a:p>
        </p:txBody>
      </p:sp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id="{342CDFC2-4CE4-9978-48CD-DFF69A53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E42ACB4-4CDA-E971-861D-D074CE00B0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843945"/>
              </p:ext>
            </p:extLst>
          </p:nvPr>
        </p:nvGraphicFramePr>
        <p:xfrm>
          <a:off x="1652988" y="1825625"/>
          <a:ext cx="902209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7574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3B01D-7235-82D6-EDC8-42481E4D9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49714-4117-B18A-ECDE-E5F666E0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4300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Прогноз расходов бюджета в разрезе муниципальных программ 2026-2028 гг.</a:t>
            </a:r>
            <a:br>
              <a:rPr lang="ru-RU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</a:br>
            <a:endParaRPr lang="ru-RU" b="1" dirty="0">
              <a:solidFill>
                <a:schemeClr val="bg1"/>
              </a:solidFill>
              <a:highlight>
                <a:srgbClr val="1F3A5F"/>
              </a:highlight>
              <a:latin typeface="Montserrat" panose="00000500000000000000" pitchFamily="2" charset="-52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7228C00-A49E-EE62-1512-D8FA945265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324024"/>
              </p:ext>
            </p:extLst>
          </p:nvPr>
        </p:nvGraphicFramePr>
        <p:xfrm>
          <a:off x="735449" y="1783981"/>
          <a:ext cx="4513884" cy="420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5711">
                  <a:extLst>
                    <a:ext uri="{9D8B030D-6E8A-4147-A177-3AD203B41FA5}">
                      <a16:colId xmlns:a16="http://schemas.microsoft.com/office/drawing/2014/main" val="329116085"/>
                    </a:ext>
                  </a:extLst>
                </a:gridCol>
                <a:gridCol w="603554">
                  <a:extLst>
                    <a:ext uri="{9D8B030D-6E8A-4147-A177-3AD203B41FA5}">
                      <a16:colId xmlns:a16="http://schemas.microsoft.com/office/drawing/2014/main" val="2059305432"/>
                    </a:ext>
                  </a:extLst>
                </a:gridCol>
                <a:gridCol w="670248">
                  <a:extLst>
                    <a:ext uri="{9D8B030D-6E8A-4147-A177-3AD203B41FA5}">
                      <a16:colId xmlns:a16="http://schemas.microsoft.com/office/drawing/2014/main" val="2391830665"/>
                    </a:ext>
                  </a:extLst>
                </a:gridCol>
                <a:gridCol w="694371">
                  <a:extLst>
                    <a:ext uri="{9D8B030D-6E8A-4147-A177-3AD203B41FA5}">
                      <a16:colId xmlns:a16="http://schemas.microsoft.com/office/drawing/2014/main" val="4119047470"/>
                    </a:ext>
                  </a:extLst>
                </a:gridCol>
              </a:tblGrid>
              <a:tr h="3165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показателя, </a:t>
                      </a: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млн. руб.</a:t>
                      </a:r>
                      <a:endParaRPr lang="ru-RU" sz="1200" b="0" kern="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</a:p>
                  </a:txBody>
                  <a:tcPr marL="55945" marR="55945" marT="0" marB="0" anchor="ctr"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</a:p>
                  </a:txBody>
                  <a:tcPr marL="55945" marR="55945" marT="0" marB="0" anchor="ctr"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</a:p>
                  </a:txBody>
                  <a:tcPr marL="55945" marR="55945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371238"/>
                  </a:ext>
                </a:extLst>
              </a:tr>
              <a:tr h="6687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"Здравоохранение"</a:t>
                      </a: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5945" marR="55945" marT="0" marB="0" anchor="ctr"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5945" marR="55945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322657"/>
                  </a:ext>
                </a:extLst>
              </a:tr>
              <a:tr h="6687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"Культура и туризм"</a:t>
                      </a: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1476</a:t>
                      </a: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1387</a:t>
                      </a:r>
                    </a:p>
                  </a:txBody>
                  <a:tcPr marL="55945" marR="55945" marT="0" marB="0" anchor="ctr"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1302</a:t>
                      </a:r>
                    </a:p>
                  </a:txBody>
                  <a:tcPr marL="55945" marR="55945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9671"/>
                  </a:ext>
                </a:extLst>
              </a:tr>
              <a:tr h="6051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"Образование"</a:t>
                      </a: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6907</a:t>
                      </a: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6626</a:t>
                      </a:r>
                    </a:p>
                  </a:txBody>
                  <a:tcPr marL="55945" marR="5594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6600</a:t>
                      </a:r>
                    </a:p>
                  </a:txBody>
                  <a:tcPr marL="55945" marR="55945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613232"/>
                  </a:ext>
                </a:extLst>
              </a:tr>
              <a:tr h="6687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"Социальная защита населения"</a:t>
                      </a: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55945" marR="55945" marT="0" marB="0" anchor="ctr"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55945" marR="55945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240242"/>
                  </a:ext>
                </a:extLst>
              </a:tr>
              <a:tr h="6051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"Спорт"</a:t>
                      </a: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985</a:t>
                      </a: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638</a:t>
                      </a:r>
                    </a:p>
                  </a:txBody>
                  <a:tcPr marL="55945" marR="5594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614</a:t>
                      </a:r>
                    </a:p>
                  </a:txBody>
                  <a:tcPr marL="55945" marR="55945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12741"/>
                  </a:ext>
                </a:extLst>
              </a:tr>
              <a:tr h="6687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"Развитие сельского хозяйства"</a:t>
                      </a: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55945" marR="55945" marT="0" marB="0" anchor="ctr"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55945" marR="55945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957836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384006-9B32-89E5-8E96-2253605C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18</a:t>
            </a:fld>
            <a:endParaRPr lang="ru-RU"/>
          </a:p>
        </p:txBody>
      </p:sp>
      <p:pic>
        <p:nvPicPr>
          <p:cNvPr id="6" name="Picture 4" descr="Picture background">
            <a:extLst>
              <a:ext uri="{FF2B5EF4-FFF2-40B4-BE49-F238E27FC236}">
                <a16:creationId xmlns:a16="http://schemas.microsoft.com/office/drawing/2014/main" id="{88A73C64-73E7-0861-4A48-4B803598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FB9A4E66-1343-C990-D86C-6A127ECD63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747157"/>
              </p:ext>
            </p:extLst>
          </p:nvPr>
        </p:nvGraphicFramePr>
        <p:xfrm>
          <a:off x="6712916" y="1783981"/>
          <a:ext cx="4943374" cy="42019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87932">
                  <a:extLst>
                    <a:ext uri="{9D8B030D-6E8A-4147-A177-3AD203B41FA5}">
                      <a16:colId xmlns:a16="http://schemas.microsoft.com/office/drawing/2014/main" val="329116085"/>
                    </a:ext>
                  </a:extLst>
                </a:gridCol>
                <a:gridCol w="660982">
                  <a:extLst>
                    <a:ext uri="{9D8B030D-6E8A-4147-A177-3AD203B41FA5}">
                      <a16:colId xmlns:a16="http://schemas.microsoft.com/office/drawing/2014/main" val="2059305432"/>
                    </a:ext>
                  </a:extLst>
                </a:gridCol>
                <a:gridCol w="734021">
                  <a:extLst>
                    <a:ext uri="{9D8B030D-6E8A-4147-A177-3AD203B41FA5}">
                      <a16:colId xmlns:a16="http://schemas.microsoft.com/office/drawing/2014/main" val="2391830665"/>
                    </a:ext>
                  </a:extLst>
                </a:gridCol>
                <a:gridCol w="760439">
                  <a:extLst>
                    <a:ext uri="{9D8B030D-6E8A-4147-A177-3AD203B41FA5}">
                      <a16:colId xmlns:a16="http://schemas.microsoft.com/office/drawing/2014/main" val="4119047470"/>
                    </a:ext>
                  </a:extLst>
                </a:gridCol>
              </a:tblGrid>
              <a:tr h="3314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показателя, </a:t>
                      </a: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млн. руб.</a:t>
                      </a:r>
                      <a:endParaRPr lang="ru-RU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</a:p>
                  </a:txBody>
                  <a:tcPr marL="55945" marR="55945" marT="0" marB="0" anchor="ctr"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</a:p>
                  </a:txBody>
                  <a:tcPr marL="55945" marR="55945" marT="0" marB="0" anchor="ctr"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</a:p>
                  </a:txBody>
                  <a:tcPr marL="55945" marR="55945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371238"/>
                  </a:ext>
                </a:extLst>
              </a:tr>
              <a:tr h="7003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"Экология и окружающая среда"</a:t>
                      </a: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55945" marR="55945" marT="0" marB="0" anchor="ctr"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55945" marR="55945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41590"/>
                  </a:ext>
                </a:extLst>
              </a:tr>
              <a:tr h="10691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"Безопасность и обеспечение безопасности жизнедеятельности населения"</a:t>
                      </a: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229</a:t>
                      </a: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</a:p>
                  </a:txBody>
                  <a:tcPr marL="55945" marR="559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55945" marR="55945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16031783"/>
                  </a:ext>
                </a:extLst>
              </a:tr>
              <a:tr h="3314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"Жилище"</a:t>
                      </a: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marL="55945" marR="5594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</a:p>
                  </a:txBody>
                  <a:tcPr marL="55945" marR="55945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735591"/>
                  </a:ext>
                </a:extLst>
              </a:tr>
              <a:tr h="10691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"Развитие инженерной инфраструктуры и энергоэффективности"</a:t>
                      </a: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1127</a:t>
                      </a: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534</a:t>
                      </a:r>
                    </a:p>
                  </a:txBody>
                  <a:tcPr marL="55945" marR="559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1498</a:t>
                      </a:r>
                    </a:p>
                  </a:txBody>
                  <a:tcPr marL="55945" marR="55945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44272471"/>
                  </a:ext>
                </a:extLst>
              </a:tr>
              <a:tr h="7003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"Предпринимательство"</a:t>
                      </a: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5945" marR="55945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5945" marR="55945" marT="0" marB="0" anchor="ctr"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5945" marR="55945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169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387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9D023-D98F-CEE6-F9F6-B995BDEA1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2D6FC-282D-2766-5A42-77151DCB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4300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Прогноз расходов бюджета в разрезе муниципальных программ 2026-2028 гг.</a:t>
            </a:r>
            <a:br>
              <a:rPr lang="ru-RU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</a:br>
            <a:endParaRPr lang="ru-RU" b="1" dirty="0">
              <a:solidFill>
                <a:schemeClr val="bg1"/>
              </a:solidFill>
              <a:highlight>
                <a:srgbClr val="1F3A5F"/>
              </a:highlight>
              <a:latin typeface="Montserrat" panose="00000500000000000000" pitchFamily="2" charset="-52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25165FF7-05DC-A160-5692-A63F2CFB8C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05244"/>
              </p:ext>
            </p:extLst>
          </p:nvPr>
        </p:nvGraphicFramePr>
        <p:xfrm>
          <a:off x="6924023" y="1879743"/>
          <a:ext cx="4997885" cy="4021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8675">
                  <a:extLst>
                    <a:ext uri="{9D8B030D-6E8A-4147-A177-3AD203B41FA5}">
                      <a16:colId xmlns:a16="http://schemas.microsoft.com/office/drawing/2014/main" val="329116085"/>
                    </a:ext>
                  </a:extLst>
                </a:gridCol>
                <a:gridCol w="668271">
                  <a:extLst>
                    <a:ext uri="{9D8B030D-6E8A-4147-A177-3AD203B41FA5}">
                      <a16:colId xmlns:a16="http://schemas.microsoft.com/office/drawing/2014/main" val="2059305432"/>
                    </a:ext>
                  </a:extLst>
                </a:gridCol>
                <a:gridCol w="742115">
                  <a:extLst>
                    <a:ext uri="{9D8B030D-6E8A-4147-A177-3AD203B41FA5}">
                      <a16:colId xmlns:a16="http://schemas.microsoft.com/office/drawing/2014/main" val="2391830665"/>
                    </a:ext>
                  </a:extLst>
                </a:gridCol>
                <a:gridCol w="768824">
                  <a:extLst>
                    <a:ext uri="{9D8B030D-6E8A-4147-A177-3AD203B41FA5}">
                      <a16:colId xmlns:a16="http://schemas.microsoft.com/office/drawing/2014/main" val="4119047470"/>
                    </a:ext>
                  </a:extLst>
                </a:gridCol>
              </a:tblGrid>
              <a:tr h="2881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показателя, млн. руб.</a:t>
                      </a:r>
                    </a:p>
                  </a:txBody>
                  <a:tcPr marL="47446" marR="47446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</a:p>
                  </a:txBody>
                  <a:tcPr marL="47446" marR="47446" marT="0" marB="0" anchor="ctr"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</a:p>
                  </a:txBody>
                  <a:tcPr marL="47446" marR="47446" marT="0" marB="0" anchor="ctr"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</a:p>
                  </a:txBody>
                  <a:tcPr marL="47446" marR="47446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371238"/>
                  </a:ext>
                </a:extLst>
              </a:tr>
              <a:tr h="6089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"Архитектура и градостроительство"</a:t>
                      </a:r>
                    </a:p>
                  </a:txBody>
                  <a:tcPr marL="47446" marR="47446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47446" marR="47446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7446" marR="47446" marT="0" marB="0" anchor="ctr"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7446" marR="47446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34855"/>
                  </a:ext>
                </a:extLst>
              </a:tr>
              <a:tr h="9296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"Формирование современной комфортной городской среды"</a:t>
                      </a:r>
                    </a:p>
                  </a:txBody>
                  <a:tcPr marL="47446" marR="47446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1566</a:t>
                      </a:r>
                    </a:p>
                  </a:txBody>
                  <a:tcPr marL="47446" marR="47446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1168</a:t>
                      </a:r>
                    </a:p>
                  </a:txBody>
                  <a:tcPr marL="47446" marR="4744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1423</a:t>
                      </a:r>
                    </a:p>
                  </a:txBody>
                  <a:tcPr marL="47446" marR="47446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3556"/>
                  </a:ext>
                </a:extLst>
              </a:tr>
              <a:tr h="6089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"Переселение граждан из аварийного жилищного фонда"</a:t>
                      </a:r>
                    </a:p>
                  </a:txBody>
                  <a:tcPr marL="47446" marR="47446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2832</a:t>
                      </a:r>
                    </a:p>
                  </a:txBody>
                  <a:tcPr marL="47446" marR="47446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2464</a:t>
                      </a:r>
                    </a:p>
                  </a:txBody>
                  <a:tcPr marL="47446" marR="47446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1059</a:t>
                      </a:r>
                    </a:p>
                  </a:txBody>
                  <a:tcPr marL="47446" marR="47446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865026"/>
                  </a:ext>
                </a:extLst>
              </a:tr>
              <a:tr h="2959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"Чистый округ"</a:t>
                      </a:r>
                    </a:p>
                  </a:txBody>
                  <a:tcPr marL="47446" marR="47446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1881</a:t>
                      </a:r>
                    </a:p>
                  </a:txBody>
                  <a:tcPr marL="47446" marR="47446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1634</a:t>
                      </a:r>
                    </a:p>
                  </a:txBody>
                  <a:tcPr marL="47446" marR="4744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1643</a:t>
                      </a:r>
                    </a:p>
                  </a:txBody>
                  <a:tcPr marL="47446" marR="47446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624366"/>
                  </a:ext>
                </a:extLst>
              </a:tr>
              <a:tr h="9296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</a:p>
                  </a:txBody>
                  <a:tcPr marL="47446" marR="47446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47446" marR="47446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47446" marR="47446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47446" marR="47446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748147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Непрограммные расходы</a:t>
                      </a:r>
                    </a:p>
                  </a:txBody>
                  <a:tcPr marL="47446" marR="47446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366</a:t>
                      </a:r>
                    </a:p>
                  </a:txBody>
                  <a:tcPr marL="47446" marR="47446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7446" marR="47446" marT="0" marB="0" anchor="ctr"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7446" marR="47446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95188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3E1969-8BE0-AF7C-018C-8BFD6925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19</a:t>
            </a:fld>
            <a:endParaRPr lang="ru-RU"/>
          </a:p>
        </p:txBody>
      </p:sp>
      <p:pic>
        <p:nvPicPr>
          <p:cNvPr id="6" name="Picture 4" descr="Picture background">
            <a:extLst>
              <a:ext uri="{FF2B5EF4-FFF2-40B4-BE49-F238E27FC236}">
                <a16:creationId xmlns:a16="http://schemas.microsoft.com/office/drawing/2014/main" id="{697C9078-412E-FD4D-1009-40CA6CBE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C5A0F31F-E613-A2BF-5B64-81790C2677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448664"/>
              </p:ext>
            </p:extLst>
          </p:nvPr>
        </p:nvGraphicFramePr>
        <p:xfrm>
          <a:off x="1136245" y="1879744"/>
          <a:ext cx="4685435" cy="3949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2461">
                  <a:extLst>
                    <a:ext uri="{9D8B030D-6E8A-4147-A177-3AD203B41FA5}">
                      <a16:colId xmlns:a16="http://schemas.microsoft.com/office/drawing/2014/main" val="329116085"/>
                    </a:ext>
                  </a:extLst>
                </a:gridCol>
                <a:gridCol w="626493">
                  <a:extLst>
                    <a:ext uri="{9D8B030D-6E8A-4147-A177-3AD203B41FA5}">
                      <a16:colId xmlns:a16="http://schemas.microsoft.com/office/drawing/2014/main" val="2059305432"/>
                    </a:ext>
                  </a:extLst>
                </a:gridCol>
                <a:gridCol w="695721">
                  <a:extLst>
                    <a:ext uri="{9D8B030D-6E8A-4147-A177-3AD203B41FA5}">
                      <a16:colId xmlns:a16="http://schemas.microsoft.com/office/drawing/2014/main" val="2391830665"/>
                    </a:ext>
                  </a:extLst>
                </a:gridCol>
                <a:gridCol w="720760">
                  <a:extLst>
                    <a:ext uri="{9D8B030D-6E8A-4147-A177-3AD203B41FA5}">
                      <a16:colId xmlns:a16="http://schemas.microsoft.com/office/drawing/2014/main" val="4119047470"/>
                    </a:ext>
                  </a:extLst>
                </a:gridCol>
              </a:tblGrid>
              <a:tr h="2629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показателя, млн. руб.</a:t>
                      </a:r>
                    </a:p>
                  </a:txBody>
                  <a:tcPr marL="47446" marR="47446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</a:p>
                  </a:txBody>
                  <a:tcPr marL="47446" marR="47446" marT="0" marB="0" anchor="ctr"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</a:p>
                  </a:txBody>
                  <a:tcPr marL="47446" marR="47446" marT="0" marB="0" anchor="ctr"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</a:p>
                  </a:txBody>
                  <a:tcPr marL="47446" marR="47446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371238"/>
                  </a:ext>
                </a:extLst>
              </a:tr>
              <a:tr h="8484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"Управление имуществом и муниципальными финансами"</a:t>
                      </a:r>
                    </a:p>
                  </a:txBody>
                  <a:tcPr marL="47446" marR="47446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1746</a:t>
                      </a:r>
                    </a:p>
                  </a:txBody>
                  <a:tcPr marL="47446" marR="47446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1295</a:t>
                      </a:r>
                    </a:p>
                  </a:txBody>
                  <a:tcPr marL="47446" marR="47446" marT="0" marB="0" anchor="ctr"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1202</a:t>
                      </a:r>
                    </a:p>
                  </a:txBody>
                  <a:tcPr marL="47446" marR="47446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468571"/>
                  </a:ext>
                </a:extLst>
              </a:tr>
              <a:tr h="14339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</a:p>
                  </a:txBody>
                  <a:tcPr marL="47446" marR="47446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238</a:t>
                      </a:r>
                    </a:p>
                  </a:txBody>
                  <a:tcPr marL="47446" marR="47446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L="47446" marR="47446" marT="0" marB="0" anchor="ctr"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</a:p>
                  </a:txBody>
                  <a:tcPr marL="47446" marR="47446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253706"/>
                  </a:ext>
                </a:extLst>
              </a:tr>
              <a:tr h="8484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"Развитие и функционирование дорожно-транспортного комплекса"</a:t>
                      </a:r>
                    </a:p>
                  </a:txBody>
                  <a:tcPr marL="47446" marR="47446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1075</a:t>
                      </a:r>
                    </a:p>
                  </a:txBody>
                  <a:tcPr marL="47446" marR="47446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886</a:t>
                      </a:r>
                    </a:p>
                  </a:txBody>
                  <a:tcPr marL="47446" marR="47446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886</a:t>
                      </a:r>
                    </a:p>
                  </a:txBody>
                  <a:tcPr marL="47446" marR="47446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942087"/>
                  </a:ext>
                </a:extLst>
              </a:tr>
              <a:tr h="5557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b="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"Цифровое муниципальное образование"</a:t>
                      </a:r>
                    </a:p>
                  </a:txBody>
                  <a:tcPr marL="47446" marR="47446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187</a:t>
                      </a:r>
                    </a:p>
                  </a:txBody>
                  <a:tcPr marL="47446" marR="47446" marT="0" marB="0" anchor="ctr">
                    <a:lnL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183</a:t>
                      </a:r>
                    </a:p>
                  </a:txBody>
                  <a:tcPr marL="47446" marR="47446" marT="0" marB="0" anchor="ctr"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179</a:t>
                      </a:r>
                    </a:p>
                  </a:txBody>
                  <a:tcPr marL="47446" marR="47446" marT="0" marB="0" anchor="ctr">
                    <a:lnR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529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53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2E91-4CD1-A2A0-F5AC-772ED4CF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1F3A5F"/>
                </a:solidFill>
                <a:latin typeface="Montserrat" panose="00000500000000000000" pitchFamily="2" charset="-52"/>
              </a:rPr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72A04-D29D-C937-3F40-D47DAEFF4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5181600" cy="48926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Общая характеристика городского округа Щёлково  </a:t>
            </a:r>
          </a:p>
          <a:p>
            <a:pPr marL="0" indent="0">
              <a:buNone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• </a:t>
            </a:r>
            <a:r>
              <a:rPr lang="ru-RU" sz="22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Краткая характеристика 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ru-RU" sz="22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История развития  </a:t>
            </a:r>
          </a:p>
          <a:p>
            <a:pPr marL="0" indent="0">
              <a:buNone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•</a:t>
            </a:r>
            <a:r>
              <a:rPr lang="ru-RU" sz="22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Система управления  </a:t>
            </a:r>
          </a:p>
          <a:p>
            <a:pPr marL="0" indent="0">
              <a:buNone/>
            </a:pPr>
            <a:r>
              <a:rPr lang="ru-RU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Социально-экономическая база округа  </a:t>
            </a:r>
          </a:p>
          <a:p>
            <a:pPr marL="0" indent="0">
              <a:buNone/>
            </a:pPr>
            <a:r>
              <a:rPr lang="ru-RU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Бюджет для граждан: сущность и значение</a:t>
            </a:r>
          </a:p>
          <a:p>
            <a:pPr marL="0" indent="0">
              <a:buNone/>
            </a:pPr>
            <a:r>
              <a:rPr lang="ru-RU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Бюджетная система РФ  </a:t>
            </a:r>
          </a:p>
          <a:p>
            <a:pPr marL="0" indent="0">
              <a:buNone/>
            </a:pPr>
            <a:r>
              <a:rPr lang="ru-RU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Основные параметры бюджета 2026–2028 гг.  </a:t>
            </a:r>
          </a:p>
          <a:p>
            <a:pPr marL="0" indent="0">
              <a:buNone/>
            </a:pPr>
            <a:r>
              <a:rPr lang="ru-RU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Доходы бюджета  </a:t>
            </a:r>
          </a:p>
          <a:p>
            <a:pPr marL="0" indent="0">
              <a:buNone/>
            </a:pPr>
            <a:r>
              <a:rPr lang="ru-RU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• </a:t>
            </a:r>
            <a:r>
              <a:rPr lang="ru-RU" sz="22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Структура доходов 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ru-RU" sz="22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Основные источники 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ru-RU" sz="22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Прогноз доходов  </a:t>
            </a:r>
          </a:p>
          <a:p>
            <a:pPr marL="0" indent="0">
              <a:buNone/>
            </a:pPr>
            <a:r>
              <a:rPr lang="ru-RU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Расходы бюджета  </a:t>
            </a:r>
          </a:p>
          <a:p>
            <a:pPr marL="0" indent="0">
              <a:buNone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• </a:t>
            </a:r>
            <a:r>
              <a:rPr lang="ru-RU" sz="22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Общая структура  </a:t>
            </a:r>
          </a:p>
          <a:p>
            <a:pPr marL="0" indent="0">
              <a:buNone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• </a:t>
            </a:r>
            <a:r>
              <a:rPr lang="ru-RU" sz="22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Расходы по муниципальным программам  </a:t>
            </a: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8CF538-47C3-F0E2-A5A3-72306186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181600" cy="48926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Ключевые муниципальные программы  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•</a:t>
            </a:r>
            <a:r>
              <a:rPr lang="ru-RU" sz="22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Образование  </a:t>
            </a:r>
          </a:p>
          <a:p>
            <a:pPr marL="0" indent="0">
              <a:buNone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•</a:t>
            </a:r>
            <a:r>
              <a:rPr lang="ru-RU" sz="22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Жилище  </a:t>
            </a:r>
          </a:p>
          <a:p>
            <a:pPr marL="0" indent="0">
              <a:buNone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•</a:t>
            </a:r>
            <a:r>
              <a:rPr lang="ru-RU" sz="22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Инженерная инфраструктура 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ru-RU" sz="22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Дорожно-транспортный комплекс 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ru-RU" sz="22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Социальная защита 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ru-RU" sz="22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Переселение из аварийного жилья 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ru-RU" sz="22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Городская среда  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Бюджетные инвестиции  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 Дефицит бюджета  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 Бюджет для граждан: практическое значение  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 Предложения по развитию проекта  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 Практическое применение  </a:t>
            </a:r>
          </a:p>
          <a:p>
            <a:pPr marL="0" indent="0">
              <a:buNone/>
            </a:pP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Заключение</a:t>
            </a: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E3B666-3477-7A33-6057-6410327C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2</a:t>
            </a:fld>
            <a:endParaRPr lang="ru-RU"/>
          </a:p>
        </p:txBody>
      </p:sp>
      <p:pic>
        <p:nvPicPr>
          <p:cNvPr id="6" name="Picture 4" descr="Picture background">
            <a:extLst>
              <a:ext uri="{FF2B5EF4-FFF2-40B4-BE49-F238E27FC236}">
                <a16:creationId xmlns:a16="http://schemas.microsoft.com/office/drawing/2014/main" id="{4546E76D-5E0A-B02C-A4B2-01C362DC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87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F1C55-553A-C980-840B-33D524526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«Образование»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E30936-27F3-3BB4-9C4B-1DB5E1754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91867" cy="496464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 ПРОГРАММЫ</a:t>
            </a:r>
          </a:p>
          <a:p>
            <a:pPr marL="457200" lvl="1" indent="0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Обеспечение доступного и качественного 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образования, социализация и развитие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личности</a:t>
            </a:r>
          </a:p>
          <a:p>
            <a:pPr marL="457200" lvl="1" indent="0"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Образование — ключевой социальный приоритет округа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F62D49-E6E1-854B-08C3-18E8F8E0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20</a:t>
            </a:fld>
            <a:endParaRPr lang="ru-RU"/>
          </a:p>
        </p:txBody>
      </p:sp>
      <p:pic>
        <p:nvPicPr>
          <p:cNvPr id="8" name="Picture 4" descr="Picture background">
            <a:extLst>
              <a:ext uri="{FF2B5EF4-FFF2-40B4-BE49-F238E27FC236}">
                <a16:creationId xmlns:a16="http://schemas.microsoft.com/office/drawing/2014/main" id="{2E243826-5305-6A3E-41F3-049FE4731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0ECBD15-FA4B-920B-D60A-09979B3BCD52}"/>
              </a:ext>
            </a:extLst>
          </p:cNvPr>
          <p:cNvSpPr/>
          <p:nvPr/>
        </p:nvSpPr>
        <p:spPr>
          <a:xfrm>
            <a:off x="1456268" y="3428998"/>
            <a:ext cx="1623248" cy="1007533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br>
              <a:rPr lang="ru-RU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учреждений</a:t>
            </a:r>
            <a:endParaRPr lang="ru-RU" sz="20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222926A-2678-D794-762C-D1F61EE6DB82}"/>
              </a:ext>
            </a:extLst>
          </p:cNvPr>
          <p:cNvSpPr/>
          <p:nvPr/>
        </p:nvSpPr>
        <p:spPr>
          <a:xfrm>
            <a:off x="3507552" y="3428998"/>
            <a:ext cx="1693334" cy="1007533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6+2 </a:t>
            </a:r>
            <a:b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школы/сады</a:t>
            </a:r>
            <a:endParaRPr lang="ru-RU" sz="20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F38A9C9-5FD9-97A1-5D63-505103E04940}"/>
              </a:ext>
            </a:extLst>
          </p:cNvPr>
          <p:cNvSpPr/>
          <p:nvPr/>
        </p:nvSpPr>
        <p:spPr>
          <a:xfrm>
            <a:off x="5628922" y="3428998"/>
            <a:ext cx="1693334" cy="1007533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b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обновлено</a:t>
            </a:r>
            <a:endParaRPr lang="ru-RU" sz="20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D40E60-BA90-05C7-C753-66F2F1909E3F}"/>
              </a:ext>
            </a:extLst>
          </p:cNvPr>
          <p:cNvSpPr txBox="1"/>
          <p:nvPr/>
        </p:nvSpPr>
        <p:spPr>
          <a:xfrm>
            <a:off x="1608667" y="4749800"/>
            <a:ext cx="28786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6 907 </a:t>
            </a:r>
            <a:r>
              <a:rPr lang="ru-RU" sz="24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₽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финансирование 2026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863AF6B6-B13F-9B13-426E-6EEC5F68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35" y="-2"/>
            <a:ext cx="3863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0100868-8748-B0DB-8288-5AC7F532DD65}"/>
              </a:ext>
            </a:extLst>
          </p:cNvPr>
          <p:cNvCxnSpPr>
            <a:cxnSpLocks/>
          </p:cNvCxnSpPr>
          <p:nvPr/>
        </p:nvCxnSpPr>
        <p:spPr>
          <a:xfrm>
            <a:off x="1244598" y="5867404"/>
            <a:ext cx="0" cy="406399"/>
          </a:xfrm>
          <a:prstGeom prst="line">
            <a:avLst/>
          </a:prstGeom>
          <a:ln w="57150">
            <a:solidFill>
              <a:srgbClr val="F2994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537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A704E-9D23-AD3F-EEA7-C5EB48B4B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A517D-2892-9E98-449B-9E6DFEBB2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«Жилище»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C389A6-328C-9748-096A-EAAF207AF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91867" cy="496464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 ПРОГРАММЫ</a:t>
            </a:r>
          </a:p>
          <a:p>
            <a:pPr marL="457200" lvl="1" indent="0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Создание условий для жилищного строительства и улучшения жилищных условий граждан </a:t>
            </a:r>
          </a:p>
          <a:p>
            <a:pPr marL="457200" lvl="1" indent="0">
              <a:buNone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Развитие строительства + адресная поддержка семей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0ABCD5-B8BA-7670-57E2-1A51645F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21</a:t>
            </a:fld>
            <a:endParaRPr lang="ru-RU"/>
          </a:p>
        </p:txBody>
      </p:sp>
      <p:pic>
        <p:nvPicPr>
          <p:cNvPr id="8" name="Picture 4" descr="Picture background">
            <a:extLst>
              <a:ext uri="{FF2B5EF4-FFF2-40B4-BE49-F238E27FC236}">
                <a16:creationId xmlns:a16="http://schemas.microsoft.com/office/drawing/2014/main" id="{6E9A8634-6BFC-43D1-C64F-B51832352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141B781-0AE5-A9A9-158C-29ED84106FA2}"/>
              </a:ext>
            </a:extLst>
          </p:cNvPr>
          <p:cNvSpPr/>
          <p:nvPr/>
        </p:nvSpPr>
        <p:spPr>
          <a:xfrm>
            <a:off x="2012010" y="3429000"/>
            <a:ext cx="1623248" cy="1007533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342 </a:t>
            </a:r>
            <a:r>
              <a:rPr lang="ru-RU" sz="24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тыс.</a:t>
            </a:r>
            <a:br>
              <a:rPr lang="ru-RU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1600" baseline="300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 </a:t>
            </a: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введено</a:t>
            </a:r>
            <a:endParaRPr lang="ru-RU" sz="20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1BBAF4D-7465-2180-E1E1-CF091D549F76}"/>
              </a:ext>
            </a:extLst>
          </p:cNvPr>
          <p:cNvSpPr/>
          <p:nvPr/>
        </p:nvSpPr>
        <p:spPr>
          <a:xfrm>
            <a:off x="4809067" y="3428995"/>
            <a:ext cx="1851848" cy="1007533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 </a:t>
            </a:r>
            <a:b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семей поддержка</a:t>
            </a:r>
            <a:endParaRPr lang="ru-RU" sz="20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70190F-FC4C-D483-7A2E-76185DE5DB43}"/>
              </a:ext>
            </a:extLst>
          </p:cNvPr>
          <p:cNvSpPr txBox="1"/>
          <p:nvPr/>
        </p:nvSpPr>
        <p:spPr>
          <a:xfrm>
            <a:off x="1608667" y="4749800"/>
            <a:ext cx="28786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69 </a:t>
            </a:r>
            <a:r>
              <a:rPr lang="ru-RU" sz="24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₽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финансирование 2026</a:t>
            </a:r>
          </a:p>
        </p:txBody>
      </p:sp>
      <p:pic>
        <p:nvPicPr>
          <p:cNvPr id="30722" name="Picture 2" descr="Picture background">
            <a:extLst>
              <a:ext uri="{FF2B5EF4-FFF2-40B4-BE49-F238E27FC236}">
                <a16:creationId xmlns:a16="http://schemas.microsoft.com/office/drawing/2014/main" id="{CDBF36BB-F60F-842A-A58C-5FDBF48F4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>
            <a:fillRect/>
          </a:stretch>
        </p:blipFill>
        <p:spPr bwMode="auto">
          <a:xfrm>
            <a:off x="8077200" y="0"/>
            <a:ext cx="411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638C0A7-D307-887D-9169-CF8C8F191CB2}"/>
              </a:ext>
            </a:extLst>
          </p:cNvPr>
          <p:cNvCxnSpPr>
            <a:cxnSpLocks/>
          </p:cNvCxnSpPr>
          <p:nvPr/>
        </p:nvCxnSpPr>
        <p:spPr>
          <a:xfrm>
            <a:off x="1244598" y="5765800"/>
            <a:ext cx="0" cy="406399"/>
          </a:xfrm>
          <a:prstGeom prst="line">
            <a:avLst/>
          </a:prstGeom>
          <a:ln w="57150">
            <a:solidFill>
              <a:srgbClr val="F2994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346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8A36B-1409-B00E-BA2B-16C9575FA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5364F-2B3D-8E1C-C24D-9905927E7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«Развитие инженерной инфраструктуры </a:t>
            </a:r>
            <a:br>
              <a:rPr lang="ru-RU" sz="4000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</a:br>
            <a:r>
              <a:rPr lang="ru-RU" sz="4000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и энергоэффективности»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24D839-294C-1B26-97EE-C4E79B148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91867" cy="496464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 ПРОГРАММЫ</a:t>
            </a:r>
          </a:p>
          <a:p>
            <a:pPr marL="457200" lvl="1" indent="0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Повышение качества коммунальных услуг и модернизация коммунального комплекса </a:t>
            </a:r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Обеспечивает тепло, воду и надёжность ЖКХ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DEE2CE-8D87-3240-1ABC-7FEAB424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22</a:t>
            </a:fld>
            <a:endParaRPr lang="ru-RU"/>
          </a:p>
        </p:txBody>
      </p:sp>
      <p:pic>
        <p:nvPicPr>
          <p:cNvPr id="8" name="Picture 4" descr="Picture background">
            <a:extLst>
              <a:ext uri="{FF2B5EF4-FFF2-40B4-BE49-F238E27FC236}">
                <a16:creationId xmlns:a16="http://schemas.microsoft.com/office/drawing/2014/main" id="{F3B5766B-5003-DB32-EE36-6832A4603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AAD06CB-55B6-A874-263A-F2296F01E35F}"/>
              </a:ext>
            </a:extLst>
          </p:cNvPr>
          <p:cNvSpPr/>
          <p:nvPr/>
        </p:nvSpPr>
        <p:spPr>
          <a:xfrm>
            <a:off x="1244598" y="3428998"/>
            <a:ext cx="1623248" cy="1007533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br>
              <a:rPr lang="ru-RU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котельных</a:t>
            </a:r>
            <a:endParaRPr lang="ru-RU" sz="20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0E10876-40ED-FB60-F434-4A138FE37CE4}"/>
              </a:ext>
            </a:extLst>
          </p:cNvPr>
          <p:cNvSpPr/>
          <p:nvPr/>
        </p:nvSpPr>
        <p:spPr>
          <a:xfrm>
            <a:off x="3485914" y="3429000"/>
            <a:ext cx="1693334" cy="1007533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b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участков сетей</a:t>
            </a:r>
            <a:endParaRPr lang="ru-RU" sz="20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32EAD3-45C0-D962-98BA-828379A80829}"/>
              </a:ext>
            </a:extLst>
          </p:cNvPr>
          <p:cNvSpPr txBox="1"/>
          <p:nvPr/>
        </p:nvSpPr>
        <p:spPr>
          <a:xfrm>
            <a:off x="1608667" y="4749800"/>
            <a:ext cx="28786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1127 </a:t>
            </a:r>
            <a:r>
              <a:rPr lang="ru-RU" sz="24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₽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финансирование 2026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D750625-98DD-32A6-BDA2-787AE64F6A70}"/>
              </a:ext>
            </a:extLst>
          </p:cNvPr>
          <p:cNvCxnSpPr>
            <a:cxnSpLocks/>
          </p:cNvCxnSpPr>
          <p:nvPr/>
        </p:nvCxnSpPr>
        <p:spPr>
          <a:xfrm>
            <a:off x="1244598" y="5765800"/>
            <a:ext cx="0" cy="406399"/>
          </a:xfrm>
          <a:prstGeom prst="line">
            <a:avLst/>
          </a:prstGeom>
          <a:ln w="57150">
            <a:solidFill>
              <a:srgbClr val="F2994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3C66E71-6E49-E5EE-F2FB-2372404E22F8}"/>
              </a:ext>
            </a:extLst>
          </p:cNvPr>
          <p:cNvSpPr/>
          <p:nvPr/>
        </p:nvSpPr>
        <p:spPr>
          <a:xfrm>
            <a:off x="5797316" y="3429000"/>
            <a:ext cx="1693334" cy="1007533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b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КНС ремонт</a:t>
            </a:r>
            <a:endParaRPr lang="ru-RU" sz="20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AF6A8D1-9CE6-05A6-F982-FF8E9A7108B5}"/>
              </a:ext>
            </a:extLst>
          </p:cNvPr>
          <p:cNvSpPr/>
          <p:nvPr/>
        </p:nvSpPr>
        <p:spPr>
          <a:xfrm>
            <a:off x="5797316" y="4676920"/>
            <a:ext cx="1693334" cy="1007533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+3</a:t>
            </a:r>
            <a:b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БМК план</a:t>
            </a:r>
            <a:endParaRPr lang="ru-RU" sz="20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46" name="Picture 2" descr="Picture background">
            <a:extLst>
              <a:ext uri="{FF2B5EF4-FFF2-40B4-BE49-F238E27FC236}">
                <a16:creationId xmlns:a16="http://schemas.microsoft.com/office/drawing/2014/main" id="{72C9FA04-2639-D205-285C-CE0E648F0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530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7183A-D0C4-A5F1-A3F6-79BA110D0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BA598-7A22-615D-0E5F-5A961B7CC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772400" cy="1325563"/>
          </a:xfrm>
        </p:spPr>
        <p:txBody>
          <a:bodyPr>
            <a:noAutofit/>
          </a:bodyPr>
          <a:lstStyle/>
          <a:p>
            <a:r>
              <a:rPr lang="ru-RU" sz="3300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«Развитие и функционирование дорожно-транспортного комплекса»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77805C-B271-0A1B-6808-723701476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5799"/>
            <a:ext cx="6891867" cy="483446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 ПРОГРАММЫ</a:t>
            </a:r>
          </a:p>
          <a:p>
            <a:pPr marL="457200" lvl="1" indent="0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Развитие эффективной транспортной системы     и обеспечение нормативного состояния дорог</a:t>
            </a:r>
          </a:p>
          <a:p>
            <a:pPr marL="457200" lvl="1" indent="0">
              <a:buNone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Транспорт и дороги — основа качества жизни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AFC9FC-4989-5A78-2372-AABF86AD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23</a:t>
            </a:fld>
            <a:endParaRPr lang="ru-RU"/>
          </a:p>
        </p:txBody>
      </p:sp>
      <p:pic>
        <p:nvPicPr>
          <p:cNvPr id="8" name="Picture 4" descr="Picture background">
            <a:extLst>
              <a:ext uri="{FF2B5EF4-FFF2-40B4-BE49-F238E27FC236}">
                <a16:creationId xmlns:a16="http://schemas.microsoft.com/office/drawing/2014/main" id="{7D6BE460-81C4-9786-EA9F-50CE5B4BA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DFD986B-DB7B-8232-CC6D-D61F60F44A7A}"/>
              </a:ext>
            </a:extLst>
          </p:cNvPr>
          <p:cNvSpPr/>
          <p:nvPr/>
        </p:nvSpPr>
        <p:spPr>
          <a:xfrm>
            <a:off x="651697" y="3202508"/>
            <a:ext cx="1623248" cy="1007533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br>
              <a:rPr lang="ru-RU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перевозчиков</a:t>
            </a:r>
            <a:endParaRPr lang="ru-RU" sz="20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AD98717-D4EC-0A8E-07E2-8BF9287F33E3}"/>
              </a:ext>
            </a:extLst>
          </p:cNvPr>
          <p:cNvSpPr/>
          <p:nvPr/>
        </p:nvSpPr>
        <p:spPr>
          <a:xfrm>
            <a:off x="4438533" y="3171032"/>
            <a:ext cx="1693334" cy="1007533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62</a:t>
            </a:r>
            <a:b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маршрута</a:t>
            </a:r>
            <a:endParaRPr lang="ru-RU" sz="20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79DEA7-1560-E460-0DC4-021292E0A64F}"/>
              </a:ext>
            </a:extLst>
          </p:cNvPr>
          <p:cNvSpPr txBox="1"/>
          <p:nvPr/>
        </p:nvSpPr>
        <p:spPr>
          <a:xfrm>
            <a:off x="1638302" y="4584557"/>
            <a:ext cx="28786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1075 </a:t>
            </a:r>
            <a:r>
              <a:rPr lang="ru-RU" sz="24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₽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финансирование 2026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4106E6F-2292-2235-EA63-9C869C3D2E01}"/>
              </a:ext>
            </a:extLst>
          </p:cNvPr>
          <p:cNvCxnSpPr>
            <a:cxnSpLocks/>
          </p:cNvCxnSpPr>
          <p:nvPr/>
        </p:nvCxnSpPr>
        <p:spPr>
          <a:xfrm>
            <a:off x="1236131" y="5875867"/>
            <a:ext cx="0" cy="406399"/>
          </a:xfrm>
          <a:prstGeom prst="line">
            <a:avLst/>
          </a:prstGeom>
          <a:ln w="57150">
            <a:solidFill>
              <a:srgbClr val="F2994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798776B-AEC6-A005-353C-1B46D1AF03AA}"/>
              </a:ext>
            </a:extLst>
          </p:cNvPr>
          <p:cNvSpPr/>
          <p:nvPr/>
        </p:nvSpPr>
        <p:spPr>
          <a:xfrm>
            <a:off x="2545115" y="3192987"/>
            <a:ext cx="1623248" cy="1007533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406</a:t>
            </a:r>
            <a:br>
              <a:rPr lang="ru-RU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автобусов</a:t>
            </a:r>
            <a:endParaRPr lang="ru-RU" sz="20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D8CED95-0A03-DA4B-35A5-4508220E539D}"/>
              </a:ext>
            </a:extLst>
          </p:cNvPr>
          <p:cNvSpPr/>
          <p:nvPr/>
        </p:nvSpPr>
        <p:spPr>
          <a:xfrm>
            <a:off x="6402037" y="3171032"/>
            <a:ext cx="1693334" cy="1007533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2340</a:t>
            </a:r>
            <a:b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км маршруты</a:t>
            </a:r>
            <a:endParaRPr lang="ru-RU" sz="20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C68C65A-30FD-7022-B1B4-D6F8C1209EC0}"/>
              </a:ext>
            </a:extLst>
          </p:cNvPr>
          <p:cNvSpPr/>
          <p:nvPr/>
        </p:nvSpPr>
        <p:spPr>
          <a:xfrm>
            <a:off x="6402037" y="4511678"/>
            <a:ext cx="1693334" cy="1007533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b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дороги</a:t>
            </a:r>
            <a:endParaRPr lang="ru-RU" sz="20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918774-F6C5-BD02-2D0F-08DF6F6E0E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450" t="1991"/>
          <a:stretch>
            <a:fillRect/>
          </a:stretch>
        </p:blipFill>
        <p:spPr>
          <a:xfrm>
            <a:off x="8712200" y="0"/>
            <a:ext cx="3479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36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AB873-F6AA-6207-272C-4B5FAFBD3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2E68E-7463-FA73-8EF9-0DA40F28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550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«Социальная защита населения»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F6B8C1-C349-F1D5-6F2B-EF71DBD6F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91867" cy="496464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 ПРОГРАММЫ</a:t>
            </a:r>
          </a:p>
          <a:p>
            <a:pPr marL="457200" lvl="1" indent="0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Повышение качества жизни и поддержка</a:t>
            </a:r>
          </a:p>
          <a:p>
            <a:pPr marL="457200" lvl="1" indent="0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социально уязвимых категорий населения</a:t>
            </a:r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Система социальной защиты:</a:t>
            </a:r>
          </a:p>
          <a:p>
            <a:pPr lvl="1">
              <a:buClr>
                <a:srgbClr val="1D77B5"/>
              </a:buClr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управление социальной защиты населения</a:t>
            </a:r>
          </a:p>
          <a:p>
            <a:pPr lvl="1">
              <a:buClr>
                <a:srgbClr val="1D77B5"/>
              </a:buClr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комплексный центр социального обслуживания</a:t>
            </a:r>
          </a:p>
          <a:p>
            <a:pPr lvl="1">
              <a:buClr>
                <a:srgbClr val="1D77B5"/>
              </a:buClr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центр «Янтарь»</a:t>
            </a:r>
          </a:p>
          <a:p>
            <a:pPr lvl="1">
              <a:buClr>
                <a:srgbClr val="1D77B5"/>
              </a:buClr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центр «Семья»</a:t>
            </a:r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Высокая социальная значимость программы</a:t>
            </a:r>
          </a:p>
          <a:p>
            <a:pPr marL="457200" lvl="1" indent="0">
              <a:buNone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адресной поддержке уязвимых групп населения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306A02-115D-C2EF-0998-A1C68CF2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24</a:t>
            </a:fld>
            <a:endParaRPr lang="ru-RU"/>
          </a:p>
        </p:txBody>
      </p:sp>
      <p:pic>
        <p:nvPicPr>
          <p:cNvPr id="8" name="Picture 4" descr="Picture background">
            <a:extLst>
              <a:ext uri="{FF2B5EF4-FFF2-40B4-BE49-F238E27FC236}">
                <a16:creationId xmlns:a16="http://schemas.microsoft.com/office/drawing/2014/main" id="{46B24716-2B6B-E788-6E07-107BEE14B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4E9581-61C0-1D62-864E-85BB2A6A750C}"/>
              </a:ext>
            </a:extLst>
          </p:cNvPr>
          <p:cNvSpPr txBox="1"/>
          <p:nvPr/>
        </p:nvSpPr>
        <p:spPr>
          <a:xfrm>
            <a:off x="3640667" y="4969932"/>
            <a:ext cx="28786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62 </a:t>
            </a:r>
            <a:r>
              <a:rPr lang="ru-RU" sz="24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₽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финансирование 2026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412980A-1EAB-7F23-4DC5-070BD3704B05}"/>
              </a:ext>
            </a:extLst>
          </p:cNvPr>
          <p:cNvCxnSpPr>
            <a:cxnSpLocks/>
          </p:cNvCxnSpPr>
          <p:nvPr/>
        </p:nvCxnSpPr>
        <p:spPr>
          <a:xfrm>
            <a:off x="1210736" y="6172202"/>
            <a:ext cx="0" cy="499533"/>
          </a:xfrm>
          <a:prstGeom prst="line">
            <a:avLst/>
          </a:prstGeom>
          <a:ln w="57150">
            <a:solidFill>
              <a:srgbClr val="F2994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770" name="Picture 2" descr="Picture background">
            <a:extLst>
              <a:ext uri="{FF2B5EF4-FFF2-40B4-BE49-F238E27FC236}">
                <a16:creationId xmlns:a16="http://schemas.microsoft.com/office/drawing/2014/main" id="{F326068F-1800-76B5-21C4-7463F70B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579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508CC-C66F-7C0F-3C9D-882AFD459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51848-1DB8-02F9-91BA-AB908973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96175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«Переселение граждан из аварийного жилищного фонда»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D017E6-81D8-038E-6A72-FE15A7F09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91867" cy="496464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 ПРОГРАММЫ</a:t>
            </a:r>
          </a:p>
          <a:p>
            <a:pPr marL="457200" lvl="1" indent="0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Расселение аварийного жилья и создание</a:t>
            </a:r>
          </a:p>
          <a:p>
            <a:pPr marL="457200" lvl="1" indent="0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безопасных условий проживания</a:t>
            </a:r>
          </a:p>
          <a:p>
            <a:pPr marL="457200" lvl="1" indent="0">
              <a:buNone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Повышение безопасности и качества жизни населения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E3FA0C-D6CC-DCF3-5510-62A07B89E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25</a:t>
            </a:fld>
            <a:endParaRPr lang="ru-RU"/>
          </a:p>
        </p:txBody>
      </p:sp>
      <p:pic>
        <p:nvPicPr>
          <p:cNvPr id="8" name="Picture 4" descr="Picture background">
            <a:extLst>
              <a:ext uri="{FF2B5EF4-FFF2-40B4-BE49-F238E27FC236}">
                <a16:creationId xmlns:a16="http://schemas.microsoft.com/office/drawing/2014/main" id="{773BD271-B6A4-98C0-3A15-A505CD91F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207E993-CD3F-8B84-B051-86BDD09BCA86}"/>
              </a:ext>
            </a:extLst>
          </p:cNvPr>
          <p:cNvSpPr/>
          <p:nvPr/>
        </p:nvSpPr>
        <p:spPr>
          <a:xfrm>
            <a:off x="1109133" y="3428998"/>
            <a:ext cx="1758713" cy="1007533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602+205</a:t>
            </a:r>
            <a:br>
              <a:rPr lang="ru-RU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чел. переселено</a:t>
            </a:r>
            <a:endParaRPr lang="ru-RU" sz="20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4FBB90C-C997-5EC3-CC53-909D0D3F7E81}"/>
              </a:ext>
            </a:extLst>
          </p:cNvPr>
          <p:cNvSpPr/>
          <p:nvPr/>
        </p:nvSpPr>
        <p:spPr>
          <a:xfrm>
            <a:off x="3485914" y="3429000"/>
            <a:ext cx="1693334" cy="1007533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13,6 </a:t>
            </a:r>
            <a:r>
              <a:rPr lang="ru-RU" sz="24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тыс.</a:t>
            </a:r>
            <a:b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1600" baseline="300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расселено</a:t>
            </a:r>
            <a:endParaRPr lang="ru-RU" sz="20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DA495-F9F5-C691-89BA-B132A3474C1D}"/>
              </a:ext>
            </a:extLst>
          </p:cNvPr>
          <p:cNvSpPr txBox="1"/>
          <p:nvPr/>
        </p:nvSpPr>
        <p:spPr>
          <a:xfrm>
            <a:off x="1608667" y="4749800"/>
            <a:ext cx="28786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2832 </a:t>
            </a:r>
            <a:r>
              <a:rPr lang="ru-RU" sz="24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₽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финансирование 2026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EBA08EC-EE18-A05B-35A4-026E208EAB72}"/>
              </a:ext>
            </a:extLst>
          </p:cNvPr>
          <p:cNvCxnSpPr>
            <a:cxnSpLocks/>
          </p:cNvCxnSpPr>
          <p:nvPr/>
        </p:nvCxnSpPr>
        <p:spPr>
          <a:xfrm>
            <a:off x="1244598" y="5765800"/>
            <a:ext cx="0" cy="406399"/>
          </a:xfrm>
          <a:prstGeom prst="line">
            <a:avLst/>
          </a:prstGeom>
          <a:ln w="57150">
            <a:solidFill>
              <a:srgbClr val="F2994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7F45A8-6372-E277-EB2E-80F84B87D4DF}"/>
              </a:ext>
            </a:extLst>
          </p:cNvPr>
          <p:cNvSpPr/>
          <p:nvPr/>
        </p:nvSpPr>
        <p:spPr>
          <a:xfrm>
            <a:off x="5797316" y="3429000"/>
            <a:ext cx="1693334" cy="1007533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79</a:t>
            </a:r>
            <a:b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домов под расселение</a:t>
            </a:r>
            <a:endParaRPr lang="ru-RU" sz="20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EAE392-4ACF-2B88-2F27-AC549D6F9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135" y="0"/>
            <a:ext cx="3882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1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2174B-9219-8D77-F1D0-070E30621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66791-7376-4484-72D0-A4F14B462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96176" cy="1325563"/>
          </a:xfrm>
        </p:spPr>
        <p:txBody>
          <a:bodyPr>
            <a:normAutofit/>
          </a:bodyPr>
          <a:lstStyle/>
          <a:p>
            <a:r>
              <a:rPr lang="ru-RU" sz="3300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«Формирование современной комфортной городской среды»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5F1DCC-B1F9-599F-64A9-8C7DA68EA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91867" cy="496464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 ПРОГРАММЫ</a:t>
            </a:r>
          </a:p>
          <a:p>
            <a:pPr marL="457200" lvl="1" indent="0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Повышение уровня благоустройства и создание</a:t>
            </a:r>
          </a:p>
          <a:p>
            <a:pPr marL="457200" lvl="1" indent="0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комфортной городской среды</a:t>
            </a:r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Наиболее заметная программа для жителей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0F3ED2-E783-8CB9-4DA1-724E5A70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26</a:t>
            </a:fld>
            <a:endParaRPr lang="ru-RU"/>
          </a:p>
        </p:txBody>
      </p:sp>
      <p:pic>
        <p:nvPicPr>
          <p:cNvPr id="8" name="Picture 4" descr="Picture background">
            <a:extLst>
              <a:ext uri="{FF2B5EF4-FFF2-40B4-BE49-F238E27FC236}">
                <a16:creationId xmlns:a16="http://schemas.microsoft.com/office/drawing/2014/main" id="{BB86A1E6-A635-9CDF-DD39-F3750D836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0BF2EAC-E91F-853A-E98C-BD34AAAEB5C7}"/>
              </a:ext>
            </a:extLst>
          </p:cNvPr>
          <p:cNvSpPr/>
          <p:nvPr/>
        </p:nvSpPr>
        <p:spPr>
          <a:xfrm>
            <a:off x="838199" y="3183465"/>
            <a:ext cx="1623248" cy="1007533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2566</a:t>
            </a:r>
            <a:br>
              <a:rPr lang="ru-RU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подъездов</a:t>
            </a:r>
          </a:p>
          <a:p>
            <a:pPr algn="ctr"/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ремонт</a:t>
            </a:r>
            <a:endParaRPr lang="ru-RU" sz="20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FF52E6F-CDFF-DFED-9A38-95930C3D16C6}"/>
              </a:ext>
            </a:extLst>
          </p:cNvPr>
          <p:cNvSpPr/>
          <p:nvPr/>
        </p:nvSpPr>
        <p:spPr>
          <a:xfrm>
            <a:off x="2808586" y="3183465"/>
            <a:ext cx="2406886" cy="1007533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2017-2026</a:t>
            </a:r>
            <a:b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срок реализации</a:t>
            </a:r>
            <a:endParaRPr lang="ru-RU" sz="20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856FDC-D94F-4F9D-72D0-DCC491196C38}"/>
              </a:ext>
            </a:extLst>
          </p:cNvPr>
          <p:cNvSpPr txBox="1"/>
          <p:nvPr/>
        </p:nvSpPr>
        <p:spPr>
          <a:xfrm>
            <a:off x="5153555" y="4780197"/>
            <a:ext cx="28786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1566 </a:t>
            </a:r>
            <a:r>
              <a:rPr lang="ru-RU" sz="24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₽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финансирование 2026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46E84A-9F8C-2ED7-E755-1FB3E9D456CA}"/>
              </a:ext>
            </a:extLst>
          </p:cNvPr>
          <p:cNvCxnSpPr>
            <a:cxnSpLocks/>
          </p:cNvCxnSpPr>
          <p:nvPr/>
        </p:nvCxnSpPr>
        <p:spPr>
          <a:xfrm>
            <a:off x="1244592" y="6227233"/>
            <a:ext cx="0" cy="406399"/>
          </a:xfrm>
          <a:prstGeom prst="line">
            <a:avLst/>
          </a:prstGeom>
          <a:ln w="57150">
            <a:solidFill>
              <a:srgbClr val="F2994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C0A1F84-D541-8ED4-9F70-EE99E38BFAA5}"/>
              </a:ext>
            </a:extLst>
          </p:cNvPr>
          <p:cNvSpPr/>
          <p:nvPr/>
        </p:nvSpPr>
        <p:spPr>
          <a:xfrm>
            <a:off x="838199" y="4419390"/>
            <a:ext cx="4377273" cy="1340904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Благоустроенные территории:</a:t>
            </a:r>
          </a:p>
          <a:p>
            <a:r>
              <a:rPr lang="ru-RU" sz="16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Чкаловское озеро</a:t>
            </a:r>
          </a:p>
          <a:p>
            <a:r>
              <a:rPr lang="ru-RU" sz="16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Барский пруд</a:t>
            </a:r>
          </a:p>
          <a:p>
            <a:r>
              <a:rPr lang="ru-RU" sz="16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скверы и общественные пространства</a:t>
            </a:r>
            <a:endParaRPr lang="ru-RU" sz="11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46E0CA-25B6-AB4F-CD47-4CD2E2B49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76" y="0"/>
            <a:ext cx="3899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DFC17-E29F-5B43-14C6-EE212C59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Бюджетные инвестиции в объекты капитального строительства муниципальной собственности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AF02BA-7026-0517-4A59-D19670815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545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b="1" dirty="0">
              <a:solidFill>
                <a:srgbClr val="F2994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Основные направления:</a:t>
            </a:r>
          </a:p>
          <a:p>
            <a:r>
              <a:rPr lang="ru-RU" sz="20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очистные сооружения</a:t>
            </a:r>
          </a:p>
          <a:p>
            <a:r>
              <a:rPr lang="ru-RU" sz="20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водоснабжение и водоотведение</a:t>
            </a:r>
          </a:p>
          <a:p>
            <a:r>
              <a:rPr lang="ru-RU" sz="20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котельные и БМК</a:t>
            </a:r>
          </a:p>
          <a:p>
            <a:r>
              <a:rPr lang="ru-RU" sz="20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тепловые сети</a:t>
            </a:r>
          </a:p>
          <a:p>
            <a:r>
              <a:rPr lang="ru-RU" sz="20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переселение из аварийного жилья</a:t>
            </a:r>
          </a:p>
          <a:p>
            <a:r>
              <a:rPr lang="ru-RU" sz="20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обеспечение жильём детей-сирот</a:t>
            </a:r>
          </a:p>
          <a:p>
            <a:endParaRPr lang="ru-RU" sz="20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89CBA2D-25EF-C606-3D9F-FC590315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27</a:t>
            </a:fld>
            <a:endParaRPr lang="ru-RU"/>
          </a:p>
        </p:txBody>
      </p:sp>
      <p:pic>
        <p:nvPicPr>
          <p:cNvPr id="9" name="Picture 4" descr="Picture background">
            <a:extLst>
              <a:ext uri="{FF2B5EF4-FFF2-40B4-BE49-F238E27FC236}">
                <a16:creationId xmlns:a16="http://schemas.microsoft.com/office/drawing/2014/main" id="{2F2D4120-146B-BADA-A3F5-78BFB1AC2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D83F5DA-EB19-6A32-FBA5-4B8E9E4375C4}"/>
              </a:ext>
            </a:extLst>
          </p:cNvPr>
          <p:cNvSpPr/>
          <p:nvPr/>
        </p:nvSpPr>
        <p:spPr>
          <a:xfrm>
            <a:off x="1820001" y="5389533"/>
            <a:ext cx="2743200" cy="1220818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</a:t>
            </a:r>
            <a:r>
              <a:rPr lang="ru-RU" sz="24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ru-RU" sz="24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2 877 млн </a:t>
            </a:r>
            <a:r>
              <a:rPr lang="ru-RU" sz="2000" b="1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₽</a:t>
            </a:r>
          </a:p>
          <a:p>
            <a:r>
              <a:rPr lang="ru-RU" b="1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2027</a:t>
            </a:r>
            <a:r>
              <a:rPr lang="ru-RU" sz="24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ru-RU" sz="24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1 566 млн </a:t>
            </a:r>
            <a:r>
              <a:rPr lang="ru-RU" sz="2000" b="1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₽</a:t>
            </a:r>
          </a:p>
          <a:p>
            <a:r>
              <a:rPr lang="ru-RU" b="1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2028</a:t>
            </a:r>
            <a:r>
              <a:rPr lang="ru-RU" sz="24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ru-RU" sz="24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593 млн </a:t>
            </a:r>
            <a:r>
              <a:rPr lang="ru-RU" sz="2000" b="1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₽</a:t>
            </a:r>
            <a:endParaRPr lang="ru-RU" sz="20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4CCF231-B035-1262-0F2E-3B98A0498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178" y="2451630"/>
            <a:ext cx="5250323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69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7F3CB-B8E3-59CA-6F3E-D7161D3B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</a:br>
            <a:r>
              <a:rPr lang="ru-RU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Дефицит бюджета </a:t>
            </a:r>
            <a:r>
              <a:rPr lang="ru-RU" b="1" dirty="0" err="1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г.о</a:t>
            </a:r>
            <a:r>
              <a:rPr lang="ru-RU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. Щёлково</a:t>
            </a:r>
            <a:br>
              <a:rPr lang="ru-RU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</a:br>
            <a:endParaRPr lang="ru-RU" b="1" dirty="0">
              <a:solidFill>
                <a:schemeClr val="bg1"/>
              </a:solidFill>
              <a:highlight>
                <a:srgbClr val="1F3A5F"/>
              </a:highlight>
              <a:latin typeface="Montserrat" panose="00000500000000000000" pitchFamily="2" charset="-52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4E9F3E9-4370-644A-2DBB-B3EA3B2B6C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868500"/>
              </p:ext>
            </p:extLst>
          </p:nvPr>
        </p:nvGraphicFramePr>
        <p:xfrm>
          <a:off x="321734" y="1851871"/>
          <a:ext cx="7653867" cy="3144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BECC9F-ECDF-3A7A-270B-3CAEC217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28</a:t>
            </a:fld>
            <a:endParaRPr lang="ru-RU"/>
          </a:p>
        </p:txBody>
      </p:sp>
      <p:pic>
        <p:nvPicPr>
          <p:cNvPr id="6" name="Picture 4" descr="Picture background">
            <a:extLst>
              <a:ext uri="{FF2B5EF4-FFF2-40B4-BE49-F238E27FC236}">
                <a16:creationId xmlns:a16="http://schemas.microsoft.com/office/drawing/2014/main" id="{1E04F912-EF14-0A18-E709-2C94C118B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727BBD-6A25-30AD-66A6-AC9EE2B2764A}"/>
              </a:ext>
            </a:extLst>
          </p:cNvPr>
          <p:cNvSpPr txBox="1"/>
          <p:nvPr/>
        </p:nvSpPr>
        <p:spPr>
          <a:xfrm>
            <a:off x="1126067" y="5547912"/>
            <a:ext cx="7044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Дефицит сокращается более чем в 2 раза за 3 года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F46E84A-9F8C-2ED7-E755-1FB3E9D456CA}"/>
              </a:ext>
            </a:extLst>
          </p:cNvPr>
          <p:cNvCxnSpPr>
            <a:cxnSpLocks/>
          </p:cNvCxnSpPr>
          <p:nvPr/>
        </p:nvCxnSpPr>
        <p:spPr>
          <a:xfrm>
            <a:off x="1058326" y="5503339"/>
            <a:ext cx="0" cy="406399"/>
          </a:xfrm>
          <a:prstGeom prst="line">
            <a:avLst/>
          </a:prstGeom>
          <a:ln w="57150">
            <a:solidFill>
              <a:srgbClr val="F2994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E0BBE6-79E7-430A-62F5-35B669247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3385" y="1873552"/>
            <a:ext cx="4257493" cy="333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2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040F0-CFCD-4F78-69A1-8557DDA94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3467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Бюджет для граждан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1EE45C-8DA2-5CC6-3607-2918A092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29</a:t>
            </a:fld>
            <a:endParaRPr lang="ru-RU"/>
          </a:p>
        </p:txBody>
      </p:sp>
      <p:pic>
        <p:nvPicPr>
          <p:cNvPr id="8" name="Picture 4" descr="Picture background">
            <a:extLst>
              <a:ext uri="{FF2B5EF4-FFF2-40B4-BE49-F238E27FC236}">
                <a16:creationId xmlns:a16="http://schemas.microsoft.com/office/drawing/2014/main" id="{5D807E9C-CC46-782E-09A0-33A68026B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EEF95F-50E0-BFEB-9220-3CC33576F9FE}"/>
              </a:ext>
            </a:extLst>
          </p:cNvPr>
          <p:cNvSpPr/>
          <p:nvPr/>
        </p:nvSpPr>
        <p:spPr>
          <a:xfrm>
            <a:off x="956733" y="2269065"/>
            <a:ext cx="626534" cy="626534"/>
          </a:xfrm>
          <a:prstGeom prst="rect">
            <a:avLst/>
          </a:prstGeom>
          <a:solidFill>
            <a:srgbClr val="F2F4F7"/>
          </a:solidFill>
          <a:ln>
            <a:solidFill>
              <a:srgbClr val="F299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: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👁</a:t>
            </a:r>
            <a:r>
              <a:rPr lang="ru-RU" dirty="0"/>
              <a:t> 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DF431FC-2B33-D955-1D0C-9C9A86E28515}"/>
              </a:ext>
            </a:extLst>
          </p:cNvPr>
          <p:cNvSpPr/>
          <p:nvPr/>
        </p:nvSpPr>
        <p:spPr>
          <a:xfrm>
            <a:off x="956733" y="3251198"/>
            <a:ext cx="626534" cy="626534"/>
          </a:xfrm>
          <a:prstGeom prst="rect">
            <a:avLst/>
          </a:prstGeom>
          <a:solidFill>
            <a:srgbClr val="F2F4F7"/>
          </a:solidFill>
          <a:ln>
            <a:solidFill>
              <a:srgbClr val="F299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EEED5DC-8F2F-06F9-7AE9-C7B57C314576}"/>
              </a:ext>
            </a:extLst>
          </p:cNvPr>
          <p:cNvSpPr/>
          <p:nvPr/>
        </p:nvSpPr>
        <p:spPr>
          <a:xfrm>
            <a:off x="956733" y="4233331"/>
            <a:ext cx="626534" cy="626534"/>
          </a:xfrm>
          <a:prstGeom prst="rect">
            <a:avLst/>
          </a:prstGeom>
          <a:solidFill>
            <a:srgbClr val="F2F4F7"/>
          </a:solidFill>
          <a:ln>
            <a:solidFill>
              <a:srgbClr val="F299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75A7936-8137-F67F-A249-D388F1FC7835}"/>
              </a:ext>
            </a:extLst>
          </p:cNvPr>
          <p:cNvSpPr/>
          <p:nvPr/>
        </p:nvSpPr>
        <p:spPr>
          <a:xfrm>
            <a:off x="956733" y="5215464"/>
            <a:ext cx="626534" cy="626534"/>
          </a:xfrm>
          <a:prstGeom prst="rect">
            <a:avLst/>
          </a:prstGeom>
          <a:solidFill>
            <a:srgbClr val="F2F4F7"/>
          </a:solidFill>
          <a:ln>
            <a:solidFill>
              <a:srgbClr val="F299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🏙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B83E631-08F4-4DC9-0E76-601E6626E8C9}"/>
              </a:ext>
            </a:extLst>
          </p:cNvPr>
          <p:cNvSpPr/>
          <p:nvPr/>
        </p:nvSpPr>
        <p:spPr>
          <a:xfrm>
            <a:off x="1828798" y="2269065"/>
            <a:ext cx="7332135" cy="626534"/>
          </a:xfrm>
          <a:prstGeom prst="rect">
            <a:avLst/>
          </a:prstGeom>
          <a:solidFill>
            <a:srgbClr val="F2F4F7"/>
          </a:solidFill>
          <a:ln>
            <a:solidFill>
              <a:srgbClr val="1D77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6B7280"/>
                </a:solidFill>
              </a:rPr>
              <a:t>Прозрачность и доступность финансовой информации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F40AEB7-1876-CD4E-4413-8F309073B1BF}"/>
              </a:ext>
            </a:extLst>
          </p:cNvPr>
          <p:cNvSpPr/>
          <p:nvPr/>
        </p:nvSpPr>
        <p:spPr>
          <a:xfrm>
            <a:off x="1828797" y="3251198"/>
            <a:ext cx="7332136" cy="626534"/>
          </a:xfrm>
          <a:prstGeom prst="rect">
            <a:avLst/>
          </a:prstGeom>
          <a:solidFill>
            <a:srgbClr val="F2F4F7"/>
          </a:solidFill>
          <a:ln>
            <a:solidFill>
              <a:srgbClr val="1D77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6B7280"/>
                </a:solidFill>
              </a:rPr>
              <a:t>Понимание структуры доходов и направлений расходов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F2A377-A739-1E6C-39A6-6855ACE7E026}"/>
              </a:ext>
            </a:extLst>
          </p:cNvPr>
          <p:cNvSpPr/>
          <p:nvPr/>
        </p:nvSpPr>
        <p:spPr>
          <a:xfrm>
            <a:off x="1828797" y="4233331"/>
            <a:ext cx="7332136" cy="626534"/>
          </a:xfrm>
          <a:prstGeom prst="rect">
            <a:avLst/>
          </a:prstGeom>
          <a:solidFill>
            <a:srgbClr val="F2F4F7"/>
          </a:solidFill>
          <a:ln>
            <a:solidFill>
              <a:srgbClr val="1D77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6B7280"/>
                </a:solidFill>
              </a:rPr>
              <a:t>Участие граждан в выборе приоритетов развития территории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59B72C6-63A3-4DCC-9077-1B6A52FECBB7}"/>
              </a:ext>
            </a:extLst>
          </p:cNvPr>
          <p:cNvSpPr/>
          <p:nvPr/>
        </p:nvSpPr>
        <p:spPr>
          <a:xfrm>
            <a:off x="1828797" y="5215464"/>
            <a:ext cx="7332136" cy="626534"/>
          </a:xfrm>
          <a:prstGeom prst="rect">
            <a:avLst/>
          </a:prstGeom>
          <a:solidFill>
            <a:srgbClr val="F2F4F7"/>
          </a:solidFill>
          <a:ln>
            <a:solidFill>
              <a:srgbClr val="1D77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6B7280"/>
                </a:solidFill>
              </a:rPr>
              <a:t>Связь бюджетных решений с качеством жизни населения</a:t>
            </a:r>
          </a:p>
        </p:txBody>
      </p:sp>
      <p:pic>
        <p:nvPicPr>
          <p:cNvPr id="19" name="Рисунок 18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5C82C4E5-7A3D-FFA1-239D-79287F0CC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549" y="3393014"/>
            <a:ext cx="342901" cy="34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2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4B972-08A2-C0D0-3E84-BB25D250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308"/>
            <a:ext cx="10515600" cy="1003195"/>
          </a:xfrm>
          <a:solidFill>
            <a:srgbClr val="F2F4F7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Щёлково: краткая характеристика округа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8ABE4E-B322-6BEE-BBC3-E3A40E948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56" y="4893945"/>
            <a:ext cx="10515600" cy="4351338"/>
          </a:xfrm>
        </p:spPr>
        <p:txBody>
          <a:bodyPr/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D5D3EB-DF5F-0B8D-48D7-40D8E59D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3</a:t>
            </a:fld>
            <a:endParaRPr 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420399F-E668-FD92-00DA-328A846F7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F366EE5F-3BAA-3E3B-1F05-73CFA837D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943700"/>
              </p:ext>
            </p:extLst>
          </p:nvPr>
        </p:nvGraphicFramePr>
        <p:xfrm>
          <a:off x="1071880" y="1201525"/>
          <a:ext cx="100482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Picture background">
            <a:extLst>
              <a:ext uri="{FF2B5EF4-FFF2-40B4-BE49-F238E27FC236}">
                <a16:creationId xmlns:a16="http://schemas.microsoft.com/office/drawing/2014/main" id="{2FD8318D-0B1A-AF42-812A-BA962406E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593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EC1AD-089D-BD02-3E4B-06B0C482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Предложения по реализации проекта «Бюджет для граждан»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26DDF8-798F-A721-1DE6-BB285FBF8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Бюджет должен объясняться через реальные изменения в жизни жителей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263663-F793-ADD1-E9F6-9DD83B4D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30</a:t>
            </a:fld>
            <a:endParaRPr lang="ru-RU"/>
          </a:p>
        </p:txBody>
      </p:sp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id="{051B724B-0E32-B57B-EA24-08E2130B2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224060-28A7-8258-CFFF-F278C7950211}"/>
              </a:ext>
            </a:extLst>
          </p:cNvPr>
          <p:cNvSpPr/>
          <p:nvPr/>
        </p:nvSpPr>
        <p:spPr>
          <a:xfrm>
            <a:off x="428214" y="2592907"/>
            <a:ext cx="2540000" cy="1708158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Результат, а не только цифры  </a:t>
            </a:r>
          </a:p>
          <a:p>
            <a:pPr algn="ctr"/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Деньги → объект → эффект для жителя</a:t>
            </a:r>
            <a:endParaRPr lang="ru-RU" sz="11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F50CE8B-D6CB-AF2A-B6E0-2C56F3AC5159}"/>
              </a:ext>
            </a:extLst>
          </p:cNvPr>
          <p:cNvSpPr/>
          <p:nvPr/>
        </p:nvSpPr>
        <p:spPr>
          <a:xfrm>
            <a:off x="3364355" y="2592907"/>
            <a:ext cx="2540000" cy="1708158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Разделение по аудиториям  </a:t>
            </a:r>
          </a:p>
          <a:p>
            <a:pPr algn="ctr"/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Разная подача для семей, бизнеса и старшего поколения</a:t>
            </a:r>
            <a:endParaRPr lang="ru-RU" sz="7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355FC78-285D-DF28-2EE0-BC18CB253830}"/>
              </a:ext>
            </a:extLst>
          </p:cNvPr>
          <p:cNvSpPr/>
          <p:nvPr/>
        </p:nvSpPr>
        <p:spPr>
          <a:xfrm>
            <a:off x="6287646" y="2592907"/>
            <a:ext cx="2540000" cy="1708158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Простая визуализация  </a:t>
            </a:r>
          </a:p>
          <a:p>
            <a:pPr algn="ctr"/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Минимум таблиц, максимум схем и диаграмм</a:t>
            </a:r>
            <a:endParaRPr lang="ru-RU" sz="7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EFC9D86-112E-D78E-ED5C-325D26D1B4C9}"/>
              </a:ext>
            </a:extLst>
          </p:cNvPr>
          <p:cNvSpPr/>
          <p:nvPr/>
        </p:nvSpPr>
        <p:spPr>
          <a:xfrm>
            <a:off x="9223786" y="2592907"/>
            <a:ext cx="2540000" cy="1708158"/>
          </a:xfrm>
          <a:prstGeom prst="roundRect">
            <a:avLst/>
          </a:prstGeom>
          <a:solidFill>
            <a:srgbClr val="F2F4F7"/>
          </a:solidFill>
          <a:ln w="38100">
            <a:solidFill>
              <a:srgbClr val="1D77B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299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Привязка к территории  </a:t>
            </a:r>
          </a:p>
          <a:p>
            <a:pPr algn="ctr"/>
            <a:r>
              <a:rPr lang="ru-RU" sz="16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 проектов на карте округа</a:t>
            </a:r>
            <a:endParaRPr lang="ru-RU" sz="70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AC7E1F5-2A4D-5615-0363-F4ABA147F477}"/>
              </a:ext>
            </a:extLst>
          </p:cNvPr>
          <p:cNvCxnSpPr>
            <a:cxnSpLocks/>
          </p:cNvCxnSpPr>
          <p:nvPr/>
        </p:nvCxnSpPr>
        <p:spPr>
          <a:xfrm>
            <a:off x="770467" y="5376339"/>
            <a:ext cx="0" cy="406399"/>
          </a:xfrm>
          <a:prstGeom prst="line">
            <a:avLst/>
          </a:prstGeom>
          <a:ln w="57150">
            <a:solidFill>
              <a:srgbClr val="F2994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44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EA39A-66F8-8C12-9C7C-223B9C057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66667" cy="1325563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highlight>
                  <a:srgbClr val="1F3A5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Практическое применение проекта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BAF5D60-167A-FDB6-603D-3BC26ADDEF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16762"/>
              </p:ext>
            </p:extLst>
          </p:nvPr>
        </p:nvGraphicFramePr>
        <p:xfrm>
          <a:off x="838200" y="1825625"/>
          <a:ext cx="59182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3F4CEF-41BA-66C8-2755-ED4A5177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31</a:t>
            </a:fld>
            <a:endParaRPr lang="ru-RU"/>
          </a:p>
        </p:txBody>
      </p:sp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id="{8E656E34-376B-9D13-E58E-2D3330E68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1C7559-165D-3CA2-BF03-CFE88EE23C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4935" y="0"/>
            <a:ext cx="407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38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CCC34-6DE9-046D-BFFB-080E13D47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5B3ABB-D4BC-B1C8-BB6D-0F020882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1253331"/>
            <a:ext cx="10515600" cy="490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1F3A5F"/>
                </a:solidFill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БЮДЖЕТ — ЭТО НЕ ПРО ЦИФРЫ</a:t>
            </a:r>
          </a:p>
          <a:p>
            <a:pPr marL="0" indent="0">
              <a:buNone/>
            </a:pPr>
            <a:endParaRPr lang="ru-RU" sz="4000" b="1" dirty="0">
              <a:solidFill>
                <a:srgbClr val="1F3A5F"/>
              </a:solidFill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6B7280"/>
                </a:solidFill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а про решения, которые напрямую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B7280"/>
                </a:solidFill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влияют на качество жизни</a:t>
            </a:r>
          </a:p>
          <a:p>
            <a:pPr marL="0" indent="0">
              <a:buNone/>
            </a:pPr>
            <a:endParaRPr lang="ru-RU" sz="2400" dirty="0">
              <a:solidFill>
                <a:srgbClr val="6B7280"/>
              </a:solidFill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6B7280"/>
              </a:solidFill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6B7280"/>
              </a:solidFill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6B7280"/>
              </a:solidFill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1700" dirty="0">
                <a:solidFill>
                  <a:srgbClr val="6B7280"/>
                </a:solidFill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Щёлково  </a:t>
            </a:r>
          </a:p>
          <a:p>
            <a:pPr marL="0" indent="0" algn="ctr">
              <a:buNone/>
            </a:pPr>
            <a:r>
              <a:rPr lang="ru-RU" sz="1700" dirty="0">
                <a:solidFill>
                  <a:srgbClr val="6B7280"/>
                </a:solidFill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2026–2028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6D3CF1-9BDE-FC90-08CC-DB89BA65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32</a:t>
            </a:fld>
            <a:endParaRPr lang="ru-RU"/>
          </a:p>
        </p:txBody>
      </p:sp>
      <p:pic>
        <p:nvPicPr>
          <p:cNvPr id="7" name="Picture 4" descr="Picture background">
            <a:extLst>
              <a:ext uri="{FF2B5EF4-FFF2-40B4-BE49-F238E27FC236}">
                <a16:creationId xmlns:a16="http://schemas.microsoft.com/office/drawing/2014/main" id="{F91CB7C5-9975-B44C-DBC9-1E2C41B01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6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EC386-D8BE-183A-0EBE-CB2C2DE451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2F4F7"/>
          </a:solidFill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История развития территории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8A2948-B73C-A120-53C6-D031EDF0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4</a:t>
            </a:fld>
            <a:endParaRPr lang="ru-RU"/>
          </a:p>
        </p:txBody>
      </p:sp>
      <p:pic>
        <p:nvPicPr>
          <p:cNvPr id="6" name="Picture 4" descr="Picture background">
            <a:extLst>
              <a:ext uri="{FF2B5EF4-FFF2-40B4-BE49-F238E27FC236}">
                <a16:creationId xmlns:a16="http://schemas.microsoft.com/office/drawing/2014/main" id="{B881C6CD-EC91-BE7B-44E1-F8F315421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A2CE8F9-B987-4CAC-406D-BA0CAB9C72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0457111"/>
              </p:ext>
            </p:extLst>
          </p:nvPr>
        </p:nvGraphicFramePr>
        <p:xfrm>
          <a:off x="614680" y="1439333"/>
          <a:ext cx="76250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Объект 8" descr="Греческая колонна со сплошной заливкой">
            <a:extLst>
              <a:ext uri="{FF2B5EF4-FFF2-40B4-BE49-F238E27FC236}">
                <a16:creationId xmlns:a16="http://schemas.microsoft.com/office/drawing/2014/main" id="{B648E28D-187B-9790-3213-4894B5F8C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9320" y="2075393"/>
            <a:ext cx="914400" cy="914400"/>
          </a:xfrm>
        </p:spPr>
      </p:pic>
      <p:pic>
        <p:nvPicPr>
          <p:cNvPr id="11" name="Рисунок 10" descr="Диаграмма с подъемом со сплошной заливкой">
            <a:extLst>
              <a:ext uri="{FF2B5EF4-FFF2-40B4-BE49-F238E27FC236}">
                <a16:creationId xmlns:a16="http://schemas.microsoft.com/office/drawing/2014/main" id="{148F2ED3-489D-06A8-E0C4-A5104FF603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80160" y="3691466"/>
            <a:ext cx="914400" cy="914400"/>
          </a:xfrm>
          <a:prstGeom prst="rect">
            <a:avLst/>
          </a:prstGeom>
        </p:spPr>
      </p:pic>
      <p:pic>
        <p:nvPicPr>
          <p:cNvPr id="13" name="Рисунок 12" descr="Прокрутка контур">
            <a:extLst>
              <a:ext uri="{FF2B5EF4-FFF2-40B4-BE49-F238E27FC236}">
                <a16:creationId xmlns:a16="http://schemas.microsoft.com/office/drawing/2014/main" id="{B6D3CB9A-31DD-BD85-6F94-CF845247ED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9320" y="5307539"/>
            <a:ext cx="914400" cy="9144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7C225F-B7CB-2176-E410-9353FD080A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1040" y="2377440"/>
            <a:ext cx="3821749" cy="3537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290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6E296-8FBD-C8B8-0043-2AD61712F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B30F9-0A7B-BEAD-B346-0BBE58FCD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11560" cy="1325563"/>
          </a:xfrm>
        </p:spPr>
        <p:txBody>
          <a:bodyPr/>
          <a:lstStyle/>
          <a:p>
            <a:r>
              <a:rPr lang="ru-RU" b="1" dirty="0">
                <a:solidFill>
                  <a:srgbClr val="F2F4F7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Глава округа и система управления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34FE89-834B-5814-9C26-81630FF64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920" y="1870067"/>
            <a:ext cx="7858760" cy="4866328"/>
          </a:xfrm>
          <a:custGeom>
            <a:avLst/>
            <a:gdLst>
              <a:gd name="csX0" fmla="*/ 0 w 7858760"/>
              <a:gd name="csY0" fmla="*/ 0 h 4866328"/>
              <a:gd name="csX1" fmla="*/ 7858760 w 7858760"/>
              <a:gd name="csY1" fmla="*/ 0 h 4866328"/>
              <a:gd name="csX2" fmla="*/ 7858760 w 7858760"/>
              <a:gd name="csY2" fmla="*/ 4866328 h 4866328"/>
              <a:gd name="csX3" fmla="*/ 0 w 7858760"/>
              <a:gd name="csY3" fmla="*/ 4866328 h 4866328"/>
              <a:gd name="csX4" fmla="*/ 0 w 7858760"/>
              <a:gd name="csY4" fmla="*/ 0 h 48663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858760" h="4866328" fill="none" extrusionOk="0">
                <a:moveTo>
                  <a:pt x="0" y="0"/>
                </a:moveTo>
                <a:cubicBezTo>
                  <a:pt x="1767215" y="98267"/>
                  <a:pt x="4917522" y="113279"/>
                  <a:pt x="7858760" y="0"/>
                </a:cubicBezTo>
                <a:cubicBezTo>
                  <a:pt x="7948280" y="1203519"/>
                  <a:pt x="7940821" y="2738623"/>
                  <a:pt x="7858760" y="4866328"/>
                </a:cubicBezTo>
                <a:cubicBezTo>
                  <a:pt x="6548779" y="5008394"/>
                  <a:pt x="1728331" y="4771241"/>
                  <a:pt x="0" y="4866328"/>
                </a:cubicBezTo>
                <a:cubicBezTo>
                  <a:pt x="34316" y="3040825"/>
                  <a:pt x="143039" y="2170040"/>
                  <a:pt x="0" y="0"/>
                </a:cubicBezTo>
                <a:close/>
              </a:path>
              <a:path w="7858760" h="4866328" stroke="0" extrusionOk="0">
                <a:moveTo>
                  <a:pt x="0" y="0"/>
                </a:moveTo>
                <a:cubicBezTo>
                  <a:pt x="1636172" y="109306"/>
                  <a:pt x="5800503" y="70022"/>
                  <a:pt x="7858760" y="0"/>
                </a:cubicBezTo>
                <a:cubicBezTo>
                  <a:pt x="7885909" y="1068370"/>
                  <a:pt x="7855335" y="4107263"/>
                  <a:pt x="7858760" y="4866328"/>
                </a:cubicBezTo>
                <a:cubicBezTo>
                  <a:pt x="4515466" y="4891688"/>
                  <a:pt x="2844806" y="4808074"/>
                  <a:pt x="0" y="4866328"/>
                </a:cubicBezTo>
                <a:cubicBezTo>
                  <a:pt x="115972" y="2573744"/>
                  <a:pt x="-6242" y="1718092"/>
                  <a:pt x="0" y="0"/>
                </a:cubicBezTo>
                <a:close/>
              </a:path>
            </a:pathLst>
          </a:custGeom>
          <a:ln w="19050">
            <a:solidFill>
              <a:srgbClr val="3A7BD5"/>
            </a:solidFill>
            <a:extLst>
              <a:ext uri="{C807C97D-BFC1-408E-A445-0C87EB9F89A2}">
                <ask:lineSketchStyleProps xmlns:ask="http://schemas.microsoft.com/office/drawing/2018/sketchyshapes" sd="3978248048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Андрей Алексеевич Булгаков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Андрей Алексеевич Булгаков">
            <a:extLst>
              <a:ext uri="{FF2B5EF4-FFF2-40B4-BE49-F238E27FC236}">
                <a16:creationId xmlns:a16="http://schemas.microsoft.com/office/drawing/2014/main" id="{A3FF0771-8127-28B1-7C85-42A199097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167" l="251" r="99499">
                        <a14:foregroundMark x1="65664" y1="50500" x2="58897" y2="55167"/>
                        <a14:foregroundMark x1="59398" y1="49000" x2="57393" y2="49000"/>
                        <a14:foregroundMark x1="59398" y1="48833" x2="59900" y2="53833"/>
                        <a14:foregroundMark x1="71679" y1="51333" x2="52381" y2="50333"/>
                        <a14:foregroundMark x1="52381" y1="50333" x2="70677" y2="50000"/>
                        <a14:foregroundMark x1="11278" y1="47000" x2="11278" y2="49000"/>
                        <a14:foregroundMark x1="79449" y1="44833" x2="94236" y2="98667"/>
                        <a14:foregroundMark x1="94236" y1="98667" x2="16040" y2="98667"/>
                        <a14:foregroundMark x1="16040" y1="98667" x2="752" y2="86333"/>
                        <a14:foregroundMark x1="752" y1="86333" x2="251" y2="84167"/>
                        <a14:foregroundMark x1="65163" y1="54000" x2="8521" y2="73333"/>
                        <a14:foregroundMark x1="8521" y1="73333" x2="752" y2="88000"/>
                        <a14:foregroundMark x1="752" y1="88000" x2="9774" y2="98333"/>
                        <a14:foregroundMark x1="9774" y1="98333" x2="27068" y2="99500"/>
                        <a14:foregroundMark x1="27068" y1="99500" x2="81454" y2="96167"/>
                        <a14:foregroundMark x1="81454" y1="96167" x2="79198" y2="68667"/>
                        <a14:foregroundMark x1="79198" y1="68667" x2="67168" y2="57833"/>
                        <a14:foregroundMark x1="67168" y1="57833" x2="59900" y2="54667"/>
                        <a14:foregroundMark x1="92231" y1="43000" x2="98246" y2="97167"/>
                        <a14:foregroundMark x1="98246" y1="97167" x2="4511" y2="98333"/>
                        <a14:foregroundMark x1="4511" y1="98333" x2="251" y2="74833"/>
                        <a14:foregroundMark x1="251" y1="74833" x2="12281" y2="67833"/>
                        <a14:foregroundMark x1="12281" y1="67833" x2="26566" y2="66333"/>
                        <a14:foregroundMark x1="26566" y1="66333" x2="30326" y2="68167"/>
                        <a14:foregroundMark x1="92732" y1="44167" x2="99499" y2="59000"/>
                        <a14:foregroundMark x1="99499" y1="59000" x2="97243" y2="96000"/>
                        <a14:foregroundMark x1="97243" y1="96000" x2="88722" y2="86667"/>
                        <a14:foregroundMark x1="88722" y1="86667" x2="93233" y2="46833"/>
                        <a14:foregroundMark x1="96742" y1="45333" x2="99499" y2="57667"/>
                        <a14:foregroundMark x1="99499" y1="57667" x2="91980" y2="82667"/>
                        <a14:foregroundMark x1="91980" y1="82667" x2="89975" y2="59500"/>
                        <a14:foregroundMark x1="89975" y1="59500" x2="92481" y2="54667"/>
                        <a14:foregroundMark x1="58647" y1="21000" x2="54637" y2="10000"/>
                        <a14:foregroundMark x1="54637" y1="10000" x2="35589" y2="10833"/>
                        <a14:foregroundMark x1="35589" y1="10833" x2="30754" y2="14942"/>
                        <a14:foregroundMark x1="30379" y1="19273" x2="58647" y2="25000"/>
                        <a14:backgroundMark x1="30326" y1="15667" x2="28321" y2="16500"/>
                        <a14:backgroundMark x1="26817" y1="16667" x2="25313" y2="17667"/>
                        <a14:backgroundMark x1="29323" y1="15667" x2="27820" y2="16667"/>
                        <a14:backgroundMark x1="27820" y1="15333" x2="25564" y2="15000"/>
                        <a14:backgroundMark x1="25063" y1="17333" x2="23810" y2="17500"/>
                        <a14:backgroundMark x1="27318" y1="18500" x2="24311" y2="16500"/>
                        <a14:backgroundMark x1="30827" y1="15667" x2="30827" y2="15667"/>
                        <a14:backgroundMark x1="30075" y1="14667" x2="28321" y2="16333"/>
                        <a14:backgroundMark x1="29574" y1="14667" x2="29073" y2="1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318" y="1690688"/>
            <a:ext cx="3474682" cy="52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93C7F2-6CFF-77FA-D8A8-A8A923F0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5</a:t>
            </a:fld>
            <a:endParaRPr lang="ru-RU"/>
          </a:p>
        </p:txBody>
      </p:sp>
      <p:pic>
        <p:nvPicPr>
          <p:cNvPr id="8" name="Picture 4" descr="Picture background">
            <a:extLst>
              <a:ext uri="{FF2B5EF4-FFF2-40B4-BE49-F238E27FC236}">
                <a16:creationId xmlns:a16="http://schemas.microsoft.com/office/drawing/2014/main" id="{78DB5BC2-9DCB-7674-F8D2-2ABA4B477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3488CB5-C7E6-BE59-9F19-69DF0F3BABF6}"/>
              </a:ext>
            </a:extLst>
          </p:cNvPr>
          <p:cNvGraphicFramePr>
            <a:graphicFrameLocks noGrp="1"/>
          </p:cNvGraphicFramePr>
          <p:nvPr/>
        </p:nvGraphicFramePr>
        <p:xfrm>
          <a:off x="2560320" y="3565811"/>
          <a:ext cx="5880100" cy="320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720">
                  <a:extLst>
                    <a:ext uri="{9D8B030D-6E8A-4147-A177-3AD203B41FA5}">
                      <a16:colId xmlns:a16="http://schemas.microsoft.com/office/drawing/2014/main" val="2344779492"/>
                    </a:ext>
                  </a:extLst>
                </a:gridCol>
                <a:gridCol w="4945380">
                  <a:extLst>
                    <a:ext uri="{9D8B030D-6E8A-4147-A177-3AD203B41FA5}">
                      <a16:colId xmlns:a16="http://schemas.microsoft.com/office/drawing/2014/main" val="3847307232"/>
                    </a:ext>
                  </a:extLst>
                </a:gridCol>
              </a:tblGrid>
              <a:tr h="1153324">
                <a:tc>
                  <a:txBody>
                    <a:bodyPr/>
                    <a:lstStyle/>
                    <a:p>
                      <a:pPr algn="l"/>
                      <a:endParaRPr lang="ru-RU" sz="2400" b="1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F2994A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глава округа с 06.07.2020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86489"/>
                  </a:ext>
                </a:extLst>
              </a:tr>
              <a:tr h="1024438">
                <a:tc>
                  <a:txBody>
                    <a:bodyPr/>
                    <a:lstStyle/>
                    <a:p>
                      <a:pPr algn="l"/>
                      <a:endParaRPr lang="ru-RU" sz="2400" b="1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F2994A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8 496 561-11-39</a:t>
                      </a:r>
                      <a:endParaRPr lang="en-US" sz="2400" b="1" dirty="0">
                        <a:solidFill>
                          <a:srgbClr val="F2994A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ru-RU" sz="2400" b="1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100447"/>
                  </a:ext>
                </a:extLst>
              </a:tr>
              <a:tr h="1024438">
                <a:tc>
                  <a:txBody>
                    <a:bodyPr/>
                    <a:lstStyle/>
                    <a:p>
                      <a:pPr algn="l"/>
                      <a:endParaRPr lang="ru-RU" sz="2400" b="1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2994A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bulgakovaa@mosreg.ru</a:t>
                      </a:r>
                      <a:endParaRPr lang="ru-RU" sz="2400" b="1" dirty="0">
                        <a:solidFill>
                          <a:srgbClr val="F2994A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ru-RU" sz="2400" b="1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126001"/>
                  </a:ext>
                </a:extLst>
              </a:tr>
            </a:tbl>
          </a:graphicData>
        </a:graphic>
      </p:graphicFrame>
      <p:pic>
        <p:nvPicPr>
          <p:cNvPr id="11" name="Рисунок 10" descr="Адресная книга со сплошной заливкой">
            <a:extLst>
              <a:ext uri="{FF2B5EF4-FFF2-40B4-BE49-F238E27FC236}">
                <a16:creationId xmlns:a16="http://schemas.microsoft.com/office/drawing/2014/main" id="{9DACF2D2-4DB6-B168-E85F-05A4D5D62E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60320" y="3710141"/>
            <a:ext cx="914400" cy="914400"/>
          </a:xfrm>
          <a:prstGeom prst="rect">
            <a:avLst/>
          </a:prstGeom>
        </p:spPr>
      </p:pic>
      <p:pic>
        <p:nvPicPr>
          <p:cNvPr id="13" name="Рисунок 12" descr="Телефонная трубка со сплошной заливкой">
            <a:extLst>
              <a:ext uri="{FF2B5EF4-FFF2-40B4-BE49-F238E27FC236}">
                <a16:creationId xmlns:a16="http://schemas.microsoft.com/office/drawing/2014/main" id="{557D8DCF-2527-2191-FCD6-6E92992160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60320" y="4709711"/>
            <a:ext cx="914400" cy="914400"/>
          </a:xfrm>
          <a:prstGeom prst="rect">
            <a:avLst/>
          </a:prstGeom>
        </p:spPr>
      </p:pic>
      <p:pic>
        <p:nvPicPr>
          <p:cNvPr id="15" name="Рисунок 14" descr="Электронная почта со сплошной заливкой">
            <a:extLst>
              <a:ext uri="{FF2B5EF4-FFF2-40B4-BE49-F238E27FC236}">
                <a16:creationId xmlns:a16="http://schemas.microsoft.com/office/drawing/2014/main" id="{07F02EFB-3B0F-7BD7-FD60-7ADEEFA19F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60320" y="5755861"/>
            <a:ext cx="914400" cy="9144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29199B-DC60-4721-2098-B19B721E46FF}"/>
              </a:ext>
            </a:extLst>
          </p:cNvPr>
          <p:cNvSpPr/>
          <p:nvPr/>
        </p:nvSpPr>
        <p:spPr>
          <a:xfrm>
            <a:off x="1889760" y="3429000"/>
            <a:ext cx="7741920" cy="706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9000">
                <a:srgbClr val="1F3A5F"/>
              </a:gs>
              <a:gs pos="100000">
                <a:srgbClr val="F2F4F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33058-C33B-F70A-B111-5F6CADBF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Социально-экономическая база округа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51E52D2-2C35-B1B8-3A24-503E61E15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1113" y="1825625"/>
            <a:ext cx="8549773" cy="435133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BF782F-C997-B99D-5FFE-206E5FD0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6</a:t>
            </a:fld>
            <a:endParaRPr lang="ru-RU"/>
          </a:p>
        </p:txBody>
      </p:sp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id="{164B1CD6-B6A7-A6BA-15D7-3BEE4BF26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51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4BC6-EA67-83AF-B4F9-655626FD5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Что такое бюджет и зачем он нужен гражданам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E62190-65B6-D14F-83D8-15D6E726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7</a:t>
            </a:fld>
            <a:endParaRPr lang="ru-RU"/>
          </a:p>
        </p:txBody>
      </p:sp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id="{65E32468-D28F-8500-7F1E-C9238E935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0FD2FED-DD6C-E0BC-6771-036D553CE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530825"/>
              </p:ext>
            </p:extLst>
          </p:nvPr>
        </p:nvGraphicFramePr>
        <p:xfrm>
          <a:off x="2415540" y="2053131"/>
          <a:ext cx="8079740" cy="46686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079740">
                  <a:extLst>
                    <a:ext uri="{9D8B030D-6E8A-4147-A177-3AD203B41FA5}">
                      <a16:colId xmlns:a16="http://schemas.microsoft.com/office/drawing/2014/main" val="3509865919"/>
                    </a:ext>
                  </a:extLst>
                </a:gridCol>
              </a:tblGrid>
              <a:tr h="11353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rgbClr val="333333"/>
                            </a:solidFill>
                          </a:ln>
                          <a:solidFill>
                            <a:srgbClr val="333333"/>
                          </a:solidFill>
                          <a:latin typeface="Montserrat" panose="00000500000000000000" pitchFamily="2" charset="-52"/>
                        </a:rPr>
                        <a:t>Бюджет —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          </a:r>
                    </a:p>
                    <a:p>
                      <a:endParaRPr lang="ru-RU" sz="1800" b="0" dirty="0">
                        <a:ln>
                          <a:solidFill>
                            <a:srgbClr val="333333"/>
                          </a:solidFill>
                        </a:ln>
                        <a:solidFill>
                          <a:srgbClr val="333333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116087" marR="116087" marT="116087" marB="11608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09138"/>
                  </a:ext>
                </a:extLst>
              </a:tr>
              <a:tr h="1113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rgbClr val="333333"/>
                            </a:solidFill>
                          </a:ln>
                          <a:solidFill>
                            <a:srgbClr val="333333"/>
                          </a:solidFill>
                          <a:latin typeface="Montserrat" panose="00000500000000000000" pitchFamily="2" charset="-52"/>
                        </a:rPr>
                        <a:t>Бюджет показывает, откуда приходят деньги и на что они расходуются.</a:t>
                      </a:r>
                    </a:p>
                    <a:p>
                      <a:endParaRPr lang="ru-RU" sz="1800" b="0" dirty="0">
                        <a:ln>
                          <a:solidFill>
                            <a:srgbClr val="333333"/>
                          </a:solidFill>
                        </a:ln>
                        <a:solidFill>
                          <a:srgbClr val="333333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116087" marR="116087" marT="116087" marB="116087"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498222"/>
                  </a:ext>
                </a:extLst>
              </a:tr>
              <a:tr h="1113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rgbClr val="333333"/>
                            </a:solidFill>
                          </a:ln>
                          <a:solidFill>
                            <a:srgbClr val="333333"/>
                          </a:solidFill>
                          <a:latin typeface="Montserrat" panose="00000500000000000000" pitchFamily="2" charset="-52"/>
                        </a:rPr>
                        <a:t>Бюджет для граждан переводит сложный финансовый документ в понятный и наглядный формат.</a:t>
                      </a:r>
                    </a:p>
                    <a:p>
                      <a:endParaRPr lang="ru-RU" sz="1800" b="0" dirty="0">
                        <a:ln>
                          <a:solidFill>
                            <a:srgbClr val="333333"/>
                          </a:solidFill>
                        </a:ln>
                        <a:solidFill>
                          <a:srgbClr val="333333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116087" marR="116087" marT="116087" marB="116087"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191600"/>
                  </a:ext>
                </a:extLst>
              </a:tr>
              <a:tr h="1113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rgbClr val="333333"/>
                            </a:solidFill>
                          </a:ln>
                          <a:solidFill>
                            <a:srgbClr val="333333"/>
                          </a:solidFill>
                          <a:latin typeface="Montserrat" panose="00000500000000000000" pitchFamily="2" charset="-52"/>
                        </a:rPr>
                        <a:t>Главная цель — сделать бюджет прозрачным, доступным и общественно понятным.</a:t>
                      </a:r>
                    </a:p>
                    <a:p>
                      <a:endParaRPr lang="ru-RU" sz="1800" b="0" dirty="0">
                        <a:ln>
                          <a:solidFill>
                            <a:srgbClr val="333333"/>
                          </a:solidFill>
                        </a:ln>
                        <a:solidFill>
                          <a:srgbClr val="333333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116087" marR="116087" marT="116087" marB="116087">
                    <a:lnT w="12700" cap="flat" cmpd="sng" algn="ctr">
                      <a:solidFill>
                        <a:srgbClr val="3A7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537300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3C6D8C-9764-E71C-F9D2-823B5E30E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410" y="2052814"/>
            <a:ext cx="1194130" cy="46686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29391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E07C9-B434-9559-50A9-784EA9587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60D6B-2619-A709-021C-4F48E3F3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724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Бюджетная система РФ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C6121EA-8855-0321-3F47-F52FC2A1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8</a:t>
            </a:fld>
            <a:endParaRPr lang="ru-RU"/>
          </a:p>
        </p:txBody>
      </p:sp>
      <p:pic>
        <p:nvPicPr>
          <p:cNvPr id="10" name="Picture 4" descr="Picture background">
            <a:extLst>
              <a:ext uri="{FF2B5EF4-FFF2-40B4-BE49-F238E27FC236}">
                <a16:creationId xmlns:a16="http://schemas.microsoft.com/office/drawing/2014/main" id="{8F0562AA-D814-93F3-FABF-4A7F44C89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681FF7-F209-B00C-9A5E-FACD295ECC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9933" y="1460864"/>
            <a:ext cx="7332133" cy="512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4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91418-22DA-C9D3-E21C-CAAFCACA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724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highlight>
                  <a:srgbClr val="1F3A5F"/>
                </a:highlight>
                <a:latin typeface="Montserrat" panose="00000500000000000000" pitchFamily="2" charset="-52"/>
              </a:rPr>
              <a:t>Основные параметры бюджета 2026–2028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DB2F94E-4C19-B31A-D555-33D34690B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FE5-67B5-4FAA-8436-260BE6A38D76}" type="slidenum">
              <a:rPr lang="ru-RU" smtClean="0"/>
              <a:t>9</a:t>
            </a:fld>
            <a:endParaRPr lang="ru-RU"/>
          </a:p>
        </p:txBody>
      </p:sp>
      <p:pic>
        <p:nvPicPr>
          <p:cNvPr id="10" name="Picture 4" descr="Picture background">
            <a:extLst>
              <a:ext uri="{FF2B5EF4-FFF2-40B4-BE49-F238E27FC236}">
                <a16:creationId xmlns:a16="http://schemas.microsoft.com/office/drawing/2014/main" id="{486E0F3A-0C10-AB7F-6CE2-A6AF212D7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" y="526308"/>
            <a:ext cx="819972" cy="1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1D8C3F-BCCC-F2C4-9AB5-A69CDE6A1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1175"/>
            <a:ext cx="5867400" cy="3239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9A98CC-B582-D6C6-C4AD-31A11172F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10869"/>
            <a:ext cx="5813816" cy="3239760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E17B89F-2030-0B23-2B92-DC9E8FF27ABA}"/>
              </a:ext>
            </a:extLst>
          </p:cNvPr>
          <p:cNvCxnSpPr/>
          <p:nvPr/>
        </p:nvCxnSpPr>
        <p:spPr>
          <a:xfrm>
            <a:off x="6096000" y="2021840"/>
            <a:ext cx="0" cy="3439095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49CF997-B900-08C5-2A87-ACF0522079A8}"/>
              </a:ext>
            </a:extLst>
          </p:cNvPr>
          <p:cNvSpPr txBox="1"/>
          <p:nvPr/>
        </p:nvSpPr>
        <p:spPr>
          <a:xfrm>
            <a:off x="911863" y="5550629"/>
            <a:ext cx="10368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Бюджет сохраняет социальную и инфраструктурную направленность, при этом дефицит постепенно сокращается.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ru-RU" dirty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7F2ABD4-EB7C-0E07-9F2D-828366BB476A}"/>
              </a:ext>
            </a:extLst>
          </p:cNvPr>
          <p:cNvCxnSpPr>
            <a:cxnSpLocks/>
          </p:cNvCxnSpPr>
          <p:nvPr/>
        </p:nvCxnSpPr>
        <p:spPr>
          <a:xfrm>
            <a:off x="838200" y="5638805"/>
            <a:ext cx="0" cy="406399"/>
          </a:xfrm>
          <a:prstGeom prst="line">
            <a:avLst/>
          </a:prstGeom>
          <a:ln w="57150">
            <a:solidFill>
              <a:srgbClr val="F2994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657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3450</TotalTime>
  <Words>1701</Words>
  <Application>Microsoft Office PowerPoint</Application>
  <PresentationFormat>Широкоэкранный</PresentationFormat>
  <Paragraphs>594</Paragraphs>
  <Slides>32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Montserrat</vt:lpstr>
      <vt:lpstr>Тема Office</vt:lpstr>
      <vt:lpstr>    БЮДЖЕТ ДЛЯ  ГРАЖДАН     г.о. Щёлково      2026-2028   на основе решения Совета депутатов  </vt:lpstr>
      <vt:lpstr>Содержание</vt:lpstr>
      <vt:lpstr>Щёлково: краткая характеристика округа</vt:lpstr>
      <vt:lpstr>История развития территории</vt:lpstr>
      <vt:lpstr>Глава округа и система управления</vt:lpstr>
      <vt:lpstr>Социально-экономическая база округа</vt:lpstr>
      <vt:lpstr>Что такое бюджет и зачем он нужен гражданам</vt:lpstr>
      <vt:lpstr>Бюджетная система РФ</vt:lpstr>
      <vt:lpstr>Основные параметры бюджета 2026–2028</vt:lpstr>
      <vt:lpstr>Доходы бюджета: из чего формируется ресурс округа</vt:lpstr>
      <vt:lpstr>Прогноз  доходов в бюджет городского округа на 2026-2028 гг.</vt:lpstr>
      <vt:lpstr>Прогноз  доходов в бюджет городского округа на 2026-2028 гг.</vt:lpstr>
      <vt:lpstr>Прогноз  доходов в бюджет городского округа на 2026-2028 гг.</vt:lpstr>
      <vt:lpstr>Доходы бюджета: ключевые акценты</vt:lpstr>
      <vt:lpstr>Расходы бюджета: на что направляются средства</vt:lpstr>
      <vt:lpstr>Прогноз  расходов в бюджет городского округа на 2026-2028 гг</vt:lpstr>
      <vt:lpstr>Расходы в разрезе муниципальных программ</vt:lpstr>
      <vt:lpstr>Прогноз расходов бюджета в разрезе муниципальных программ 2026-2028 гг. </vt:lpstr>
      <vt:lpstr>Прогноз расходов бюджета в разрезе муниципальных программ 2026-2028 гг. </vt:lpstr>
      <vt:lpstr>«Образование»</vt:lpstr>
      <vt:lpstr>«Жилище»</vt:lpstr>
      <vt:lpstr>«Развитие инженерной инфраструктуры  и энергоэффективности»</vt:lpstr>
      <vt:lpstr>«Развитие и функционирование дорожно-транспортного комплекса»</vt:lpstr>
      <vt:lpstr>«Социальная защита населения»</vt:lpstr>
      <vt:lpstr>«Переселение граждан из аварийного жилищного фонда»</vt:lpstr>
      <vt:lpstr>«Формирование современной комфортной городской среды»</vt:lpstr>
      <vt:lpstr>Бюджетные инвестиции в объекты капитального строительства муниципальной собственности</vt:lpstr>
      <vt:lpstr> Дефицит бюджета г.о. Щёлково </vt:lpstr>
      <vt:lpstr>Бюджет для граждан</vt:lpstr>
      <vt:lpstr>Предложения по реализации проекта «Бюджет для граждан»</vt:lpstr>
      <vt:lpstr>Практическое применение проекта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Алена Дроздова</dc:creator>
  <cp:lastModifiedBy>Алена Дроздова</cp:lastModifiedBy>
  <cp:revision>10</cp:revision>
  <dcterms:created xsi:type="dcterms:W3CDTF">2026-03-22T23:15:26Z</dcterms:created>
  <dcterms:modified xsi:type="dcterms:W3CDTF">2026-03-25T08:46:19Z</dcterms:modified>
</cp:coreProperties>
</file>