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0"/>
    <p:restoredTop sz="94712"/>
  </p:normalViewPr>
  <p:slideViewPr>
    <p:cSldViewPr snapToGrid="0" snapToObjects="1">
      <p:cViewPr varScale="1">
        <p:scale>
          <a:sx n="100" d="100"/>
          <a:sy n="100" d="100"/>
        </p:scale>
        <p:origin x="7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F7A63-A52E-294B-B243-BCF524090B43}" type="datetimeFigureOut">
              <a:rPr lang="ru-GB" smtClean="0"/>
              <a:t>3/23/26</a:t>
            </a:fld>
            <a:endParaRPr lang="ru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84D27-2372-B54A-96AB-987B948CBC30}" type="slidenum">
              <a:rPr lang="ru-GB" smtClean="0"/>
              <a:t>‹#›</a:t>
            </a:fld>
            <a:endParaRPr lang="ru-GB"/>
          </a:p>
        </p:txBody>
      </p:sp>
    </p:spTree>
    <p:extLst>
      <p:ext uri="{BB962C8B-B14F-4D97-AF65-F5344CB8AC3E}">
        <p14:creationId xmlns:p14="http://schemas.microsoft.com/office/powerpoint/2010/main" val="3510965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84D27-2372-B54A-96AB-987B948CBC30}" type="slidenum">
              <a:rPr lang="ru-GB" smtClean="0"/>
              <a:t>8</a:t>
            </a:fld>
            <a:endParaRPr lang="ru-GB"/>
          </a:p>
        </p:txBody>
      </p:sp>
    </p:spTree>
    <p:extLst>
      <p:ext uri="{BB962C8B-B14F-4D97-AF65-F5344CB8AC3E}">
        <p14:creationId xmlns:p14="http://schemas.microsoft.com/office/powerpoint/2010/main" val="1174236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137160" y="0"/>
            <a:ext cx="45720" cy="6858000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98990" y="936464"/>
            <a:ext cx="10058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800" b="1">
                <a:solidFill>
                  <a:srgbClr val="003366"/>
                </a:solidFill>
              </a:defRPr>
            </a:pPr>
            <a:r>
              <a:rPr lang="ru-RU" dirty="0"/>
              <a:t>ИИ </a:t>
            </a:r>
            <a:r>
              <a:rPr dirty="0" err="1"/>
              <a:t>Чат-бот</a:t>
            </a:r>
            <a:r>
              <a:rPr dirty="0"/>
              <a:t> </a:t>
            </a:r>
            <a:br>
              <a:rPr lang="ru-RU" dirty="0"/>
            </a:br>
            <a:r>
              <a:rPr dirty="0"/>
              <a:t>«</a:t>
            </a:r>
            <a:r>
              <a:rPr dirty="0" err="1"/>
              <a:t>Консультант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бюджету</a:t>
            </a:r>
            <a:br>
              <a:rPr dirty="0"/>
            </a:br>
            <a:r>
              <a:rPr dirty="0" err="1"/>
              <a:t>городского</a:t>
            </a:r>
            <a:r>
              <a:rPr dirty="0"/>
              <a:t> </a:t>
            </a:r>
            <a:r>
              <a:rPr dirty="0" err="1"/>
              <a:t>округа</a:t>
            </a:r>
            <a:r>
              <a:rPr dirty="0"/>
              <a:t> </a:t>
            </a:r>
            <a:r>
              <a:rPr dirty="0" err="1"/>
              <a:t>Щелково</a:t>
            </a:r>
            <a:r>
              <a:rPr dirty="0"/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962" y="3244788"/>
            <a:ext cx="10058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 b="0">
                <a:solidFill>
                  <a:srgbClr val="00A3E0"/>
                </a:solidFill>
              </a:defRPr>
            </a:pPr>
            <a:r>
              <a:rPr dirty="0"/>
              <a:t>Цифровой </a:t>
            </a:r>
            <a:r>
              <a:rPr lang="ru-RU" dirty="0"/>
              <a:t>ИИ-П</a:t>
            </a:r>
            <a:r>
              <a:rPr dirty="0" err="1"/>
              <a:t>омощник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граждан</a:t>
            </a:r>
            <a:r>
              <a:rPr dirty="0"/>
              <a:t>:</a:t>
            </a:r>
            <a:br>
              <a:rPr dirty="0"/>
            </a:br>
            <a:r>
              <a:rPr dirty="0" err="1"/>
              <a:t>Прозрачность</a:t>
            </a:r>
            <a:r>
              <a:rPr dirty="0"/>
              <a:t>. </a:t>
            </a:r>
            <a:r>
              <a:rPr dirty="0" err="1"/>
              <a:t>Доступность</a:t>
            </a:r>
            <a:r>
              <a:rPr dirty="0"/>
              <a:t>. </a:t>
            </a:r>
            <a:r>
              <a:rPr dirty="0" err="1"/>
              <a:t>Открытость</a:t>
            </a:r>
            <a:r>
              <a:rPr dirty="0"/>
              <a:t>.</a:t>
            </a:r>
            <a:endParaRPr lang="en-US" dirty="0">
              <a:highlight>
                <a:srgbClr val="FFFF00"/>
              </a:highlight>
            </a:endParaRPr>
          </a:p>
          <a:p>
            <a:pPr algn="just">
              <a:defRPr sz="2400" b="0">
                <a:solidFill>
                  <a:srgbClr val="00A3E0"/>
                </a:solidFill>
              </a:defRPr>
            </a:pPr>
            <a:r>
              <a:rPr lang="ru-RU" sz="2400" dirty="0">
                <a:solidFill>
                  <a:srgbClr val="00A3E0"/>
                </a:solidFill>
              </a:rPr>
              <a:t>Выполнили: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 sz="2400" b="0">
                <a:solidFill>
                  <a:srgbClr val="00A3E0"/>
                </a:solidFill>
              </a:defRPr>
            </a:pPr>
            <a:r>
              <a:rPr lang="ru-RU" sz="2400" dirty="0">
                <a:solidFill>
                  <a:srgbClr val="00A3E0"/>
                </a:solidFill>
              </a:rPr>
              <a:t>Дегтярев Кирилл Павлович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 sz="2400" b="0">
                <a:solidFill>
                  <a:srgbClr val="00A3E0"/>
                </a:solidFill>
              </a:defRPr>
            </a:pPr>
            <a:r>
              <a:rPr lang="ru-RU" sz="2400" dirty="0" err="1">
                <a:solidFill>
                  <a:srgbClr val="00A3E0"/>
                </a:solidFill>
              </a:rPr>
              <a:t>Васиков</a:t>
            </a:r>
            <a:r>
              <a:rPr lang="ru-RU" sz="2400" dirty="0">
                <a:solidFill>
                  <a:srgbClr val="00A3E0"/>
                </a:solidFill>
              </a:rPr>
              <a:t> Михаил Игоревич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 sz="2400" b="0">
                <a:solidFill>
                  <a:srgbClr val="00A3E0"/>
                </a:solidFill>
              </a:defRPr>
            </a:pPr>
            <a:r>
              <a:rPr lang="ru-RU" sz="2400" dirty="0" err="1">
                <a:solidFill>
                  <a:srgbClr val="00A3E0"/>
                </a:solidFill>
              </a:rPr>
              <a:t>Крыцкий</a:t>
            </a:r>
            <a:r>
              <a:rPr lang="ru-RU" sz="2400" dirty="0">
                <a:solidFill>
                  <a:srgbClr val="00A3E0"/>
                </a:solidFill>
              </a:rPr>
              <a:t> Ян Павлович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 sz="2400" b="0">
                <a:solidFill>
                  <a:srgbClr val="00A3E0"/>
                </a:solidFill>
              </a:defRPr>
            </a:pPr>
            <a:r>
              <a:rPr lang="ru-RU" sz="2400" dirty="0">
                <a:solidFill>
                  <a:srgbClr val="00A3E0"/>
                </a:solidFill>
              </a:rPr>
              <a:t>Радченко Анна Дмитриевна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 sz="2400" b="0">
                <a:solidFill>
                  <a:srgbClr val="00A3E0"/>
                </a:solidFill>
              </a:defRPr>
            </a:pPr>
            <a:r>
              <a:rPr lang="ru-RU" sz="2400" dirty="0">
                <a:solidFill>
                  <a:srgbClr val="00A3E0"/>
                </a:solidFill>
              </a:rPr>
              <a:t>Морозова Вероника Витальевна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 sz="2400" b="0">
                <a:solidFill>
                  <a:srgbClr val="00A3E0"/>
                </a:solidFill>
              </a:defRPr>
            </a:pPr>
            <a:r>
              <a:rPr lang="ru-RU" sz="2400" dirty="0">
                <a:solidFill>
                  <a:srgbClr val="00A3E0"/>
                </a:solidFill>
              </a:rPr>
              <a:t>Перов Александр Александрович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37160" y="0"/>
            <a:ext cx="45720" cy="6858000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7200" y="274320"/>
            <a:ext cx="11277295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t>Новизна проекта: что делает его уникальным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097280"/>
            <a:ext cx="11277295" cy="18288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57200" y="1463040"/>
            <a:ext cx="10789920" cy="1097280"/>
          </a:xfrm>
          <a:prstGeom prst="rect">
            <a:avLst/>
          </a:prstGeom>
          <a:solidFill>
            <a:srgbClr val="003366"/>
          </a:solidFill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640080" y="1691640"/>
            <a:ext cx="1042416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200" b="1">
                <a:solidFill>
                  <a:srgbClr val="FFFFFF"/>
                </a:solidFill>
              </a:defRPr>
            </a:pPr>
            <a:r>
              <a:t>Проект объединяет официальную нормативную базу, современные технологии и понятный интерфейс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834640"/>
            <a:ext cx="2651760" cy="2560320"/>
          </a:xfrm>
          <a:prstGeom prst="rect">
            <a:avLst/>
          </a:prstGeom>
          <a:solidFill>
            <a:srgbClr val="F8F9FA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94360" y="3017520"/>
            <a:ext cx="237744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700" b="1">
                <a:solidFill>
                  <a:srgbClr val="003366"/>
                </a:solidFill>
              </a:defRPr>
            </a:pPr>
            <a:r>
              <a:t>📚 Официальная</a:t>
            </a:r>
            <a:br/>
            <a:r>
              <a:t>нормативная база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360" y="4023360"/>
            <a:ext cx="237744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500" b="0">
                <a:solidFill>
                  <a:srgbClr val="555555"/>
                </a:solidFill>
              </a:defRPr>
            </a:pPr>
            <a:r>
              <a:rPr sz="1500" dirty="0" err="1">
                <a:solidFill>
                  <a:srgbClr val="555555"/>
                </a:solidFill>
              </a:rPr>
              <a:t>Законы</a:t>
            </a:r>
            <a:r>
              <a:rPr sz="1500" dirty="0">
                <a:solidFill>
                  <a:srgbClr val="555555"/>
                </a:solidFill>
              </a:rPr>
              <a:t> Р</a:t>
            </a:r>
            <a:r>
              <a:rPr lang="ru-RU" sz="1500" dirty="0" err="1">
                <a:solidFill>
                  <a:srgbClr val="555555"/>
                </a:solidFill>
              </a:rPr>
              <a:t>оссийской</a:t>
            </a:r>
            <a:r>
              <a:rPr lang="ru-RU" sz="1500" dirty="0">
                <a:solidFill>
                  <a:srgbClr val="555555"/>
                </a:solidFill>
              </a:rPr>
              <a:t> </a:t>
            </a:r>
            <a:r>
              <a:rPr sz="1500" dirty="0">
                <a:solidFill>
                  <a:srgbClr val="555555"/>
                </a:solidFill>
              </a:rPr>
              <a:t>Ф</a:t>
            </a:r>
            <a:r>
              <a:rPr lang="ru-RU" sz="1500" dirty="0" err="1">
                <a:solidFill>
                  <a:srgbClr val="555555"/>
                </a:solidFill>
              </a:rPr>
              <a:t>едерации</a:t>
            </a:r>
            <a:r>
              <a:rPr sz="1500" dirty="0">
                <a:solidFill>
                  <a:srgbClr val="555555"/>
                </a:solidFill>
              </a:rPr>
              <a:t> и </a:t>
            </a:r>
            <a:r>
              <a:rPr sz="1500" dirty="0" err="1">
                <a:solidFill>
                  <a:srgbClr val="555555"/>
                </a:solidFill>
              </a:rPr>
              <a:t>акты</a:t>
            </a:r>
            <a:br>
              <a:rPr sz="1500" dirty="0">
                <a:solidFill>
                  <a:srgbClr val="555555"/>
                </a:solidFill>
              </a:rPr>
            </a:br>
            <a:r>
              <a:rPr sz="1500" dirty="0" err="1">
                <a:solidFill>
                  <a:srgbClr val="555555"/>
                </a:solidFill>
              </a:rPr>
              <a:t>городского</a:t>
            </a:r>
            <a:r>
              <a:rPr sz="1500" dirty="0">
                <a:solidFill>
                  <a:srgbClr val="555555"/>
                </a:solidFill>
              </a:rPr>
              <a:t> </a:t>
            </a:r>
            <a:r>
              <a:rPr sz="1500" dirty="0" err="1">
                <a:solidFill>
                  <a:srgbClr val="555555"/>
                </a:solidFill>
              </a:rPr>
              <a:t>округа</a:t>
            </a:r>
            <a:endParaRPr sz="1500" dirty="0">
              <a:solidFill>
                <a:srgbClr val="55555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46120" y="2834640"/>
            <a:ext cx="2651760" cy="2560320"/>
          </a:xfrm>
          <a:prstGeom prst="rect">
            <a:avLst/>
          </a:prstGeom>
          <a:solidFill>
            <a:srgbClr val="F8F9FA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3383279" y="3017520"/>
            <a:ext cx="237744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700" b="1">
                <a:solidFill>
                  <a:srgbClr val="003366"/>
                </a:solidFill>
              </a:defRPr>
            </a:pPr>
            <a:r>
              <a:t>🤖 Современные</a:t>
            </a:r>
            <a:br/>
            <a:r>
              <a:t>технологии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83279" y="4023360"/>
            <a:ext cx="237744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500" b="0">
                <a:solidFill>
                  <a:srgbClr val="555555"/>
                </a:solidFill>
              </a:defRPr>
            </a:pPr>
            <a:r>
              <a:t>Обработка запросов</a:t>
            </a:r>
            <a:br/>
            <a:r>
              <a:t>на естественном языке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35038" y="2834640"/>
            <a:ext cx="2651760" cy="2560320"/>
          </a:xfrm>
          <a:prstGeom prst="rect">
            <a:avLst/>
          </a:prstGeom>
          <a:solidFill>
            <a:srgbClr val="F8F9FA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6035038" y="3017520"/>
            <a:ext cx="237744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700" b="1">
                <a:solidFill>
                  <a:srgbClr val="003366"/>
                </a:solidFill>
              </a:defRPr>
            </a:pPr>
            <a:r>
              <a:rPr dirty="0"/>
              <a:t>💬 </a:t>
            </a:r>
            <a:r>
              <a:rPr dirty="0" err="1"/>
              <a:t>Диалоговый</a:t>
            </a:r>
            <a:br>
              <a:rPr dirty="0"/>
            </a:br>
            <a:r>
              <a:rPr lang="en-US" dirty="0"/>
              <a:t>      </a:t>
            </a:r>
            <a:r>
              <a:rPr dirty="0" err="1"/>
              <a:t>интерфейс</a:t>
            </a:r>
            <a:endParaRPr dirty="0"/>
          </a:p>
        </p:txBody>
      </p:sp>
      <p:sp>
        <p:nvSpPr>
          <p:cNvPr id="17" name="TextBox 16"/>
          <p:cNvSpPr txBox="1"/>
          <p:nvPr/>
        </p:nvSpPr>
        <p:spPr>
          <a:xfrm>
            <a:off x="6172200" y="4023360"/>
            <a:ext cx="237744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500" b="0">
                <a:solidFill>
                  <a:srgbClr val="555555"/>
                </a:solidFill>
              </a:defRPr>
            </a:pPr>
            <a:r>
              <a:t>Простое общение</a:t>
            </a:r>
            <a:br/>
            <a:r>
              <a:t>как в мессенджере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823959" y="2834640"/>
            <a:ext cx="2651760" cy="2560320"/>
          </a:xfrm>
          <a:prstGeom prst="rect">
            <a:avLst/>
          </a:prstGeom>
          <a:solidFill>
            <a:srgbClr val="F8F9FA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8961119" y="3017520"/>
            <a:ext cx="237744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700" b="1">
                <a:solidFill>
                  <a:srgbClr val="003366"/>
                </a:solidFill>
              </a:defRPr>
            </a:pPr>
            <a:r>
              <a:t>🎯 Практическая</a:t>
            </a:r>
            <a:br/>
            <a:r>
              <a:t>ориентация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61119" y="3997960"/>
            <a:ext cx="237744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500" b="0">
                <a:solidFill>
                  <a:srgbClr val="555555"/>
                </a:solidFill>
              </a:defRPr>
            </a:pPr>
            <a:r>
              <a:t>Реальные вопросы</a:t>
            </a:r>
            <a:br/>
            <a:r>
              <a:t>жителей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5577840"/>
            <a:ext cx="10789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00" b="1">
                <a:solidFill>
                  <a:srgbClr val="28A745"/>
                </a:solidFill>
              </a:defRPr>
            </a:pPr>
            <a:r>
              <a:rPr dirty="0"/>
              <a:t>💡 </a:t>
            </a:r>
            <a:r>
              <a:rPr lang="ru-RU" b="1" dirty="0">
                <a:solidFill>
                  <a:srgbClr val="28A745"/>
                </a:solidFill>
              </a:rPr>
              <a:t>Важно: э</a:t>
            </a:r>
            <a:r>
              <a:rPr b="1" dirty="0" err="1">
                <a:solidFill>
                  <a:srgbClr val="28A745"/>
                </a:solidFill>
              </a:rPr>
              <a:t>то</a:t>
            </a:r>
            <a:r>
              <a:rPr b="1" dirty="0">
                <a:solidFill>
                  <a:srgbClr val="28A745"/>
                </a:solidFill>
              </a:rPr>
              <a:t> </a:t>
            </a:r>
            <a:r>
              <a:rPr b="1" dirty="0" err="1">
                <a:solidFill>
                  <a:srgbClr val="28A745"/>
                </a:solidFill>
              </a:rPr>
              <a:t>не</a:t>
            </a:r>
            <a:r>
              <a:rPr b="1" dirty="0">
                <a:solidFill>
                  <a:srgbClr val="28A745"/>
                </a:solidFill>
              </a:rPr>
              <a:t> </a:t>
            </a:r>
            <a:r>
              <a:rPr b="1" dirty="0" err="1">
                <a:solidFill>
                  <a:srgbClr val="28A745"/>
                </a:solidFill>
              </a:rPr>
              <a:t>просто</a:t>
            </a:r>
            <a:r>
              <a:rPr b="1" dirty="0">
                <a:solidFill>
                  <a:srgbClr val="28A745"/>
                </a:solidFill>
              </a:rPr>
              <a:t> </a:t>
            </a:r>
            <a:r>
              <a:rPr b="1" dirty="0" err="1">
                <a:solidFill>
                  <a:srgbClr val="28A745"/>
                </a:solidFill>
              </a:rPr>
              <a:t>публикация</a:t>
            </a:r>
            <a:r>
              <a:rPr b="1" dirty="0">
                <a:solidFill>
                  <a:srgbClr val="28A745"/>
                </a:solidFill>
              </a:rPr>
              <a:t> </a:t>
            </a:r>
            <a:r>
              <a:rPr b="1" dirty="0" err="1">
                <a:solidFill>
                  <a:srgbClr val="28A745"/>
                </a:solidFill>
              </a:rPr>
              <a:t>данных</a:t>
            </a:r>
            <a:r>
              <a:rPr b="1" dirty="0">
                <a:solidFill>
                  <a:srgbClr val="28A745"/>
                </a:solidFill>
              </a:rPr>
              <a:t> — </a:t>
            </a:r>
            <a:r>
              <a:rPr b="1" dirty="0" err="1">
                <a:solidFill>
                  <a:srgbClr val="28A745"/>
                </a:solidFill>
              </a:rPr>
              <a:t>это</a:t>
            </a:r>
            <a:r>
              <a:rPr b="1" dirty="0">
                <a:solidFill>
                  <a:srgbClr val="28A745"/>
                </a:solidFill>
              </a:rPr>
              <a:t> </a:t>
            </a:r>
            <a:r>
              <a:rPr lang="ru-RU" b="1" dirty="0">
                <a:solidFill>
                  <a:srgbClr val="28A745"/>
                </a:solidFill>
              </a:rPr>
              <a:t>трансформация </a:t>
            </a:r>
            <a:r>
              <a:rPr b="1" dirty="0" err="1">
                <a:solidFill>
                  <a:srgbClr val="28A745"/>
                </a:solidFill>
              </a:rPr>
              <a:t>бюджетной</a:t>
            </a:r>
            <a:r>
              <a:rPr b="1" dirty="0">
                <a:solidFill>
                  <a:srgbClr val="28A745"/>
                </a:solidFill>
              </a:rPr>
              <a:t> </a:t>
            </a:r>
            <a:r>
              <a:rPr b="1" dirty="0" err="1">
                <a:solidFill>
                  <a:srgbClr val="28A745"/>
                </a:solidFill>
              </a:rPr>
              <a:t>информации</a:t>
            </a:r>
            <a:r>
              <a:rPr b="1" dirty="0">
                <a:solidFill>
                  <a:srgbClr val="28A745"/>
                </a:solidFill>
              </a:rPr>
              <a:t> в </a:t>
            </a:r>
            <a:r>
              <a:rPr b="1" dirty="0" err="1">
                <a:solidFill>
                  <a:srgbClr val="28A745"/>
                </a:solidFill>
              </a:rPr>
              <a:t>удобный</a:t>
            </a:r>
            <a:r>
              <a:rPr b="1" dirty="0">
                <a:solidFill>
                  <a:srgbClr val="28A745"/>
                </a:solidFill>
              </a:rPr>
              <a:t> </a:t>
            </a:r>
            <a:r>
              <a:rPr b="1" dirty="0" err="1">
                <a:solidFill>
                  <a:srgbClr val="28A745"/>
                </a:solidFill>
              </a:rPr>
              <a:t>цифровой</a:t>
            </a:r>
            <a:r>
              <a:rPr b="1" dirty="0">
                <a:solidFill>
                  <a:srgbClr val="28A745"/>
                </a:solidFill>
              </a:rPr>
              <a:t> </a:t>
            </a:r>
            <a:r>
              <a:rPr b="1" dirty="0" err="1">
                <a:solidFill>
                  <a:srgbClr val="28A745"/>
                </a:solidFill>
              </a:rPr>
              <a:t>сервис</a:t>
            </a:r>
            <a:endParaRPr b="1" dirty="0">
              <a:solidFill>
                <a:srgbClr val="28A745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37160" y="0"/>
            <a:ext cx="45720" cy="6858000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7200" y="274320"/>
            <a:ext cx="11277295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t>Практическая значимость: где можно применять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097280"/>
            <a:ext cx="11277295" cy="18288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57200" y="1371600"/>
            <a:ext cx="107899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>
                <a:solidFill>
                  <a:srgbClr val="003366"/>
                </a:solidFill>
              </a:defRPr>
            </a:pPr>
            <a:r>
              <a:rPr dirty="0" err="1"/>
              <a:t>Бот</a:t>
            </a:r>
            <a:r>
              <a:rPr dirty="0"/>
              <a:t> </a:t>
            </a: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использоваться</a:t>
            </a:r>
            <a:r>
              <a:rPr dirty="0"/>
              <a:t> в </a:t>
            </a:r>
            <a:r>
              <a:rPr dirty="0" err="1"/>
              <a:t>различных</a:t>
            </a:r>
            <a:r>
              <a:rPr dirty="0"/>
              <a:t> </a:t>
            </a:r>
            <a:r>
              <a:rPr dirty="0" err="1"/>
              <a:t>сценариях</a:t>
            </a:r>
            <a:r>
              <a:rPr dirty="0"/>
              <a:t> </a:t>
            </a:r>
            <a:r>
              <a:rPr dirty="0" err="1"/>
              <a:t>взаимодействия</a:t>
            </a:r>
            <a:r>
              <a:rPr dirty="0"/>
              <a:t> </a:t>
            </a:r>
            <a:r>
              <a:rPr dirty="0" err="1"/>
              <a:t>власти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sz="2000" b="1" dirty="0" err="1">
                <a:solidFill>
                  <a:srgbClr val="003366"/>
                </a:solidFill>
              </a:rPr>
              <a:t>граждан</a:t>
            </a:r>
            <a:endParaRPr sz="2000" b="1" dirty="0">
              <a:solidFill>
                <a:srgbClr val="0033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286000"/>
            <a:ext cx="10789920" cy="640080"/>
          </a:xfrm>
          <a:prstGeom prst="rect">
            <a:avLst/>
          </a:prstGeom>
          <a:solidFill>
            <a:srgbClr val="F8F9FA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640080" y="2359152"/>
            <a:ext cx="36576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700" b="1">
                <a:solidFill>
                  <a:srgbClr val="003366"/>
                </a:solidFill>
              </a:defRPr>
            </a:pPr>
            <a:r>
              <a:t>🌐 Официальные цифровые площадки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2359152"/>
            <a:ext cx="6400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0">
                <a:solidFill>
                  <a:srgbClr val="555555"/>
                </a:solidFill>
              </a:defRPr>
            </a:pPr>
            <a:r>
              <a:rPr dirty="0" err="1"/>
              <a:t>Интеграция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портале</a:t>
            </a:r>
            <a:r>
              <a:rPr dirty="0"/>
              <a:t> </a:t>
            </a:r>
            <a:r>
              <a:rPr dirty="0" err="1"/>
              <a:t>муниципалитета</a:t>
            </a:r>
            <a:r>
              <a:rPr dirty="0"/>
              <a:t> и в </a:t>
            </a:r>
            <a:r>
              <a:rPr dirty="0" err="1"/>
              <a:t>официальных</a:t>
            </a:r>
            <a:r>
              <a:rPr dirty="0"/>
              <a:t> </a:t>
            </a:r>
            <a:r>
              <a:rPr dirty="0" err="1"/>
              <a:t>приложениях</a:t>
            </a:r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457200" y="3063240"/>
            <a:ext cx="10789920" cy="640080"/>
          </a:xfrm>
          <a:prstGeom prst="rect">
            <a:avLst/>
          </a:prstGeom>
          <a:solidFill>
            <a:srgbClr val="F8F9FA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640080" y="3136392"/>
            <a:ext cx="36576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700" b="1">
                <a:solidFill>
                  <a:srgbClr val="003366"/>
                </a:solidFill>
              </a:defRPr>
            </a:pPr>
            <a:r>
              <a:t>💰 Раздел «Открытый бюджет»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3136392"/>
            <a:ext cx="6400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0">
                <a:solidFill>
                  <a:srgbClr val="555555"/>
                </a:solidFill>
              </a:defRPr>
            </a:pPr>
            <a:r>
              <a:t>Как интерактивный помощник для разъяснения бюджетных данных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" y="3840480"/>
            <a:ext cx="10789920" cy="640080"/>
          </a:xfrm>
          <a:prstGeom prst="rect">
            <a:avLst/>
          </a:prstGeom>
          <a:solidFill>
            <a:srgbClr val="F8F9FA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640080" y="3913632"/>
            <a:ext cx="36576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700" b="1">
                <a:solidFill>
                  <a:srgbClr val="003366"/>
                </a:solidFill>
              </a:defRPr>
            </a:pPr>
            <a:r>
              <a:t>🎓 Образовательные цели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0" y="3913632"/>
            <a:ext cx="6400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0">
                <a:solidFill>
                  <a:srgbClr val="555555"/>
                </a:solidFill>
              </a:defRPr>
            </a:pPr>
            <a:r>
              <a:t>Повышение финансовой грамотности школьников и студентов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4617720"/>
            <a:ext cx="10789920" cy="640080"/>
          </a:xfrm>
          <a:prstGeom prst="rect">
            <a:avLst/>
          </a:prstGeom>
          <a:solidFill>
            <a:srgbClr val="F8F9FA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40080" y="4690872"/>
            <a:ext cx="36576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700" b="1">
                <a:solidFill>
                  <a:srgbClr val="003366"/>
                </a:solidFill>
              </a:defRPr>
            </a:pPr>
            <a:r>
              <a:t>👥 Общественные обсуждения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0" y="4690872"/>
            <a:ext cx="6400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0">
                <a:solidFill>
                  <a:srgbClr val="555555"/>
                </a:solidFill>
              </a:defRPr>
            </a:pPr>
            <a:r>
              <a:t>Подготовка граждан к участию в обсуждении бюджетных решений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" y="5394960"/>
            <a:ext cx="10789920" cy="640080"/>
          </a:xfrm>
          <a:prstGeom prst="rect">
            <a:avLst/>
          </a:prstGeom>
          <a:solidFill>
            <a:srgbClr val="F8F9FA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640080" y="5468112"/>
            <a:ext cx="36576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700" b="1">
                <a:solidFill>
                  <a:srgbClr val="003366"/>
                </a:solidFill>
              </a:defRPr>
            </a:pPr>
            <a:r>
              <a:t>📞 Первичное информирование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0" y="5468112"/>
            <a:ext cx="6400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0">
                <a:solidFill>
                  <a:srgbClr val="555555"/>
                </a:solidFill>
              </a:defRPr>
            </a:pPr>
            <a:r>
              <a:t>Разгрузка горячих линий и МФЦ от типовых запросов о бюджете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37160" y="0"/>
            <a:ext cx="45720" cy="6858000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7200" y="274320"/>
            <a:ext cx="11277295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t>Кому полезен проект: целевые аудитории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097280"/>
            <a:ext cx="11277295" cy="18288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57200" y="1828800"/>
            <a:ext cx="3566160" cy="1920240"/>
          </a:xfrm>
          <a:prstGeom prst="rect">
            <a:avLst/>
          </a:prstGeom>
          <a:solidFill>
            <a:srgbClr val="F8F9FA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94360" y="2011680"/>
            <a:ext cx="329184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00" b="1">
                <a:solidFill>
                  <a:srgbClr val="003366"/>
                </a:solidFill>
              </a:defRPr>
            </a:pPr>
            <a:r>
              <a:t>👨‍🎓 Школьники</a:t>
            </a:r>
            <a:br/>
            <a:r>
              <a:t>и студенты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" y="2743200"/>
            <a:ext cx="329184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500" b="0">
                <a:solidFill>
                  <a:srgbClr val="555555"/>
                </a:solidFill>
              </a:defRPr>
            </a:pPr>
            <a:r>
              <a:rPr sz="1500" dirty="0" err="1">
                <a:solidFill>
                  <a:srgbClr val="555555"/>
                </a:solidFill>
              </a:rPr>
              <a:t>Изучение</a:t>
            </a:r>
            <a:r>
              <a:rPr sz="1500" dirty="0">
                <a:solidFill>
                  <a:srgbClr val="555555"/>
                </a:solidFill>
              </a:rPr>
              <a:t> </a:t>
            </a:r>
            <a:r>
              <a:rPr sz="1500" dirty="0" err="1">
                <a:solidFill>
                  <a:srgbClr val="555555"/>
                </a:solidFill>
              </a:rPr>
              <a:t>основ</a:t>
            </a:r>
            <a:br>
              <a:rPr sz="1500" dirty="0">
                <a:solidFill>
                  <a:srgbClr val="555555"/>
                </a:solidFill>
              </a:rPr>
            </a:br>
            <a:r>
              <a:rPr lang="ru-RU" sz="1500" dirty="0">
                <a:solidFill>
                  <a:srgbClr val="555555"/>
                </a:solidFill>
              </a:rPr>
              <a:t>бюджетной системы и </a:t>
            </a:r>
          </a:p>
          <a:p>
            <a:pPr algn="ctr">
              <a:defRPr sz="1500" b="0">
                <a:solidFill>
                  <a:srgbClr val="555555"/>
                </a:solidFill>
              </a:defRPr>
            </a:pPr>
            <a:r>
              <a:rPr sz="1500" dirty="0" err="1">
                <a:solidFill>
                  <a:srgbClr val="555555"/>
                </a:solidFill>
              </a:rPr>
              <a:t>бюджетного</a:t>
            </a:r>
            <a:r>
              <a:rPr sz="1500" dirty="0">
                <a:solidFill>
                  <a:srgbClr val="555555"/>
                </a:solidFill>
              </a:rPr>
              <a:t> </a:t>
            </a:r>
            <a:r>
              <a:rPr sz="1500" dirty="0" err="1">
                <a:solidFill>
                  <a:srgbClr val="555555"/>
                </a:solidFill>
              </a:rPr>
              <a:t>устройства</a:t>
            </a:r>
            <a:endParaRPr sz="1500" dirty="0">
              <a:solidFill>
                <a:srgbClr val="55555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06240" y="1828800"/>
            <a:ext cx="3566160" cy="1920240"/>
          </a:xfrm>
          <a:prstGeom prst="rect">
            <a:avLst/>
          </a:prstGeom>
          <a:solidFill>
            <a:srgbClr val="F8F9FA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343400" y="2011680"/>
            <a:ext cx="329184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00" b="1">
                <a:solidFill>
                  <a:srgbClr val="003366"/>
                </a:solidFill>
              </a:defRPr>
            </a:pPr>
            <a:r>
              <a:t>👨‍👩‍👧 Родители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3400" y="2743200"/>
            <a:ext cx="329184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500" b="0">
                <a:solidFill>
                  <a:srgbClr val="555555"/>
                </a:solidFill>
              </a:defRPr>
            </a:pPr>
            <a:r>
              <a:t>Понимание расходов</a:t>
            </a:r>
            <a:br/>
            <a:r>
              <a:t>на образование и соцподдержку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55279" y="1828800"/>
            <a:ext cx="3566160" cy="1920240"/>
          </a:xfrm>
          <a:prstGeom prst="rect">
            <a:avLst/>
          </a:prstGeom>
          <a:solidFill>
            <a:srgbClr val="F8F9FA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8092440" y="2011680"/>
            <a:ext cx="329184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00" b="1">
                <a:solidFill>
                  <a:srgbClr val="003366"/>
                </a:solidFill>
              </a:defRPr>
            </a:pPr>
            <a:r>
              <a:t>🏪 Малый бизнес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92440" y="2743200"/>
            <a:ext cx="329184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500" b="0">
                <a:solidFill>
                  <a:srgbClr val="555555"/>
                </a:solidFill>
              </a:defRPr>
            </a:pPr>
            <a:r>
              <a:t>Информация о поддержке</a:t>
            </a:r>
            <a:br/>
            <a:r>
              <a:t>предпринимательства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4023360"/>
            <a:ext cx="3566160" cy="1920240"/>
          </a:xfrm>
          <a:prstGeom prst="rect">
            <a:avLst/>
          </a:prstGeom>
          <a:solidFill>
            <a:srgbClr val="F8F9FA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594360" y="4206240"/>
            <a:ext cx="329184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00" b="1">
                <a:solidFill>
                  <a:srgbClr val="003366"/>
                </a:solidFill>
              </a:defRPr>
            </a:pPr>
            <a:r>
              <a:t>🤝 Общественные</a:t>
            </a:r>
            <a:br/>
            <a:r>
              <a:t>активисты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360" y="4937760"/>
            <a:ext cx="329184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500" b="0">
                <a:solidFill>
                  <a:srgbClr val="555555"/>
                </a:solidFill>
              </a:defRPr>
            </a:pPr>
            <a:r>
              <a:t>Контроль расходования</a:t>
            </a:r>
            <a:br/>
            <a:r>
              <a:t>бюджетных средств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06240" y="4023360"/>
            <a:ext cx="3566160" cy="1920240"/>
          </a:xfrm>
          <a:prstGeom prst="rect">
            <a:avLst/>
          </a:prstGeom>
          <a:solidFill>
            <a:srgbClr val="F8F9FA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4343400" y="4206240"/>
            <a:ext cx="329184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00" b="1">
                <a:solidFill>
                  <a:srgbClr val="003366"/>
                </a:solidFill>
              </a:defRPr>
            </a:pPr>
            <a:r>
              <a:t>👥 Все жители</a:t>
            </a:r>
            <a:br/>
            <a:r>
              <a:t>округа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43400" y="4937760"/>
            <a:ext cx="329184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500" b="0">
                <a:solidFill>
                  <a:srgbClr val="555555"/>
                </a:solidFill>
              </a:defRPr>
            </a:pPr>
            <a:r>
              <a:t>Понимание устройства</a:t>
            </a:r>
            <a:br/>
            <a:r>
              <a:t>бюджета своей территории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37160" y="0"/>
            <a:ext cx="45720" cy="6858000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7200" y="274320"/>
            <a:ext cx="11277295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t>Заключение: технологии для открытости бюджета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097280"/>
            <a:ext cx="11277295" cy="18288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57200" y="1554480"/>
            <a:ext cx="10789920" cy="3840480"/>
          </a:xfrm>
          <a:prstGeom prst="rect">
            <a:avLst/>
          </a:prstGeom>
          <a:solidFill>
            <a:srgbClr val="E6F5FF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731520" y="1828800"/>
            <a:ext cx="10241280" cy="329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  <a:defRPr sz="2200" b="0">
                <a:solidFill>
                  <a:srgbClr val="003366"/>
                </a:solidFill>
              </a:defRPr>
            </a:pPr>
            <a:r>
              <a:t>Чат-бот «Консультант по бюджету городского округа Щелково» —</a:t>
            </a:r>
          </a:p>
          <a:p>
            <a:pPr algn="ctr">
              <a:spcAft>
                <a:spcPts val="2000"/>
              </a:spcAft>
              <a:defRPr sz="2000" b="1">
                <a:solidFill>
                  <a:srgbClr val="003366"/>
                </a:solidFill>
              </a:defRPr>
            </a:pPr>
            <a:r>
              <a:t>это современный инструмент, который делает бюджет ближе и понятнее для граждан.</a:t>
            </a:r>
          </a:p>
          <a:p>
            <a:pPr algn="ctr">
              <a:spcAft>
                <a:spcPts val="1400"/>
              </a:spcAft>
              <a:defRPr sz="1800">
                <a:solidFill>
                  <a:srgbClr val="555555"/>
                </a:solidFill>
              </a:defRPr>
            </a:pPr>
            <a:r>
              <a:t>Проект показывает, что технологии будущего могут использоваться не только в коммерческой сфере, но и для:</a:t>
            </a:r>
          </a:p>
          <a:p>
            <a:pPr algn="ctr">
              <a:spcAft>
                <a:spcPts val="800"/>
              </a:spcAft>
              <a:defRPr sz="1700" b="1">
                <a:solidFill>
                  <a:srgbClr val="28A745"/>
                </a:solidFill>
              </a:defRPr>
            </a:pPr>
            <a:r>
              <a:t>✓ развития открытости муниципальных финансов</a:t>
            </a:r>
          </a:p>
          <a:p>
            <a:pPr algn="ctr">
              <a:spcAft>
                <a:spcPts val="800"/>
              </a:spcAft>
              <a:defRPr sz="1700" b="1">
                <a:solidFill>
                  <a:srgbClr val="28A745"/>
                </a:solidFill>
              </a:defRPr>
            </a:pPr>
            <a:r>
              <a:t>✓ повышения доверия граждан к власти</a:t>
            </a:r>
          </a:p>
          <a:p>
            <a:pPr algn="ctr">
              <a:spcAft>
                <a:spcPts val="800"/>
              </a:spcAft>
              <a:defRPr sz="1700" b="1">
                <a:solidFill>
                  <a:srgbClr val="28A745"/>
                </a:solidFill>
              </a:defRPr>
            </a:pPr>
            <a:r>
              <a:t>✓ формирования новой культуры взаимодействия общества и государства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37160" y="0"/>
            <a:ext cx="45720" cy="6858000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7200" y="274320"/>
            <a:ext cx="112772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dirty="0" err="1"/>
              <a:t>Чат-бот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граждан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457200" y="1097280"/>
            <a:ext cx="11277295" cy="18288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57200" y="1371600"/>
            <a:ext cx="68580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600"/>
              </a:spcAft>
              <a:defRPr sz="1800" b="0">
                <a:solidFill>
                  <a:srgbClr val="555555"/>
                </a:solidFill>
              </a:defRPr>
            </a:pPr>
            <a:r>
              <a:t>Наш проект — это цифровой помощник, который позволяет жителям в формате обычного диалога получать понятные ответы на вопросы о бюджете городского округа Щелково.</a:t>
            </a:r>
          </a:p>
          <a:p>
            <a:pPr>
              <a:spcAft>
                <a:spcPts val="1200"/>
              </a:spcAft>
              <a:defRPr sz="1800" b="1">
                <a:solidFill>
                  <a:srgbClr val="003366"/>
                </a:solidFill>
              </a:defRPr>
            </a:pPr>
            <a:r>
              <a:t>Бот помогает быстро узнать сведения о:</a:t>
            </a:r>
          </a:p>
          <a:p>
            <a:pPr>
              <a:spcAft>
                <a:spcPts val="1000"/>
              </a:spcAft>
              <a:defRPr sz="1600">
                <a:solidFill>
                  <a:srgbClr val="555555"/>
                </a:solidFill>
              </a:defRPr>
            </a:pPr>
            <a:r>
              <a:t>• доходах и расходах бюджета</a:t>
            </a:r>
          </a:p>
          <a:p>
            <a:pPr>
              <a:spcAft>
                <a:spcPts val="1000"/>
              </a:spcAft>
              <a:defRPr sz="1600">
                <a:solidFill>
                  <a:srgbClr val="555555"/>
                </a:solidFill>
              </a:defRPr>
            </a:pPr>
            <a:r>
              <a:t>• дефиците бюджета</a:t>
            </a:r>
          </a:p>
          <a:p>
            <a:pPr>
              <a:spcAft>
                <a:spcPts val="1000"/>
              </a:spcAft>
              <a:defRPr sz="1600">
                <a:solidFill>
                  <a:srgbClr val="555555"/>
                </a:solidFill>
              </a:defRPr>
            </a:pPr>
            <a:r>
              <a:t>• участниках бюджетного процесса</a:t>
            </a:r>
          </a:p>
          <a:p>
            <a:pPr>
              <a:spcAft>
                <a:spcPts val="1000"/>
              </a:spcAft>
              <a:defRPr sz="1600">
                <a:solidFill>
                  <a:srgbClr val="555555"/>
                </a:solidFill>
              </a:defRPr>
            </a:pPr>
            <a:r>
              <a:t>• правовых основаниях решений</a:t>
            </a:r>
          </a:p>
        </p:txBody>
      </p:sp>
      <p:sp>
        <p:nvSpPr>
          <p:cNvPr id="8" name="Rectangle 7"/>
          <p:cNvSpPr/>
          <p:nvPr/>
        </p:nvSpPr>
        <p:spPr>
          <a:xfrm>
            <a:off x="6557554" y="2235490"/>
            <a:ext cx="5216434" cy="3525230"/>
          </a:xfrm>
          <a:prstGeom prst="rect">
            <a:avLst/>
          </a:prstGeom>
          <a:solidFill>
            <a:srgbClr val="F8F9FA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4B9E21-C108-9FBD-B31B-37F7DE7C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420" y="2306538"/>
            <a:ext cx="5074703" cy="33831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37160" y="0"/>
            <a:ext cx="45720" cy="6858000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7200" y="274320"/>
            <a:ext cx="11277295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t>Актуальность проекта: почему это важно сейчас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097280"/>
            <a:ext cx="11277295" cy="18288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57200" y="1463040"/>
            <a:ext cx="5303520" cy="2011680"/>
          </a:xfrm>
          <a:prstGeom prst="rect">
            <a:avLst/>
          </a:prstGeom>
          <a:solidFill>
            <a:srgbClr val="FFEBEB"/>
          </a:solidFill>
          <a:ln w="25400">
            <a:solidFill>
              <a:srgbClr val="DC354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640080" y="1600200"/>
            <a:ext cx="493776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200" b="1">
                <a:solidFill>
                  <a:srgbClr val="DC3545"/>
                </a:solidFill>
              </a:defRPr>
            </a:pPr>
            <a:r>
              <a:t>❌ Проблема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" y="2148840"/>
            <a:ext cx="49377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555555"/>
                </a:solidFill>
              </a:defRPr>
            </a:pPr>
            <a:r>
              <a:rPr dirty="0" err="1"/>
              <a:t>Бюджетная</a:t>
            </a:r>
            <a:r>
              <a:rPr dirty="0"/>
              <a:t> </a:t>
            </a:r>
            <a:r>
              <a:rPr dirty="0" err="1"/>
              <a:t>информация</a:t>
            </a:r>
            <a:r>
              <a:rPr dirty="0"/>
              <a:t> </a:t>
            </a:r>
            <a:r>
              <a:rPr dirty="0" err="1"/>
              <a:t>часто</a:t>
            </a:r>
            <a:r>
              <a:rPr dirty="0"/>
              <a:t> </a:t>
            </a:r>
            <a:r>
              <a:rPr dirty="0" err="1"/>
              <a:t>публикуется</a:t>
            </a:r>
            <a:r>
              <a:rPr dirty="0"/>
              <a:t> в </a:t>
            </a:r>
            <a:r>
              <a:rPr dirty="0" err="1"/>
              <a:t>сложных</a:t>
            </a:r>
            <a:r>
              <a:rPr dirty="0"/>
              <a:t> </a:t>
            </a:r>
            <a:r>
              <a:rPr dirty="0" err="1"/>
              <a:t>официальных</a:t>
            </a:r>
            <a:r>
              <a:rPr dirty="0"/>
              <a:t> </a:t>
            </a:r>
            <a:r>
              <a:rPr dirty="0" err="1"/>
              <a:t>документах</a:t>
            </a:r>
            <a:r>
              <a:rPr dirty="0"/>
              <a:t>, </a:t>
            </a:r>
            <a:r>
              <a:rPr dirty="0" err="1"/>
              <a:t>непонятных</a:t>
            </a:r>
            <a:r>
              <a:rPr dirty="0"/>
              <a:t> </a:t>
            </a:r>
            <a:r>
              <a:rPr dirty="0" err="1"/>
              <a:t>обычным</a:t>
            </a:r>
            <a:r>
              <a:rPr dirty="0"/>
              <a:t> </a:t>
            </a:r>
            <a:r>
              <a:rPr dirty="0" err="1"/>
              <a:t>гражданам</a:t>
            </a:r>
            <a:r>
              <a:rPr dirty="0"/>
              <a:t>.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снижает</a:t>
            </a:r>
            <a:r>
              <a:rPr dirty="0"/>
              <a:t> </a:t>
            </a:r>
            <a:r>
              <a:rPr dirty="0" err="1"/>
              <a:t>прозрачность</a:t>
            </a:r>
            <a:r>
              <a:rPr dirty="0"/>
              <a:t> и </a:t>
            </a:r>
            <a:r>
              <a:rPr dirty="0" err="1"/>
              <a:t>доверие</a:t>
            </a:r>
            <a:r>
              <a:rPr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26480" y="1463040"/>
            <a:ext cx="5303520" cy="2011680"/>
          </a:xfrm>
          <a:prstGeom prst="rect">
            <a:avLst/>
          </a:prstGeom>
          <a:solidFill>
            <a:srgbClr val="E6F5FF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6309360" y="1600200"/>
            <a:ext cx="493776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200" b="1">
                <a:solidFill>
                  <a:srgbClr val="003366"/>
                </a:solidFill>
              </a:defRPr>
            </a:pPr>
            <a:r>
              <a:t>💡 Значимость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9360" y="2148840"/>
            <a:ext cx="49377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555555"/>
                </a:solidFill>
              </a:defRPr>
            </a:pPr>
            <a:r>
              <a:rPr lang="ru-RU" sz="1600" dirty="0">
                <a:solidFill>
                  <a:srgbClr val="555555"/>
                </a:solidFill>
              </a:rPr>
              <a:t>Через б</a:t>
            </a:r>
            <a:r>
              <a:rPr sz="1600" dirty="0" err="1">
                <a:solidFill>
                  <a:srgbClr val="555555"/>
                </a:solidFill>
              </a:rPr>
              <a:t>юджет</a:t>
            </a:r>
            <a:r>
              <a:rPr lang="ru-RU" sz="1600" dirty="0">
                <a:solidFill>
                  <a:srgbClr val="555555"/>
                </a:solidFill>
              </a:rPr>
              <a:t> осуществляется </a:t>
            </a:r>
            <a:r>
              <a:rPr sz="1600" dirty="0" err="1">
                <a:solidFill>
                  <a:srgbClr val="555555"/>
                </a:solidFill>
              </a:rPr>
              <a:t>реализ</a:t>
            </a:r>
            <a:r>
              <a:rPr lang="ru-RU" sz="1600" dirty="0" err="1">
                <a:solidFill>
                  <a:srgbClr val="555555"/>
                </a:solidFill>
              </a:rPr>
              <a:t>ация</a:t>
            </a:r>
            <a:r>
              <a:rPr sz="1600" dirty="0">
                <a:solidFill>
                  <a:srgbClr val="555555"/>
                </a:solidFill>
              </a:rPr>
              <a:t> </a:t>
            </a:r>
            <a:r>
              <a:rPr sz="1600" dirty="0" err="1">
                <a:solidFill>
                  <a:srgbClr val="555555"/>
                </a:solidFill>
              </a:rPr>
              <a:t>ключевы</a:t>
            </a:r>
            <a:r>
              <a:rPr lang="ru-RU" sz="1600" dirty="0">
                <a:solidFill>
                  <a:srgbClr val="555555"/>
                </a:solidFill>
              </a:rPr>
              <a:t>х</a:t>
            </a:r>
            <a:r>
              <a:rPr sz="1600" dirty="0">
                <a:solidFill>
                  <a:srgbClr val="555555"/>
                </a:solidFill>
              </a:rPr>
              <a:t> </a:t>
            </a:r>
            <a:r>
              <a:rPr sz="1600" dirty="0" err="1">
                <a:solidFill>
                  <a:srgbClr val="555555"/>
                </a:solidFill>
              </a:rPr>
              <a:t>вопрос</a:t>
            </a:r>
            <a:r>
              <a:rPr lang="ru-RU" sz="1600" dirty="0" err="1">
                <a:solidFill>
                  <a:srgbClr val="555555"/>
                </a:solidFill>
              </a:rPr>
              <a:t>ов</a:t>
            </a:r>
            <a:r>
              <a:rPr sz="1600" dirty="0">
                <a:solidFill>
                  <a:srgbClr val="555555"/>
                </a:solidFill>
              </a:rPr>
              <a:t>: </a:t>
            </a:r>
            <a:r>
              <a:rPr sz="1600" dirty="0" err="1">
                <a:solidFill>
                  <a:srgbClr val="555555"/>
                </a:solidFill>
              </a:rPr>
              <a:t>благоустройство</a:t>
            </a:r>
            <a:r>
              <a:rPr sz="1600" dirty="0">
                <a:solidFill>
                  <a:srgbClr val="555555"/>
                </a:solidFill>
              </a:rPr>
              <a:t>, </a:t>
            </a:r>
            <a:r>
              <a:rPr sz="1600" dirty="0" err="1">
                <a:solidFill>
                  <a:srgbClr val="555555"/>
                </a:solidFill>
              </a:rPr>
              <a:t>образование</a:t>
            </a:r>
            <a:r>
              <a:rPr sz="1600" dirty="0">
                <a:solidFill>
                  <a:srgbClr val="555555"/>
                </a:solidFill>
              </a:rPr>
              <a:t>, ЖКХ, </a:t>
            </a:r>
            <a:r>
              <a:rPr sz="1600" dirty="0" err="1">
                <a:solidFill>
                  <a:srgbClr val="555555"/>
                </a:solidFill>
              </a:rPr>
              <a:t>социальная</a:t>
            </a:r>
            <a:r>
              <a:rPr sz="1600" dirty="0">
                <a:solidFill>
                  <a:srgbClr val="555555"/>
                </a:solidFill>
              </a:rPr>
              <a:t> </a:t>
            </a:r>
            <a:r>
              <a:rPr sz="1600" dirty="0" err="1">
                <a:solidFill>
                  <a:srgbClr val="555555"/>
                </a:solidFill>
              </a:rPr>
              <a:t>поддержка</a:t>
            </a:r>
            <a:r>
              <a:rPr sz="1600" dirty="0">
                <a:solidFill>
                  <a:srgbClr val="555555"/>
                </a:solidFill>
              </a:rPr>
              <a:t>. </a:t>
            </a:r>
            <a:r>
              <a:rPr sz="1600" dirty="0" err="1">
                <a:solidFill>
                  <a:srgbClr val="555555"/>
                </a:solidFill>
              </a:rPr>
              <a:t>Доступность</a:t>
            </a:r>
            <a:r>
              <a:rPr sz="1600" dirty="0">
                <a:solidFill>
                  <a:srgbClr val="555555"/>
                </a:solidFill>
              </a:rPr>
              <a:t> </a:t>
            </a:r>
            <a:r>
              <a:rPr sz="1600" dirty="0" err="1">
                <a:solidFill>
                  <a:srgbClr val="555555"/>
                </a:solidFill>
              </a:rPr>
              <a:t>этой</a:t>
            </a:r>
            <a:r>
              <a:rPr sz="1600" dirty="0">
                <a:solidFill>
                  <a:srgbClr val="555555"/>
                </a:solidFill>
              </a:rPr>
              <a:t> </a:t>
            </a:r>
            <a:r>
              <a:rPr sz="1600" dirty="0" err="1">
                <a:solidFill>
                  <a:srgbClr val="555555"/>
                </a:solidFill>
              </a:rPr>
              <a:t>информации</a:t>
            </a:r>
            <a:r>
              <a:rPr sz="1600" dirty="0">
                <a:solidFill>
                  <a:srgbClr val="555555"/>
                </a:solidFill>
              </a:rPr>
              <a:t> </a:t>
            </a:r>
            <a:r>
              <a:rPr sz="1600" dirty="0" err="1">
                <a:solidFill>
                  <a:srgbClr val="555555"/>
                </a:solidFill>
              </a:rPr>
              <a:t>критически</a:t>
            </a:r>
            <a:r>
              <a:rPr sz="1600" dirty="0">
                <a:solidFill>
                  <a:srgbClr val="555555"/>
                </a:solidFill>
              </a:rPr>
              <a:t> </a:t>
            </a:r>
            <a:r>
              <a:rPr dirty="0" err="1"/>
              <a:t>важна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граждан</a:t>
            </a:r>
            <a:r>
              <a:rPr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3749039"/>
            <a:ext cx="10789920" cy="2011680"/>
          </a:xfrm>
          <a:prstGeom prst="rect">
            <a:avLst/>
          </a:prstGeom>
          <a:solidFill>
            <a:srgbClr val="E6FFED"/>
          </a:solidFill>
          <a:ln w="25400">
            <a:solidFill>
              <a:srgbClr val="28A74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640080" y="3886200"/>
            <a:ext cx="1042416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200" b="1">
                <a:solidFill>
                  <a:srgbClr val="28A745"/>
                </a:solidFill>
              </a:defRPr>
            </a:pPr>
            <a:r>
              <a:t>✅ Наше решение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080" y="4434840"/>
            <a:ext cx="104241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0">
                <a:solidFill>
                  <a:srgbClr val="555555"/>
                </a:solidFill>
              </a:defRPr>
            </a:pPr>
            <a:r>
              <a:rPr dirty="0" err="1"/>
              <a:t>Чат-бот</a:t>
            </a:r>
            <a:r>
              <a:rPr dirty="0"/>
              <a:t> </a:t>
            </a:r>
            <a:r>
              <a:rPr dirty="0" err="1"/>
              <a:t>переводит</a:t>
            </a:r>
            <a:r>
              <a:rPr dirty="0"/>
              <a:t> </a:t>
            </a:r>
            <a:r>
              <a:rPr dirty="0" err="1"/>
              <a:t>сложный</a:t>
            </a:r>
            <a:r>
              <a:rPr dirty="0"/>
              <a:t> </a:t>
            </a:r>
            <a:r>
              <a:rPr dirty="0" err="1"/>
              <a:t>официальный</a:t>
            </a:r>
            <a:r>
              <a:rPr dirty="0"/>
              <a:t> </a:t>
            </a:r>
            <a:r>
              <a:rPr dirty="0" err="1"/>
              <a:t>материал</a:t>
            </a:r>
            <a:r>
              <a:rPr dirty="0"/>
              <a:t> в </a:t>
            </a:r>
            <a:r>
              <a:rPr dirty="0" err="1"/>
              <a:t>понятный</a:t>
            </a:r>
            <a:r>
              <a:rPr dirty="0"/>
              <a:t>, </a:t>
            </a:r>
            <a:r>
              <a:rPr dirty="0" err="1"/>
              <a:t>быстрый</a:t>
            </a:r>
            <a:r>
              <a:rPr dirty="0"/>
              <a:t> и </a:t>
            </a:r>
            <a:r>
              <a:rPr dirty="0" err="1"/>
              <a:t>удобный</a:t>
            </a:r>
            <a:r>
              <a:rPr dirty="0"/>
              <a:t> </a:t>
            </a:r>
            <a:r>
              <a:rPr dirty="0" err="1"/>
              <a:t>формат</a:t>
            </a:r>
            <a:r>
              <a:rPr dirty="0"/>
              <a:t> </a:t>
            </a:r>
            <a:r>
              <a:rPr dirty="0" err="1"/>
              <a:t>общения</a:t>
            </a:r>
            <a:r>
              <a:rPr dirty="0"/>
              <a:t>. </a:t>
            </a:r>
            <a:r>
              <a:rPr dirty="0" err="1"/>
              <a:t>Граждане</a:t>
            </a:r>
            <a:r>
              <a:rPr dirty="0"/>
              <a:t> </a:t>
            </a:r>
            <a:r>
              <a:rPr dirty="0" err="1"/>
              <a:t>получают</a:t>
            </a:r>
            <a:r>
              <a:rPr dirty="0"/>
              <a:t> </a:t>
            </a:r>
            <a:r>
              <a:rPr dirty="0" err="1">
                <a:solidFill>
                  <a:srgbClr val="555555"/>
                </a:solidFill>
              </a:rPr>
              <a:t>ответы</a:t>
            </a:r>
            <a:r>
              <a:rPr dirty="0">
                <a:solidFill>
                  <a:srgbClr val="555555"/>
                </a:solidFill>
              </a:rPr>
              <a:t> </a:t>
            </a:r>
            <a:r>
              <a:rPr dirty="0" err="1">
                <a:solidFill>
                  <a:srgbClr val="555555"/>
                </a:solidFill>
              </a:rPr>
              <a:t>на</a:t>
            </a:r>
            <a:r>
              <a:rPr dirty="0">
                <a:solidFill>
                  <a:srgbClr val="555555"/>
                </a:solidFill>
              </a:rPr>
              <a:t> </a:t>
            </a:r>
            <a:r>
              <a:rPr lang="ru-RU" dirty="0">
                <a:solidFill>
                  <a:srgbClr val="555555"/>
                </a:solidFill>
              </a:rPr>
              <a:t>доступном</a:t>
            </a:r>
            <a:r>
              <a:rPr dirty="0">
                <a:solidFill>
                  <a:srgbClr val="555555"/>
                </a:solidFill>
              </a:rPr>
              <a:t> </a:t>
            </a:r>
            <a:r>
              <a:rPr dirty="0" err="1">
                <a:solidFill>
                  <a:srgbClr val="555555"/>
                </a:solidFill>
              </a:rPr>
              <a:t>языке</a:t>
            </a:r>
            <a:r>
              <a:rPr dirty="0">
                <a:solidFill>
                  <a:srgbClr val="555555"/>
                </a:solidFill>
              </a:rPr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секунды</a:t>
            </a:r>
            <a:r>
              <a:rPr dirty="0"/>
              <a:t>, а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после</a:t>
            </a:r>
            <a:r>
              <a:rPr dirty="0"/>
              <a:t> </a:t>
            </a:r>
            <a:r>
              <a:rPr dirty="0" err="1"/>
              <a:t>изучения</a:t>
            </a:r>
            <a:r>
              <a:rPr dirty="0"/>
              <a:t> </a:t>
            </a:r>
            <a:r>
              <a:rPr dirty="0" err="1"/>
              <a:t>многостраничных</a:t>
            </a:r>
            <a:r>
              <a:rPr dirty="0"/>
              <a:t> </a:t>
            </a:r>
            <a:r>
              <a:rPr dirty="0" err="1"/>
              <a:t>документов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37160" y="0"/>
            <a:ext cx="45720" cy="6858000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7200" y="274320"/>
            <a:ext cx="11277295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t>Цель и задачи проекта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097280"/>
            <a:ext cx="11277295" cy="18288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57200" y="5971032"/>
            <a:ext cx="11277295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 b="1">
                <a:solidFill>
                  <a:srgbClr val="003366"/>
                </a:solidFill>
              </a:defRPr>
            </a:pPr>
            <a:r>
              <a:t>ФИНАНСОВЫЙ УНИВЕРСИТЕТ ПРИ ПРАВИТЕЛЬСТВЕ РФ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1188720"/>
            <a:ext cx="10789920" cy="1216152"/>
          </a:xfrm>
          <a:prstGeom prst="rect">
            <a:avLst/>
          </a:prstGeom>
          <a:solidFill>
            <a:srgbClr val="003366"/>
          </a:solidFill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640080" y="1339596"/>
            <a:ext cx="1042416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200" b="1">
                <a:solidFill>
                  <a:srgbClr val="FFFFFF"/>
                </a:solidFill>
              </a:defRPr>
            </a:pPr>
            <a:r>
              <a:rPr dirty="0"/>
              <a:t>ЦЕЛЬ: </a:t>
            </a:r>
            <a:r>
              <a:rPr dirty="0" err="1"/>
              <a:t>Повысить</a:t>
            </a:r>
            <a:r>
              <a:rPr dirty="0"/>
              <a:t> </a:t>
            </a:r>
            <a:r>
              <a:rPr dirty="0" err="1"/>
              <a:t>доступность</a:t>
            </a:r>
            <a:r>
              <a:rPr dirty="0"/>
              <a:t>, </a:t>
            </a:r>
            <a:r>
              <a:rPr dirty="0" err="1"/>
              <a:t>открытость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понятность</a:t>
            </a:r>
            <a:r>
              <a:rPr dirty="0"/>
              <a:t> </a:t>
            </a:r>
            <a:r>
              <a:rPr dirty="0" err="1"/>
              <a:t>бюджетной</a:t>
            </a:r>
            <a:r>
              <a:rPr dirty="0"/>
              <a:t> </a:t>
            </a:r>
            <a:r>
              <a:rPr dirty="0" err="1"/>
              <a:t>информации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граждан</a:t>
            </a:r>
            <a:r>
              <a:rPr dirty="0"/>
              <a:t> </a:t>
            </a:r>
            <a:r>
              <a:rPr dirty="0" err="1"/>
              <a:t>с</a:t>
            </a:r>
            <a:r>
              <a:rPr dirty="0"/>
              <a:t> </a:t>
            </a:r>
            <a:r>
              <a:rPr dirty="0" err="1"/>
              <a:t>использованием</a:t>
            </a:r>
            <a:r>
              <a:rPr dirty="0"/>
              <a:t> </a:t>
            </a:r>
            <a:r>
              <a:rPr dirty="0" err="1"/>
              <a:t>современных</a:t>
            </a:r>
            <a:r>
              <a:rPr dirty="0"/>
              <a:t> </a:t>
            </a:r>
            <a:r>
              <a:rPr dirty="0" err="1"/>
              <a:t>цифровых</a:t>
            </a:r>
            <a:r>
              <a:rPr dirty="0"/>
              <a:t> </a:t>
            </a:r>
            <a:r>
              <a:rPr dirty="0" err="1"/>
              <a:t>технологий</a:t>
            </a:r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457200" y="2679192"/>
            <a:ext cx="5303520" cy="1097280"/>
          </a:xfrm>
          <a:prstGeom prst="rect">
            <a:avLst/>
          </a:prstGeom>
          <a:solidFill>
            <a:srgbClr val="F8F9FA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94360" y="2907792"/>
            <a:ext cx="50292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003366"/>
                </a:solidFill>
              </a:defRPr>
            </a:pPr>
            <a:r>
              <a:t>1. Повысить финансовую и бюджетную грамотность жителей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26480" y="2679192"/>
            <a:ext cx="5303520" cy="1097280"/>
          </a:xfrm>
          <a:prstGeom prst="rect">
            <a:avLst/>
          </a:prstGeom>
          <a:solidFill>
            <a:srgbClr val="F8F9FA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6263640" y="2907792"/>
            <a:ext cx="50292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003366"/>
                </a:solidFill>
              </a:defRPr>
            </a:pPr>
            <a:r>
              <a:t>2. Обеспечить быстрый доступ к официальной информации о бюджете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4050792"/>
            <a:ext cx="5303520" cy="1097280"/>
          </a:xfrm>
          <a:prstGeom prst="rect">
            <a:avLst/>
          </a:prstGeom>
          <a:solidFill>
            <a:srgbClr val="F8F9FA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594360" y="4279392"/>
            <a:ext cx="50292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003366"/>
                </a:solidFill>
              </a:defRPr>
            </a:pPr>
            <a:r>
              <a:t>3. Создать удобный цифровой инструмент обратной связи по бюджетным вопросам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26480" y="4050792"/>
            <a:ext cx="5303520" cy="1097280"/>
          </a:xfrm>
          <a:prstGeom prst="rect">
            <a:avLst/>
          </a:prstGeom>
          <a:solidFill>
            <a:srgbClr val="F8F9FA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6263640" y="4279392"/>
            <a:ext cx="50292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003366"/>
                </a:solidFill>
              </a:defRPr>
            </a:pPr>
            <a:r>
              <a:rPr dirty="0"/>
              <a:t>4. </a:t>
            </a:r>
            <a:r>
              <a:rPr dirty="0" err="1"/>
              <a:t>Снизить</a:t>
            </a:r>
            <a:r>
              <a:rPr dirty="0"/>
              <a:t> </a:t>
            </a:r>
            <a:r>
              <a:rPr dirty="0" err="1"/>
              <a:t>барьер</a:t>
            </a:r>
            <a:r>
              <a:rPr dirty="0"/>
              <a:t> </a:t>
            </a:r>
            <a:r>
              <a:rPr dirty="0" err="1"/>
              <a:t>между</a:t>
            </a:r>
            <a:r>
              <a:rPr dirty="0"/>
              <a:t> </a:t>
            </a:r>
            <a:r>
              <a:rPr dirty="0" err="1"/>
              <a:t>гражданином</a:t>
            </a:r>
            <a:r>
              <a:rPr dirty="0"/>
              <a:t> и </a:t>
            </a:r>
            <a:r>
              <a:rPr dirty="0" err="1"/>
              <a:t>официальными</a:t>
            </a:r>
            <a:r>
              <a:rPr dirty="0"/>
              <a:t> </a:t>
            </a:r>
            <a:r>
              <a:rPr dirty="0" err="1"/>
              <a:t>правовыми</a:t>
            </a:r>
            <a:r>
              <a:rPr dirty="0"/>
              <a:t> </a:t>
            </a:r>
            <a:r>
              <a:rPr dirty="0" err="1"/>
              <a:t>документами</a:t>
            </a:r>
            <a:endParaRPr dirty="0"/>
          </a:p>
        </p:txBody>
      </p:sp>
      <p:sp>
        <p:nvSpPr>
          <p:cNvPr id="17" name="Rectangle 16"/>
          <p:cNvSpPr/>
          <p:nvPr/>
        </p:nvSpPr>
        <p:spPr>
          <a:xfrm>
            <a:off x="457200" y="5422392"/>
            <a:ext cx="10789920" cy="1097280"/>
          </a:xfrm>
          <a:prstGeom prst="rect">
            <a:avLst/>
          </a:prstGeom>
          <a:solidFill>
            <a:srgbClr val="F8F9FA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594360" y="5650992"/>
            <a:ext cx="105156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003366"/>
                </a:solidFill>
              </a:defRPr>
            </a:pPr>
            <a:r>
              <a:t>5. Сделать информацию о бюджете более наглядной, современной и практико-ориентированной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37160" y="0"/>
            <a:ext cx="45720" cy="6858000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7200" y="274320"/>
            <a:ext cx="11277295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t>Как работает бот: нормативная база данных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097280"/>
            <a:ext cx="11277295" cy="18288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57200" y="1463040"/>
            <a:ext cx="58968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600"/>
              </a:spcAft>
              <a:defRPr sz="2000" b="1">
                <a:solidFill>
                  <a:srgbClr val="003366"/>
                </a:solidFill>
              </a:defRPr>
            </a:pP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основе</a:t>
            </a:r>
            <a:r>
              <a:rPr dirty="0"/>
              <a:t> </a:t>
            </a:r>
            <a:r>
              <a:rPr dirty="0" err="1"/>
              <a:t>чат-бота</a:t>
            </a:r>
            <a:r>
              <a:rPr dirty="0"/>
              <a:t> </a:t>
            </a:r>
            <a:r>
              <a:rPr dirty="0" err="1"/>
              <a:t>лежит</a:t>
            </a:r>
            <a:r>
              <a:rPr dirty="0"/>
              <a:t> </a:t>
            </a:r>
            <a:r>
              <a:rPr dirty="0" err="1"/>
              <a:t>база</a:t>
            </a:r>
            <a:r>
              <a:rPr dirty="0"/>
              <a:t> </a:t>
            </a:r>
            <a:r>
              <a:rPr dirty="0" err="1"/>
              <a:t>данных</a:t>
            </a:r>
            <a:r>
              <a:rPr dirty="0"/>
              <a:t>, </a:t>
            </a:r>
            <a:r>
              <a:rPr dirty="0" err="1"/>
              <a:t>загружаемая</a:t>
            </a:r>
            <a:r>
              <a:rPr dirty="0"/>
              <a:t> </a:t>
            </a:r>
            <a:r>
              <a:rPr dirty="0" err="1"/>
              <a:t>модераторами</a:t>
            </a:r>
            <a:r>
              <a:rPr dirty="0"/>
              <a:t>.</a:t>
            </a:r>
          </a:p>
          <a:p>
            <a:pPr>
              <a:spcAft>
                <a:spcPts val="1200"/>
              </a:spcAft>
              <a:defRPr sz="1800">
                <a:solidFill>
                  <a:srgbClr val="555555"/>
                </a:solidFill>
              </a:defRPr>
            </a:pPr>
            <a:r>
              <a:rPr dirty="0" err="1"/>
              <a:t>Источниками</a:t>
            </a:r>
            <a:r>
              <a:rPr dirty="0"/>
              <a:t> </a:t>
            </a:r>
            <a:r>
              <a:rPr dirty="0" err="1"/>
              <a:t>этой</a:t>
            </a:r>
            <a:r>
              <a:rPr dirty="0"/>
              <a:t> </a:t>
            </a:r>
            <a:r>
              <a:rPr dirty="0" err="1"/>
              <a:t>базы</a:t>
            </a:r>
            <a:r>
              <a:rPr dirty="0"/>
              <a:t> </a:t>
            </a:r>
            <a:r>
              <a:rPr dirty="0" err="1"/>
              <a:t>выступают</a:t>
            </a:r>
            <a:r>
              <a:rPr dirty="0"/>
              <a:t>:</a:t>
            </a:r>
          </a:p>
          <a:p>
            <a:pPr>
              <a:spcAft>
                <a:spcPts val="1000"/>
              </a:spcAft>
              <a:defRPr sz="1700">
                <a:solidFill>
                  <a:srgbClr val="555555"/>
                </a:solidFill>
              </a:defRPr>
            </a:pPr>
            <a:r>
              <a:rPr dirty="0"/>
              <a:t>✓ </a:t>
            </a:r>
            <a:r>
              <a:rPr dirty="0" err="1"/>
              <a:t>Официальные</a:t>
            </a:r>
            <a:r>
              <a:rPr dirty="0"/>
              <a:t> </a:t>
            </a:r>
            <a:r>
              <a:rPr dirty="0" err="1"/>
              <a:t>законы</a:t>
            </a:r>
            <a:r>
              <a:rPr dirty="0"/>
              <a:t> </a:t>
            </a:r>
            <a:r>
              <a:rPr dirty="0" err="1"/>
              <a:t>Российской</a:t>
            </a:r>
            <a:r>
              <a:rPr dirty="0"/>
              <a:t> </a:t>
            </a:r>
            <a:r>
              <a:rPr dirty="0" err="1"/>
              <a:t>Федерации</a:t>
            </a:r>
            <a:endParaRPr dirty="0"/>
          </a:p>
          <a:p>
            <a:pPr>
              <a:spcAft>
                <a:spcPts val="1000"/>
              </a:spcAft>
              <a:defRPr sz="1700">
                <a:solidFill>
                  <a:srgbClr val="555555"/>
                </a:solidFill>
              </a:defRPr>
            </a:pPr>
            <a:r>
              <a:rPr dirty="0"/>
              <a:t>✓ </a:t>
            </a:r>
            <a:r>
              <a:rPr dirty="0" err="1"/>
              <a:t>Правовые</a:t>
            </a:r>
            <a:r>
              <a:rPr dirty="0"/>
              <a:t> </a:t>
            </a:r>
            <a:r>
              <a:rPr dirty="0" err="1"/>
              <a:t>акты</a:t>
            </a:r>
            <a:r>
              <a:rPr dirty="0"/>
              <a:t> </a:t>
            </a:r>
            <a:r>
              <a:rPr dirty="0" err="1"/>
              <a:t>городского</a:t>
            </a:r>
            <a:r>
              <a:rPr dirty="0"/>
              <a:t> </a:t>
            </a:r>
            <a:r>
              <a:rPr dirty="0" err="1"/>
              <a:t>округа</a:t>
            </a:r>
            <a:r>
              <a:rPr dirty="0"/>
              <a:t> </a:t>
            </a:r>
            <a:r>
              <a:rPr dirty="0" err="1"/>
              <a:t>Щелково</a:t>
            </a:r>
            <a:endParaRPr dirty="0"/>
          </a:p>
          <a:p>
            <a:pPr>
              <a:spcAft>
                <a:spcPts val="1000"/>
              </a:spcAft>
              <a:defRPr sz="1700">
                <a:solidFill>
                  <a:srgbClr val="555555"/>
                </a:solidFill>
              </a:defRPr>
            </a:pPr>
            <a:r>
              <a:rPr dirty="0"/>
              <a:t>✓ </a:t>
            </a:r>
            <a:r>
              <a:rPr dirty="0" err="1"/>
              <a:t>Решения</a:t>
            </a:r>
            <a:r>
              <a:rPr dirty="0"/>
              <a:t> </a:t>
            </a:r>
            <a:r>
              <a:rPr dirty="0" err="1"/>
              <a:t>Совета</a:t>
            </a:r>
            <a:r>
              <a:rPr dirty="0"/>
              <a:t> </a:t>
            </a:r>
            <a:r>
              <a:rPr dirty="0" err="1"/>
              <a:t>депутатов</a:t>
            </a:r>
            <a:r>
              <a:rPr dirty="0"/>
              <a:t> </a:t>
            </a:r>
            <a:r>
              <a:rPr dirty="0" err="1"/>
              <a:t>о</a:t>
            </a:r>
            <a:r>
              <a:rPr dirty="0"/>
              <a:t> </a:t>
            </a:r>
            <a:r>
              <a:rPr dirty="0" err="1"/>
              <a:t>бюджете</a:t>
            </a:r>
            <a:endParaRPr dirty="0"/>
          </a:p>
          <a:p>
            <a:pPr>
              <a:spcAft>
                <a:spcPts val="1000"/>
              </a:spcAft>
              <a:defRPr sz="1700">
                <a:solidFill>
                  <a:srgbClr val="555555"/>
                </a:solidFill>
              </a:defRPr>
            </a:pPr>
            <a:r>
              <a:rPr dirty="0"/>
              <a:t>✓ </a:t>
            </a:r>
            <a:r>
              <a:rPr dirty="0" err="1"/>
              <a:t>Отчеты</a:t>
            </a:r>
            <a:r>
              <a:rPr dirty="0"/>
              <a:t> </a:t>
            </a:r>
            <a:r>
              <a:rPr dirty="0" err="1"/>
              <a:t>об</a:t>
            </a:r>
            <a:r>
              <a:rPr dirty="0"/>
              <a:t> </a:t>
            </a:r>
            <a:r>
              <a:rPr dirty="0" err="1"/>
              <a:t>исполнении</a:t>
            </a:r>
            <a:r>
              <a:rPr dirty="0"/>
              <a:t> </a:t>
            </a:r>
            <a:r>
              <a:rPr dirty="0" err="1"/>
              <a:t>бюджета</a:t>
            </a:r>
            <a:endParaRPr dirty="0"/>
          </a:p>
          <a:p>
            <a:br>
              <a:rPr dirty="0"/>
            </a:b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значит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бот</a:t>
            </a:r>
            <a:r>
              <a:rPr dirty="0"/>
              <a:t> </a:t>
            </a:r>
            <a:r>
              <a:rPr dirty="0" err="1"/>
              <a:t>формирует</a:t>
            </a:r>
            <a:r>
              <a:rPr dirty="0"/>
              <a:t> </a:t>
            </a:r>
            <a:r>
              <a:rPr dirty="0" err="1"/>
              <a:t>ответы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основе</a:t>
            </a:r>
            <a:r>
              <a:rPr dirty="0"/>
              <a:t> </a:t>
            </a:r>
            <a:r>
              <a:rPr dirty="0" err="1"/>
              <a:t>случайной</a:t>
            </a:r>
            <a:r>
              <a:rPr dirty="0"/>
              <a:t> </a:t>
            </a:r>
            <a:r>
              <a:rPr dirty="0" err="1"/>
              <a:t>информации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интернета</a:t>
            </a:r>
            <a:r>
              <a:rPr dirty="0"/>
              <a:t>, </a:t>
            </a:r>
            <a:r>
              <a:rPr dirty="0" err="1"/>
              <a:t>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основе</a:t>
            </a:r>
            <a:r>
              <a:rPr dirty="0"/>
              <a:t> </a:t>
            </a:r>
            <a:r>
              <a:rPr dirty="0" err="1"/>
              <a:t>проверенных</a:t>
            </a:r>
            <a:r>
              <a:rPr dirty="0"/>
              <a:t> </a:t>
            </a:r>
            <a:r>
              <a:rPr dirty="0" err="1"/>
              <a:t>нормативных</a:t>
            </a:r>
            <a:r>
              <a:rPr dirty="0"/>
              <a:t> </a:t>
            </a:r>
            <a:r>
              <a:rPr dirty="0" err="1"/>
              <a:t>источников</a:t>
            </a:r>
            <a:r>
              <a:rPr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433457" y="1730829"/>
            <a:ext cx="5301038" cy="3603172"/>
          </a:xfrm>
          <a:prstGeom prst="rect">
            <a:avLst/>
          </a:prstGeom>
          <a:solidFill>
            <a:srgbClr val="F8F9FA"/>
          </a:solidFill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7315200" y="3200400"/>
            <a:ext cx="393192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0">
                <a:solidFill>
                  <a:srgbClr val="555555"/>
                </a:solidFill>
              </a:defRPr>
            </a:pPr>
            <a:r>
              <a:t>📄</a:t>
            </a:r>
            <a:br/>
            <a:br/>
            <a:r>
              <a:t>Место для схемы</a:t>
            </a:r>
            <a:br/>
            <a:r>
              <a:t>работы базы данных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036FFF-96FC-9AE8-16AB-2F9FAE58C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976" y="1840415"/>
            <a:ext cx="5076000" cy="338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37160" y="0"/>
            <a:ext cx="45720" cy="6858000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7200" y="274320"/>
            <a:ext cx="11277295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t>Как работает бот: преимущества подхода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097280"/>
            <a:ext cx="11277295" cy="18288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57200" y="1371600"/>
            <a:ext cx="1078992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>
                <a:solidFill>
                  <a:srgbClr val="003366"/>
                </a:solidFill>
              </a:defRPr>
            </a:pPr>
            <a:r>
              <a:t>Такая модель особенно важна для бюджетной тематики, потому что обеспечивает: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2377440"/>
            <a:ext cx="5303520" cy="1554480"/>
          </a:xfrm>
          <a:prstGeom prst="rect">
            <a:avLst/>
          </a:prstGeom>
          <a:solidFill>
            <a:srgbClr val="F8F9FA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640080" y="2514600"/>
            <a:ext cx="493776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>
                <a:solidFill>
                  <a:srgbClr val="003366"/>
                </a:solidFill>
              </a:defRPr>
            </a:pPr>
            <a:r>
              <a:t>📅 Актуальность данных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3017520"/>
            <a:ext cx="493776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555555"/>
                </a:solidFill>
              </a:defRPr>
            </a:pPr>
            <a:r>
              <a:t>База обновляется по мере принятия новых документов и законов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26480" y="2377440"/>
            <a:ext cx="5303520" cy="1554480"/>
          </a:xfrm>
          <a:prstGeom prst="rect">
            <a:avLst/>
          </a:prstGeom>
          <a:solidFill>
            <a:srgbClr val="F8F9FA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6309360" y="2514600"/>
            <a:ext cx="493776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>
                <a:solidFill>
                  <a:srgbClr val="003366"/>
                </a:solidFill>
              </a:defRPr>
            </a:pPr>
            <a:r>
              <a:t>🎯 Контролируемость наполнения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09360" y="3017520"/>
            <a:ext cx="493776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555555"/>
                </a:solidFill>
              </a:defRPr>
            </a:pPr>
            <a:r>
              <a:t>Модераторы следят за корректностью и полнотой информации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" y="4206240"/>
            <a:ext cx="5303520" cy="1554480"/>
          </a:xfrm>
          <a:prstGeom prst="rect">
            <a:avLst/>
          </a:prstGeom>
          <a:solidFill>
            <a:srgbClr val="F8F9FA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640080" y="4343400"/>
            <a:ext cx="493776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>
                <a:solidFill>
                  <a:srgbClr val="003366"/>
                </a:solidFill>
              </a:defRPr>
            </a:pPr>
            <a:r>
              <a:t>⚖️ Юридическая опора ответа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" y="4846320"/>
            <a:ext cx="493776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555555"/>
                </a:solidFill>
              </a:defRPr>
            </a:pPr>
            <a:r>
              <a:t>Каждый ответ основан на конкретных нормативных актах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26480" y="4206240"/>
            <a:ext cx="5303520" cy="1554480"/>
          </a:xfrm>
          <a:prstGeom prst="rect">
            <a:avLst/>
          </a:prstGeom>
          <a:solidFill>
            <a:srgbClr val="F8F9FA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309360" y="4343400"/>
            <a:ext cx="493776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>
                <a:solidFill>
                  <a:srgbClr val="003366"/>
                </a:solidFill>
              </a:defRPr>
            </a:pPr>
            <a:r>
              <a:t>🔄 Регулярное обновление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09360" y="4846320"/>
            <a:ext cx="493776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555555"/>
                </a:solidFill>
              </a:defRPr>
            </a:pPr>
            <a:r>
              <a:t>Возможность оперативно актуализировать базу знаний бота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37160" y="0"/>
            <a:ext cx="45720" cy="6858000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7200" y="274320"/>
            <a:ext cx="11277295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t>Что умеет бот: примеры запросов граждан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097280"/>
            <a:ext cx="11277295" cy="18288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57200" y="1371600"/>
            <a:ext cx="64008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1">
                <a:solidFill>
                  <a:srgbClr val="003366"/>
                </a:solidFill>
              </a:defRPr>
            </a:pPr>
            <a:r>
              <a:t>По представленным данным, бот уже способен отвечать на практические вопросы: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2103120"/>
            <a:ext cx="5896800" cy="548640"/>
          </a:xfrm>
          <a:prstGeom prst="rect">
            <a:avLst/>
          </a:prstGeom>
          <a:solidFill>
            <a:srgbClr val="F0F8FF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640080" y="2212848"/>
            <a:ext cx="60350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555555"/>
                </a:solidFill>
              </a:defRPr>
            </a:pPr>
            <a:r>
              <a:t>💬 Каков объем доходов бюджета на 2025 год?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2788920"/>
            <a:ext cx="5896800" cy="548640"/>
          </a:xfrm>
          <a:prstGeom prst="rect">
            <a:avLst/>
          </a:prstGeom>
          <a:solidFill>
            <a:srgbClr val="F0F8FF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640080" y="2898648"/>
            <a:ext cx="60350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555555"/>
                </a:solidFill>
              </a:defRPr>
            </a:pPr>
            <a:r>
              <a:t>💬 Сколько заложено налоговых и неналоговых доходов?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3474720"/>
            <a:ext cx="5896800" cy="548640"/>
          </a:xfrm>
          <a:prstGeom prst="rect">
            <a:avLst/>
          </a:prstGeom>
          <a:solidFill>
            <a:srgbClr val="F0F8FF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640080" y="3584448"/>
            <a:ext cx="60350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555555"/>
                </a:solidFill>
              </a:defRPr>
            </a:pPr>
            <a:r>
              <a:rPr dirty="0"/>
              <a:t>💬 </a:t>
            </a:r>
            <a:r>
              <a:rPr dirty="0" err="1"/>
              <a:t>Какой</a:t>
            </a:r>
            <a:r>
              <a:rPr dirty="0"/>
              <a:t> </a:t>
            </a:r>
            <a:r>
              <a:rPr dirty="0" err="1"/>
              <a:t>предусмотрен</a:t>
            </a:r>
            <a:r>
              <a:rPr dirty="0"/>
              <a:t> </a:t>
            </a:r>
            <a:r>
              <a:rPr dirty="0" err="1"/>
              <a:t>дефицит</a:t>
            </a:r>
            <a:r>
              <a:rPr dirty="0"/>
              <a:t> </a:t>
            </a:r>
            <a:r>
              <a:rPr dirty="0" err="1"/>
              <a:t>бюджета</a:t>
            </a:r>
            <a:r>
              <a:rPr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" y="4160519"/>
            <a:ext cx="5896800" cy="738051"/>
          </a:xfrm>
          <a:prstGeom prst="rect">
            <a:avLst/>
          </a:prstGeom>
          <a:solidFill>
            <a:srgbClr val="F0F8FF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640080" y="4270248"/>
            <a:ext cx="6035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555555"/>
                </a:solidFill>
              </a:defRPr>
            </a:pPr>
            <a:r>
              <a:rPr dirty="0"/>
              <a:t>💬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какие</a:t>
            </a:r>
            <a:r>
              <a:rPr dirty="0"/>
              <a:t> </a:t>
            </a:r>
            <a:r>
              <a:rPr dirty="0" err="1"/>
              <a:t>основные</a:t>
            </a:r>
            <a:r>
              <a:rPr dirty="0"/>
              <a:t> </a:t>
            </a:r>
            <a:r>
              <a:rPr dirty="0" err="1"/>
              <a:t>направления</a:t>
            </a:r>
            <a:r>
              <a:rPr dirty="0"/>
              <a:t> </a:t>
            </a:r>
            <a:r>
              <a:rPr dirty="0" err="1"/>
              <a:t>планируется</a:t>
            </a:r>
            <a:r>
              <a:rPr dirty="0"/>
              <a:t> </a:t>
            </a:r>
            <a:r>
              <a:rPr dirty="0" err="1"/>
              <a:t>расходование</a:t>
            </a:r>
            <a:br>
              <a:rPr lang="ru-RU" dirty="0"/>
            </a:br>
            <a:r>
              <a:rPr lang="ru-RU" dirty="0"/>
              <a:t>     </a:t>
            </a:r>
            <a:r>
              <a:rPr dirty="0" err="1"/>
              <a:t>средств</a:t>
            </a:r>
            <a:r>
              <a:rPr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5102352"/>
            <a:ext cx="5896800" cy="548640"/>
          </a:xfrm>
          <a:prstGeom prst="rect">
            <a:avLst/>
          </a:prstGeom>
          <a:solidFill>
            <a:srgbClr val="F0F8FF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640080" y="5212080"/>
            <a:ext cx="60350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555555"/>
                </a:solidFill>
              </a:defRPr>
            </a:pPr>
            <a:r>
              <a:rPr dirty="0"/>
              <a:t>💬 </a:t>
            </a:r>
            <a:r>
              <a:rPr dirty="0" err="1"/>
              <a:t>Кто</a:t>
            </a:r>
            <a:r>
              <a:rPr dirty="0"/>
              <a:t> </a:t>
            </a:r>
            <a:r>
              <a:rPr dirty="0" err="1"/>
              <a:t>определяет</a:t>
            </a:r>
            <a:r>
              <a:rPr dirty="0"/>
              <a:t> </a:t>
            </a:r>
            <a:r>
              <a:rPr dirty="0" err="1"/>
              <a:t>ключевые</a:t>
            </a:r>
            <a:r>
              <a:rPr dirty="0"/>
              <a:t> </a:t>
            </a:r>
            <a:r>
              <a:rPr dirty="0" err="1"/>
              <a:t>показатели</a:t>
            </a:r>
            <a:r>
              <a:rPr dirty="0"/>
              <a:t> </a:t>
            </a:r>
            <a:r>
              <a:rPr dirty="0" err="1"/>
              <a:t>бюджета</a:t>
            </a:r>
            <a:r>
              <a:rPr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23760" y="1500846"/>
            <a:ext cx="4121961" cy="5082833"/>
          </a:xfrm>
          <a:prstGeom prst="rect">
            <a:avLst/>
          </a:prstGeom>
          <a:solidFill>
            <a:srgbClr val="F8F9FA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7315200" y="2103120"/>
            <a:ext cx="393192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00" b="0">
                <a:solidFill>
                  <a:srgbClr val="555555"/>
                </a:solidFill>
              </a:defRPr>
            </a:pPr>
            <a:r>
              <a:t>📱 Скриншот</a:t>
            </a:r>
            <a:br/>
            <a:r>
              <a:t>диалога #1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E5988511-4D62-567C-5C72-D3066CA6E765}"/>
              </a:ext>
            </a:extLst>
          </p:cNvPr>
          <p:cNvGrpSpPr/>
          <p:nvPr/>
        </p:nvGrpSpPr>
        <p:grpSpPr>
          <a:xfrm>
            <a:off x="7318780" y="1565469"/>
            <a:ext cx="3931920" cy="4953586"/>
            <a:chOff x="7315200" y="1514570"/>
            <a:chExt cx="3931920" cy="4953586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00F482F-8BE1-D1E2-87BC-F226CB8B2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2937" r="9601"/>
            <a:stretch>
              <a:fillRect/>
            </a:stretch>
          </p:blipFill>
          <p:spPr>
            <a:xfrm>
              <a:off x="7315200" y="1514570"/>
              <a:ext cx="3931920" cy="338400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6D4EF064-F7B0-49EC-5643-7E22208B2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1269" t="33527" r="11269"/>
            <a:stretch>
              <a:fillRect/>
            </a:stretch>
          </p:blipFill>
          <p:spPr>
            <a:xfrm>
              <a:off x="7315200" y="4218703"/>
              <a:ext cx="3931920" cy="22494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37160" y="0"/>
            <a:ext cx="45720" cy="6858000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7200" y="274320"/>
            <a:ext cx="11277295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t>Что умеет бот: практическая польза для граждан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097280"/>
            <a:ext cx="11277295" cy="18288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57200" y="1463040"/>
            <a:ext cx="68580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000"/>
              </a:spcAft>
              <a:defRPr sz="1800" b="1">
                <a:solidFill>
                  <a:srgbClr val="003366"/>
                </a:solidFill>
              </a:defRPr>
            </a:pPr>
            <a:r>
              <a:rPr dirty="0" err="1"/>
              <a:t>Бот</a:t>
            </a:r>
            <a:r>
              <a:rPr dirty="0"/>
              <a:t> </a:t>
            </a:r>
            <a:r>
              <a:rPr dirty="0" err="1"/>
              <a:t>работает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абстрактная</a:t>
            </a:r>
            <a:r>
              <a:rPr dirty="0"/>
              <a:t> </a:t>
            </a:r>
            <a:r>
              <a:rPr dirty="0" err="1"/>
              <a:t>демонстрация</a:t>
            </a:r>
            <a:r>
              <a:rPr dirty="0"/>
              <a:t> </a:t>
            </a:r>
            <a:r>
              <a:rPr dirty="0" err="1"/>
              <a:t>технологии</a:t>
            </a:r>
            <a:r>
              <a:rPr dirty="0"/>
              <a:t>, а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прикладной</a:t>
            </a:r>
            <a:r>
              <a:rPr dirty="0"/>
              <a:t> </a:t>
            </a:r>
            <a:r>
              <a:rPr dirty="0" err="1"/>
              <a:t>инструмент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повседневных</a:t>
            </a:r>
            <a:r>
              <a:rPr dirty="0"/>
              <a:t> </a:t>
            </a:r>
            <a:r>
              <a:rPr dirty="0" err="1"/>
              <a:t>запросов</a:t>
            </a:r>
            <a:r>
              <a:rPr dirty="0"/>
              <a:t> </a:t>
            </a:r>
            <a:r>
              <a:rPr dirty="0" err="1"/>
              <a:t>граждан</a:t>
            </a:r>
            <a:r>
              <a:rPr dirty="0"/>
              <a:t>.</a:t>
            </a:r>
          </a:p>
          <a:p>
            <a:pPr>
              <a:spcAft>
                <a:spcPts val="1200"/>
              </a:spcAft>
              <a:defRPr sz="1800">
                <a:solidFill>
                  <a:srgbClr val="555555"/>
                </a:solidFill>
              </a:defRPr>
            </a:pPr>
            <a:r>
              <a:rPr dirty="0" err="1"/>
              <a:t>Примеры</a:t>
            </a:r>
            <a:r>
              <a:rPr dirty="0"/>
              <a:t> </a:t>
            </a:r>
            <a:r>
              <a:rPr dirty="0" err="1"/>
              <a:t>реальных</a:t>
            </a:r>
            <a:r>
              <a:rPr dirty="0"/>
              <a:t> </a:t>
            </a:r>
            <a:r>
              <a:rPr dirty="0" err="1"/>
              <a:t>вопросов</a:t>
            </a:r>
            <a:r>
              <a:rPr dirty="0"/>
              <a:t>:</a:t>
            </a:r>
          </a:p>
          <a:p>
            <a:pPr>
              <a:spcAft>
                <a:spcPts val="1000"/>
              </a:spcAft>
              <a:defRPr sz="1600">
                <a:solidFill>
                  <a:srgbClr val="555555"/>
                </a:solidFill>
              </a:defRPr>
            </a:pPr>
            <a:r>
              <a:rPr dirty="0"/>
              <a:t>→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какие</a:t>
            </a:r>
            <a:r>
              <a:rPr dirty="0"/>
              <a:t> </a:t>
            </a:r>
            <a:r>
              <a:rPr dirty="0" err="1"/>
              <a:t>основные</a:t>
            </a:r>
            <a:r>
              <a:rPr dirty="0"/>
              <a:t> </a:t>
            </a:r>
            <a:r>
              <a:rPr dirty="0" err="1"/>
              <a:t>направления</a:t>
            </a:r>
            <a:r>
              <a:rPr dirty="0"/>
              <a:t> </a:t>
            </a:r>
            <a:r>
              <a:rPr dirty="0" err="1"/>
              <a:t>планируется</a:t>
            </a:r>
            <a:r>
              <a:rPr dirty="0"/>
              <a:t> </a:t>
            </a:r>
            <a:r>
              <a:rPr dirty="0" err="1"/>
              <a:t>расходование</a:t>
            </a:r>
            <a:r>
              <a:rPr dirty="0"/>
              <a:t> </a:t>
            </a:r>
            <a:r>
              <a:rPr dirty="0" err="1"/>
              <a:t>средств</a:t>
            </a:r>
            <a:r>
              <a:rPr dirty="0"/>
              <a:t>?</a:t>
            </a:r>
          </a:p>
          <a:p>
            <a:pPr>
              <a:spcAft>
                <a:spcPts val="1000"/>
              </a:spcAft>
              <a:defRPr sz="1600">
                <a:solidFill>
                  <a:srgbClr val="555555"/>
                </a:solidFill>
              </a:defRPr>
            </a:pPr>
            <a:r>
              <a:rPr dirty="0"/>
              <a:t>→ </a:t>
            </a:r>
            <a:r>
              <a:rPr dirty="0" err="1"/>
              <a:t>Кто</a:t>
            </a:r>
            <a:r>
              <a:rPr dirty="0"/>
              <a:t> </a:t>
            </a:r>
            <a:r>
              <a:rPr dirty="0" err="1"/>
              <a:t>определяет</a:t>
            </a:r>
            <a:r>
              <a:rPr dirty="0"/>
              <a:t> </a:t>
            </a:r>
            <a:r>
              <a:rPr dirty="0" err="1"/>
              <a:t>ключевые</a:t>
            </a:r>
            <a:r>
              <a:rPr dirty="0"/>
              <a:t> </a:t>
            </a:r>
            <a:r>
              <a:rPr dirty="0" err="1"/>
              <a:t>показатели</a:t>
            </a:r>
            <a:r>
              <a:rPr dirty="0"/>
              <a:t> </a:t>
            </a:r>
            <a:r>
              <a:rPr dirty="0" err="1"/>
              <a:t>бюджета</a:t>
            </a:r>
            <a:r>
              <a:rPr dirty="0"/>
              <a:t>?</a:t>
            </a:r>
          </a:p>
          <a:p>
            <a:pPr>
              <a:spcAft>
                <a:spcPts val="1000"/>
              </a:spcAft>
              <a:defRPr sz="1600">
                <a:solidFill>
                  <a:srgbClr val="555555"/>
                </a:solidFill>
              </a:defRPr>
            </a:pPr>
            <a:r>
              <a:rPr dirty="0"/>
              <a:t>→ </a:t>
            </a:r>
            <a:r>
              <a:rPr dirty="0" err="1"/>
              <a:t>Кто</a:t>
            </a:r>
            <a:r>
              <a:rPr dirty="0"/>
              <a:t> </a:t>
            </a:r>
            <a:r>
              <a:rPr dirty="0" err="1"/>
              <a:t>участвует</a:t>
            </a:r>
            <a:r>
              <a:rPr dirty="0"/>
              <a:t> в </a:t>
            </a:r>
            <a:r>
              <a:rPr dirty="0" err="1"/>
              <a:t>бюджетном</a:t>
            </a:r>
            <a:r>
              <a:rPr dirty="0"/>
              <a:t> </a:t>
            </a:r>
            <a:r>
              <a:rPr dirty="0" err="1"/>
              <a:t>процессе</a:t>
            </a:r>
            <a:r>
              <a:rPr dirty="0"/>
              <a:t>?</a:t>
            </a:r>
          </a:p>
          <a:p>
            <a:pPr>
              <a:spcAft>
                <a:spcPts val="1000"/>
              </a:spcAft>
              <a:defRPr sz="1600">
                <a:solidFill>
                  <a:srgbClr val="555555"/>
                </a:solidFill>
              </a:defRPr>
            </a:pPr>
            <a:r>
              <a:rPr dirty="0"/>
              <a:t>→ </a:t>
            </a:r>
            <a:r>
              <a:rPr dirty="0" err="1"/>
              <a:t>Какие</a:t>
            </a:r>
            <a:r>
              <a:rPr dirty="0"/>
              <a:t> </a:t>
            </a:r>
            <a:r>
              <a:rPr dirty="0" err="1"/>
              <a:t>расходы</a:t>
            </a:r>
            <a:r>
              <a:rPr dirty="0"/>
              <a:t> </a:t>
            </a:r>
            <a:r>
              <a:rPr dirty="0" err="1"/>
              <a:t>предусмотрены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образование</a:t>
            </a:r>
            <a:r>
              <a:rPr dirty="0"/>
              <a:t>?</a:t>
            </a:r>
          </a:p>
          <a:p>
            <a:pPr>
              <a:spcAft>
                <a:spcPts val="1000"/>
              </a:spcAft>
              <a:defRPr sz="1600">
                <a:solidFill>
                  <a:srgbClr val="555555"/>
                </a:solidFill>
              </a:defRPr>
            </a:pPr>
            <a:r>
              <a:rPr dirty="0"/>
              <a:t>→ </a:t>
            </a:r>
            <a:r>
              <a:rPr dirty="0" err="1"/>
              <a:t>Какова</a:t>
            </a:r>
            <a:r>
              <a:rPr dirty="0"/>
              <a:t> </a:t>
            </a:r>
            <a:r>
              <a:rPr dirty="0" err="1"/>
              <a:t>доля</a:t>
            </a:r>
            <a:r>
              <a:rPr dirty="0"/>
              <a:t> </a:t>
            </a:r>
            <a:r>
              <a:rPr dirty="0" err="1"/>
              <a:t>межбюджетных</a:t>
            </a:r>
            <a:r>
              <a:rPr dirty="0"/>
              <a:t> </a:t>
            </a:r>
            <a:r>
              <a:rPr dirty="0" err="1"/>
              <a:t>трансфертов</a:t>
            </a:r>
            <a:r>
              <a:rPr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0" y="3200400"/>
            <a:ext cx="347472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0">
                <a:solidFill>
                  <a:srgbClr val="555555"/>
                </a:solidFill>
              </a:defRPr>
            </a:pPr>
            <a:r>
              <a:t>📊</a:t>
            </a:r>
            <a:br/>
            <a:br/>
            <a:r>
              <a:t>Скриншот</a:t>
            </a:r>
            <a:br/>
            <a:r>
              <a:t>ответа бота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6BBBE676-1A56-DA39-5681-BECAD21D09DD}"/>
              </a:ext>
            </a:extLst>
          </p:cNvPr>
          <p:cNvGrpSpPr/>
          <p:nvPr/>
        </p:nvGrpSpPr>
        <p:grpSpPr>
          <a:xfrm>
            <a:off x="7494104" y="1463040"/>
            <a:ext cx="4025348" cy="3558209"/>
            <a:chOff x="7494104" y="1741336"/>
            <a:chExt cx="4025348" cy="3558209"/>
          </a:xfrm>
        </p:grpSpPr>
        <p:sp>
          <p:nvSpPr>
            <p:cNvPr id="8" name="Rectangle 7"/>
            <p:cNvSpPr/>
            <p:nvPr/>
          </p:nvSpPr>
          <p:spPr>
            <a:xfrm>
              <a:off x="7494104" y="1741336"/>
              <a:ext cx="4025348" cy="3558209"/>
            </a:xfrm>
            <a:prstGeom prst="rect">
              <a:avLst/>
            </a:prstGeom>
            <a:solidFill>
              <a:srgbClr val="F8F9FA"/>
            </a:solidFill>
            <a:ln w="254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286A539-984B-A541-6A7A-8B0A1A143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2793" r="11548"/>
            <a:stretch>
              <a:fillRect/>
            </a:stretch>
          </p:blipFill>
          <p:spPr>
            <a:xfrm>
              <a:off x="7589520" y="1828440"/>
              <a:ext cx="3840480" cy="3384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37160" y="0"/>
            <a:ext cx="45720" cy="6858000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7200" y="274320"/>
            <a:ext cx="11277295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t>Почему это важно: четыре ключевых аспекта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097280"/>
            <a:ext cx="11277295" cy="18288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57200" y="1645920"/>
            <a:ext cx="5303520" cy="1737360"/>
          </a:xfrm>
          <a:prstGeom prst="rect">
            <a:avLst/>
          </a:prstGeom>
          <a:solidFill>
            <a:srgbClr val="F8F9FA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640080" y="1783080"/>
            <a:ext cx="493776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900" b="1">
                <a:solidFill>
                  <a:srgbClr val="003366"/>
                </a:solidFill>
              </a:defRPr>
            </a:pPr>
            <a:r>
              <a:t>1️⃣ Прозрачность бюджета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" y="2286000"/>
            <a:ext cx="4937760" cy="100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0">
                <a:solidFill>
                  <a:srgbClr val="555555"/>
                </a:solidFill>
              </a:defRPr>
            </a:pPr>
            <a:r>
              <a:rPr dirty="0" err="1"/>
              <a:t>Чем</a:t>
            </a:r>
            <a:r>
              <a:rPr dirty="0"/>
              <a:t> </a:t>
            </a:r>
            <a:r>
              <a:rPr dirty="0" err="1"/>
              <a:t>проще</a:t>
            </a:r>
            <a:r>
              <a:rPr dirty="0"/>
              <a:t> </a:t>
            </a:r>
            <a:r>
              <a:rPr dirty="0" err="1"/>
              <a:t>человеку</a:t>
            </a:r>
            <a:r>
              <a:rPr dirty="0"/>
              <a:t> </a:t>
            </a:r>
            <a:r>
              <a:rPr dirty="0" err="1"/>
              <a:t>получить</a:t>
            </a:r>
            <a:r>
              <a:rPr dirty="0"/>
              <a:t> </a:t>
            </a:r>
            <a:r>
              <a:rPr dirty="0" err="1"/>
              <a:t>официальный</a:t>
            </a:r>
            <a:r>
              <a:rPr dirty="0"/>
              <a:t> </a:t>
            </a:r>
            <a:r>
              <a:rPr dirty="0" err="1"/>
              <a:t>ответ</a:t>
            </a:r>
            <a:r>
              <a:rPr dirty="0"/>
              <a:t>, </a:t>
            </a:r>
            <a:r>
              <a:rPr dirty="0" err="1"/>
              <a:t>тем</a:t>
            </a:r>
            <a:r>
              <a:rPr dirty="0"/>
              <a:t> </a:t>
            </a:r>
            <a:r>
              <a:rPr dirty="0" err="1"/>
              <a:t>выше</a:t>
            </a:r>
            <a:r>
              <a:rPr dirty="0"/>
              <a:t> </a:t>
            </a:r>
            <a:r>
              <a:rPr dirty="0" err="1"/>
              <a:t>доверие</a:t>
            </a:r>
            <a:r>
              <a:rPr dirty="0"/>
              <a:t> к </a:t>
            </a:r>
            <a:r>
              <a:rPr dirty="0" err="1"/>
              <a:t>муниципальному</a:t>
            </a:r>
            <a:r>
              <a:rPr dirty="0"/>
              <a:t> </a:t>
            </a:r>
            <a:r>
              <a:rPr dirty="0" err="1"/>
              <a:t>управлению</a:t>
            </a:r>
            <a:r>
              <a:rPr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26480" y="1645920"/>
            <a:ext cx="5303520" cy="1737360"/>
          </a:xfrm>
          <a:prstGeom prst="rect">
            <a:avLst/>
          </a:prstGeom>
          <a:solidFill>
            <a:srgbClr val="F8F9FA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6309360" y="1783080"/>
            <a:ext cx="493776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900" b="1">
                <a:solidFill>
                  <a:srgbClr val="003366"/>
                </a:solidFill>
              </a:defRPr>
            </a:pPr>
            <a:r>
              <a:t>2️⃣ Бюджетная грамотность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9360" y="2286000"/>
            <a:ext cx="4937760" cy="100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0">
                <a:solidFill>
                  <a:srgbClr val="555555"/>
                </a:solidFill>
              </a:defRPr>
            </a:pPr>
            <a:r>
              <a:rPr dirty="0" err="1"/>
              <a:t>Граждане</a:t>
            </a:r>
            <a:r>
              <a:rPr dirty="0"/>
              <a:t> </a:t>
            </a:r>
            <a:r>
              <a:rPr dirty="0" err="1"/>
              <a:t>начинают</a:t>
            </a:r>
            <a:r>
              <a:rPr dirty="0"/>
              <a:t> </a:t>
            </a:r>
            <a:r>
              <a:rPr dirty="0" err="1"/>
              <a:t>лучше</a:t>
            </a:r>
            <a:r>
              <a:rPr dirty="0"/>
              <a:t> </a:t>
            </a:r>
            <a:r>
              <a:rPr dirty="0" err="1"/>
              <a:t>понимать</a:t>
            </a:r>
            <a:r>
              <a:rPr dirty="0"/>
              <a:t>, </a:t>
            </a:r>
            <a:r>
              <a:rPr dirty="0" err="1"/>
              <a:t>откуда</a:t>
            </a:r>
            <a:r>
              <a:rPr dirty="0"/>
              <a:t> </a:t>
            </a:r>
            <a:r>
              <a:rPr dirty="0" err="1"/>
              <a:t>формируются</a:t>
            </a:r>
            <a:r>
              <a:rPr dirty="0"/>
              <a:t> </a:t>
            </a:r>
            <a:r>
              <a:rPr dirty="0" err="1"/>
              <a:t>доходы</a:t>
            </a:r>
            <a:r>
              <a:rPr dirty="0"/>
              <a:t> </a:t>
            </a:r>
            <a:r>
              <a:rPr dirty="0" err="1"/>
              <a:t>бюджета</a:t>
            </a:r>
            <a:r>
              <a:rPr dirty="0"/>
              <a:t>,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расходуются</a:t>
            </a:r>
            <a:r>
              <a:rPr dirty="0"/>
              <a:t> </a:t>
            </a:r>
            <a:r>
              <a:rPr dirty="0" err="1"/>
              <a:t>средства</a:t>
            </a:r>
            <a:r>
              <a:rPr dirty="0"/>
              <a:t> и </a:t>
            </a:r>
            <a:r>
              <a:rPr dirty="0" err="1"/>
              <a:t>кто</a:t>
            </a:r>
            <a:r>
              <a:rPr dirty="0"/>
              <a:t> </a:t>
            </a:r>
            <a:r>
              <a:rPr dirty="0" err="1"/>
              <a:t>принимает</a:t>
            </a:r>
            <a:r>
              <a:rPr dirty="0"/>
              <a:t> </a:t>
            </a:r>
            <a:r>
              <a:rPr dirty="0" err="1"/>
              <a:t>решения</a:t>
            </a:r>
            <a:r>
              <a:rPr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3611880"/>
            <a:ext cx="5303520" cy="1737360"/>
          </a:xfrm>
          <a:prstGeom prst="rect">
            <a:avLst/>
          </a:prstGeom>
          <a:solidFill>
            <a:srgbClr val="F8F9FA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640080" y="3749040"/>
            <a:ext cx="493776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900" b="1">
                <a:solidFill>
                  <a:srgbClr val="003366"/>
                </a:solidFill>
              </a:defRPr>
            </a:pPr>
            <a:r>
              <a:t>3️⃣ Реальная доступность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080" y="4251960"/>
            <a:ext cx="4937760" cy="100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0">
                <a:solidFill>
                  <a:srgbClr val="555555"/>
                </a:solidFill>
              </a:defRPr>
            </a:pPr>
            <a:r>
              <a:rPr dirty="0" err="1"/>
              <a:t>Документ</a:t>
            </a:r>
            <a:r>
              <a:rPr dirty="0"/>
              <a:t>, </a:t>
            </a:r>
            <a:r>
              <a:rPr dirty="0" err="1"/>
              <a:t>выложенный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сайте</a:t>
            </a:r>
            <a:r>
              <a:rPr dirty="0"/>
              <a:t>, и </a:t>
            </a:r>
            <a:r>
              <a:rPr dirty="0" err="1"/>
              <a:t>понятный</a:t>
            </a:r>
            <a:r>
              <a:rPr dirty="0"/>
              <a:t> </a:t>
            </a:r>
            <a:r>
              <a:rPr dirty="0" err="1"/>
              <a:t>цифровой</a:t>
            </a:r>
            <a:r>
              <a:rPr dirty="0"/>
              <a:t> </a:t>
            </a:r>
            <a:r>
              <a:rPr dirty="0" err="1"/>
              <a:t>помощник</a:t>
            </a:r>
            <a:r>
              <a:rPr dirty="0"/>
              <a:t> —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разные</a:t>
            </a:r>
            <a:r>
              <a:rPr dirty="0"/>
              <a:t> </a:t>
            </a:r>
            <a:r>
              <a:rPr dirty="0" err="1"/>
              <a:t>уровни</a:t>
            </a:r>
            <a:r>
              <a:rPr dirty="0"/>
              <a:t> </a:t>
            </a:r>
            <a:r>
              <a:rPr dirty="0" err="1"/>
              <a:t>доступности</a:t>
            </a:r>
            <a:r>
              <a:rPr dirty="0"/>
              <a:t> </a:t>
            </a:r>
            <a:r>
              <a:rPr dirty="0" err="1"/>
              <a:t>информации</a:t>
            </a:r>
            <a:r>
              <a:rPr dirty="0"/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26480" y="3611880"/>
            <a:ext cx="5303520" cy="1737360"/>
          </a:xfrm>
          <a:prstGeom prst="rect">
            <a:avLst/>
          </a:prstGeom>
          <a:solidFill>
            <a:srgbClr val="F8F9FA"/>
          </a:solidFill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6309360" y="3749040"/>
            <a:ext cx="493776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900" b="1">
                <a:solidFill>
                  <a:srgbClr val="003366"/>
                </a:solidFill>
              </a:defRPr>
            </a:pPr>
            <a:r>
              <a:t>4️⃣ Цифровое взаимодействие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09360" y="4251960"/>
            <a:ext cx="4937760" cy="100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0">
                <a:solidFill>
                  <a:srgbClr val="555555"/>
                </a:solidFill>
              </a:defRPr>
            </a:pPr>
            <a:r>
              <a:t>Современный формат диалога власти и граждан: официальный ответ можно получить быстро, понятно и в привычном мессенджере.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904</Words>
  <Application>Microsoft Macintosh PowerPoint</Application>
  <PresentationFormat>Широкоэкранный</PresentationFormat>
  <Paragraphs>119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>generated using python-pptx</dc:description>
  <cp:lastModifiedBy>Кирилл Дегтярев</cp:lastModifiedBy>
  <cp:revision>9</cp:revision>
  <dcterms:created xsi:type="dcterms:W3CDTF">2013-01-27T09:14:16Z</dcterms:created>
  <dcterms:modified xsi:type="dcterms:W3CDTF">2026-03-23T19:00:52Z</dcterms:modified>
  <cp:category/>
</cp:coreProperties>
</file>