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18288000" cy="10287000"/>
  <p:notesSz cx="6858000" cy="9144000"/>
  <p:embeddedFontLst>
    <p:embeddedFont>
      <p:font typeface="Alef" panose="00000500000000000000" pitchFamily="2" charset="-79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661" autoAdjust="0"/>
  </p:normalViewPr>
  <p:slideViewPr>
    <p:cSldViewPr>
      <p:cViewPr varScale="1">
        <p:scale>
          <a:sx n="55" d="100"/>
          <a:sy n="55" d="100"/>
        </p:scale>
        <p:origin x="59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DEDC-4413-9047-8F2E-5B2741E71E08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B9E89-D3B0-734F-86A2-19E9D76B6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B9E89-D3B0-734F-86A2-19E9D76B68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536DC9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9569F0-5187-844A-7C9E-9906CB29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61B093-FEA5-D764-9DAB-5CC4B667B83C}"/>
              </a:ext>
            </a:extLst>
          </p:cNvPr>
          <p:cNvSpPr txBox="1"/>
          <p:nvPr/>
        </p:nvSpPr>
        <p:spPr>
          <a:xfrm>
            <a:off x="533400" y="6515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Е.А., Сичкарь А.С., Сичкарь В.С., Коткина Д.Д.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D58C3-9288-7FA5-35B0-790A3941D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FEB8CF-20F0-6A8B-0A0D-649734CE7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5519"/>
            <a:ext cx="18285714" cy="102857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EC32FE-AB5E-97D9-1844-FEB9FC2446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50" t="-4046" r="350" b="4046"/>
          <a:stretch>
            <a:fillRect/>
          </a:stretch>
        </p:blipFill>
        <p:spPr>
          <a:xfrm>
            <a:off x="63618" y="5561957"/>
            <a:ext cx="18160764" cy="472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FA97AC-C31A-BC13-A0DA-AA57AA2697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87" t="21634" r="1987"/>
          <a:stretch>
            <a:fillRect/>
          </a:stretch>
        </p:blipFill>
        <p:spPr>
          <a:xfrm flipV="1">
            <a:off x="3581400" y="5753098"/>
            <a:ext cx="11049000" cy="876945"/>
          </a:xfrm>
          <a:prstGeom prst="roundRect">
            <a:avLst>
              <a:gd name="adj" fmla="val 0"/>
            </a:avLst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DD493-27EA-55E8-0A4D-21897ECA2B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29"/>
          <a:stretch>
            <a:fillRect/>
          </a:stretch>
        </p:blipFill>
        <p:spPr>
          <a:xfrm>
            <a:off x="3581400" y="2095500"/>
            <a:ext cx="11315700" cy="4779030"/>
          </a:xfrm>
          <a:prstGeom prst="rect">
            <a:avLst/>
          </a:prstGeom>
        </p:spPr>
      </p:pic>
      <p:pic>
        <p:nvPicPr>
          <p:cNvPr id="4" name="Рисунок 3" descr="Этапы внедрения проекта «Цифровой двойник бюджета»&#10;1Подготовка&#10;Определение целей и анализ текущего состояния бюджетных процессов.&#10;Сбор данных&#10;Объединение информации из всех городских систем в единую базу.&#10;Создание модели&#10;Разработка цифровой модели бюджета города.&#10;Аналитика&#10;Настройка прогнозирования и анализа доходов и расходов.&#10;Визуализация&#10;Создание удобных панелей и отчетов.&#10;Пилотный запуск&#10;Тестирование проекта на ограниченном участке.&#10;Масштабирование&#10;Распространение системы на весь город.&#10;Развитие&#10;Обновление и улучшение системы.&#10;Реализация проекта будет осуществляться Административным управлением Администрации ГОЩ.">
            <a:extLst>
              <a:ext uri="{FF2B5EF4-FFF2-40B4-BE49-F238E27FC236}">
                <a16:creationId xmlns:a16="http://schemas.microsoft.com/office/drawing/2014/main" id="{531951AD-7FFD-6F8F-5D57-04F60C3A74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339"/>
          <a:stretch>
            <a:fillRect/>
          </a:stretch>
        </p:blipFill>
        <p:spPr>
          <a:xfrm>
            <a:off x="4374636" y="2693432"/>
            <a:ext cx="10287001" cy="3886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0F114-F51A-7579-1EEF-5261892D8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6432" y="742348"/>
            <a:ext cx="5145441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88EE96-58A9-0242-0D37-FCB9E610922B}"/>
              </a:ext>
            </a:extLst>
          </p:cNvPr>
          <p:cNvSpPr txBox="1"/>
          <p:nvPr/>
        </p:nvSpPr>
        <p:spPr>
          <a:xfrm>
            <a:off x="5257800" y="1124809"/>
            <a:ext cx="946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>
                    <a:lumMod val="95000"/>
                  </a:schemeClr>
                </a:solidFill>
                <a:cs typeface="Alef" panose="00000500000000000000" pitchFamily="2" charset="-79"/>
              </a:rPr>
              <a:t>ЭТАПЫ ВНЕДРЕНИЯ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DABF5-DF2D-B2A0-3C70-180595EAB101}"/>
              </a:ext>
            </a:extLst>
          </p:cNvPr>
          <p:cNvSpPr txBox="1"/>
          <p:nvPr/>
        </p:nvSpPr>
        <p:spPr>
          <a:xfrm>
            <a:off x="1447800" y="2324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3ABAF-1192-DED6-9B5C-640FAE5105C0}"/>
              </a:ext>
            </a:extLst>
          </p:cNvPr>
          <p:cNvSpPr txBox="1"/>
          <p:nvPr/>
        </p:nvSpPr>
        <p:spPr>
          <a:xfrm>
            <a:off x="4375868" y="2097375"/>
            <a:ext cx="1066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Подготовка</a:t>
            </a:r>
          </a:p>
          <a:p>
            <a:r>
              <a:rPr lang="ru-RU" dirty="0">
                <a:solidFill>
                  <a:schemeClr val="bg1"/>
                </a:solidFill>
              </a:rPr>
              <a:t>Определение целей и анализ текущего состояния бюджетных процессов.</a:t>
            </a:r>
          </a:p>
          <a:p>
            <a:r>
              <a:rPr lang="ru-RU" dirty="0">
                <a:solidFill>
                  <a:schemeClr val="bg1"/>
                </a:solidFill>
              </a:rPr>
              <a:t>2. Сбор данных</a:t>
            </a:r>
          </a:p>
          <a:p>
            <a:r>
              <a:rPr lang="ru-RU" dirty="0">
                <a:solidFill>
                  <a:schemeClr val="bg1"/>
                </a:solidFill>
              </a:rPr>
              <a:t>Объединение информации из всех городских систем в единую базу.</a:t>
            </a:r>
          </a:p>
          <a:p>
            <a:r>
              <a:rPr lang="ru-RU" dirty="0">
                <a:solidFill>
                  <a:schemeClr val="bg1"/>
                </a:solidFill>
              </a:rPr>
              <a:t>3. Создание модели</a:t>
            </a:r>
          </a:p>
          <a:p>
            <a:r>
              <a:rPr lang="ru-RU" dirty="0">
                <a:solidFill>
                  <a:schemeClr val="bg1"/>
                </a:solidFill>
              </a:rPr>
              <a:t>Разработка цифровой модели бюджета города.</a:t>
            </a:r>
          </a:p>
          <a:p>
            <a:r>
              <a:rPr lang="ru-RU" dirty="0">
                <a:solidFill>
                  <a:schemeClr val="bg1"/>
                </a:solidFill>
              </a:rPr>
              <a:t>4. Аналитика</a:t>
            </a:r>
          </a:p>
          <a:p>
            <a:r>
              <a:rPr lang="ru-RU" dirty="0">
                <a:solidFill>
                  <a:schemeClr val="bg1"/>
                </a:solidFill>
              </a:rPr>
              <a:t>Настройка прогнозирования и анализа доходов и расходов.</a:t>
            </a:r>
          </a:p>
          <a:p>
            <a:r>
              <a:rPr lang="ru-RU" dirty="0">
                <a:solidFill>
                  <a:schemeClr val="bg1"/>
                </a:solidFill>
              </a:rPr>
              <a:t>5. Визуализация</a:t>
            </a:r>
          </a:p>
          <a:p>
            <a:r>
              <a:rPr lang="ru-RU" dirty="0">
                <a:solidFill>
                  <a:schemeClr val="bg1"/>
                </a:solidFill>
              </a:rPr>
              <a:t>Создание удобных панелей и отчетов.</a:t>
            </a:r>
          </a:p>
          <a:p>
            <a:r>
              <a:rPr lang="ru-RU" dirty="0">
                <a:solidFill>
                  <a:schemeClr val="bg1"/>
                </a:solidFill>
              </a:rPr>
              <a:t>6. Пилотный запуск</a:t>
            </a:r>
          </a:p>
          <a:p>
            <a:r>
              <a:rPr lang="ru-RU" dirty="0">
                <a:solidFill>
                  <a:schemeClr val="bg1"/>
                </a:solidFill>
              </a:rPr>
              <a:t>Тестирование проекта на ограниченном участке.</a:t>
            </a:r>
          </a:p>
          <a:p>
            <a:r>
              <a:rPr lang="ru-RU" dirty="0">
                <a:solidFill>
                  <a:schemeClr val="bg1"/>
                </a:solidFill>
              </a:rPr>
              <a:t>7. Масштабирование</a:t>
            </a:r>
          </a:p>
          <a:p>
            <a:r>
              <a:rPr lang="ru-RU" dirty="0">
                <a:solidFill>
                  <a:schemeClr val="bg1"/>
                </a:solidFill>
              </a:rPr>
              <a:t>Распространение системы на весь город.</a:t>
            </a:r>
          </a:p>
          <a:p>
            <a:r>
              <a:rPr lang="ru-RU" dirty="0">
                <a:solidFill>
                  <a:schemeClr val="bg1"/>
                </a:solidFill>
              </a:rPr>
              <a:t>8. Развитие</a:t>
            </a:r>
          </a:p>
          <a:p>
            <a:r>
              <a:rPr lang="ru-RU" dirty="0">
                <a:solidFill>
                  <a:schemeClr val="bg1"/>
                </a:solidFill>
              </a:rPr>
              <a:t>Обновление и улучшение системы.</a:t>
            </a:r>
          </a:p>
          <a:p>
            <a:r>
              <a:rPr lang="ru-RU" dirty="0">
                <a:solidFill>
                  <a:schemeClr val="bg1"/>
                </a:solidFill>
              </a:rPr>
              <a:t>Реализация проекта будет осуществляться Административным управлением Администрации ГОЩ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34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CBF4D-2311-9DE3-F013-30FB085D3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7139F2-B22A-8997-0A97-FF58D381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37BDE-803E-AA75-20B7-B6161CB9D9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50" t="-4046" r="350" b="4046"/>
          <a:stretch>
            <a:fillRect/>
          </a:stretch>
        </p:blipFill>
        <p:spPr>
          <a:xfrm>
            <a:off x="63618" y="5561957"/>
            <a:ext cx="18160764" cy="472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60279A-6F5C-8599-8D32-4202FB81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7" t="21634" r="1987"/>
          <a:stretch>
            <a:fillRect/>
          </a:stretch>
        </p:blipFill>
        <p:spPr>
          <a:xfrm flipV="1">
            <a:off x="3581400" y="5753098"/>
            <a:ext cx="11049000" cy="876945"/>
          </a:xfrm>
          <a:prstGeom prst="roundRect">
            <a:avLst>
              <a:gd name="adj" fmla="val 0"/>
            </a:avLst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F144E1-4D65-8A4D-1024-CA58F889BD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9"/>
          <a:stretch>
            <a:fillRect/>
          </a:stretch>
        </p:blipFill>
        <p:spPr>
          <a:xfrm>
            <a:off x="3581400" y="2095500"/>
            <a:ext cx="11315700" cy="47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B51E9F-C635-ED0A-2CF5-30BB29A3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07B3F2-2832-078D-7EB7-E4E432717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F93C241-0868-74A2-1656-515FD3E1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F3B750A-103F-C7D7-F4DE-88E571F3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A0F9D14-210A-4B81-3C0A-27CA80B8E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7819FC-C14D-CFE7-AB6F-D4779FC0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514D9F-DD6D-2B10-E1D8-E57A9ED5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28D2">
                <a:alpha val="100000"/>
              </a:srgbClr>
            </a:gs>
            <a:gs pos="50000">
              <a:srgbClr val="738ADB">
                <a:alpha val="100000"/>
              </a:srgbClr>
            </a:gs>
            <a:gs pos="100000">
              <a:srgbClr val="C1D1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D47648-881F-5B39-4295-C0484617A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117</Words>
  <Application>Microsoft Office PowerPoint</Application>
  <PresentationFormat>Произвольный</PresentationFormat>
  <Paragraphs>21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Alef</vt:lpstr>
      <vt:lpstr>Calibri</vt:lpstr>
      <vt:lpstr>Arial</vt:lpstr>
      <vt:lpstr>Aptos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Blue Modern 3D Gradient Marketing Plan Presentation, копия</dc:title>
  <dc:creator>Свой дом_Азов</dc:creator>
  <cp:lastModifiedBy>Denis Kotkin</cp:lastModifiedBy>
  <cp:revision>7</cp:revision>
  <dcterms:created xsi:type="dcterms:W3CDTF">2006-08-16T00:00:00Z</dcterms:created>
  <dcterms:modified xsi:type="dcterms:W3CDTF">2026-03-25T20:45:02Z</dcterms:modified>
  <dc:identifier>DAHE36HYYYo</dc:identifier>
</cp:coreProperties>
</file>