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DE7EE-820E-41EE-9E09-DD5874B3A152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C289D-1187-4333-A34D-04CCA14C3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6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61541"/>
            <a:ext cx="12192000" cy="474054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6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0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7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4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3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6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6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186771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9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5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D85EC06-9850-4041-8FA0-A725E0F1329E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FFC8815-3C6E-44DB-8435-802887F07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2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248451@edu.fa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523" y="2662474"/>
            <a:ext cx="12191999" cy="173934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ИНТЕРАКТИВНЫЙ ДАШБОРД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БЮДЖЕТА ГОРОДСКОГО ОКРУГА ЩЁЛКОВО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95" y="4586487"/>
            <a:ext cx="12042842" cy="227151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Выполнила студентка учебной группы КФ24-2</a:t>
            </a:r>
          </a:p>
          <a:p>
            <a:pPr algn="r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Финансового университета при правительстве РФ</a:t>
            </a: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ru-RU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Болбас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Юлия Дмитриевна</a:t>
            </a:r>
          </a:p>
          <a:p>
            <a:pPr algn="r"/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Руководитель:</a:t>
            </a:r>
          </a:p>
          <a:p>
            <a:pPr algn="r"/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к.э.н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., доцент,</a:t>
            </a:r>
          </a:p>
          <a:p>
            <a:pPr algn="r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Дуброва Марина Викторовна 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523" y="24778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Номинация: «Бюджет и технологии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119753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469" b="718"/>
          <a:stretch/>
        </p:blipFill>
        <p:spPr>
          <a:xfrm>
            <a:off x="0" y="-1"/>
            <a:ext cx="12169044" cy="5729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29591"/>
            <a:ext cx="1219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6. На четвертой вкладке в виде столбчатой диаграммы консолидируются данные по всем статьям доходов/расходов, указанные пользователем. Применимо для анализа поступлений в бюджет или расходов бюджетных средств за определенный период времени.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9876" y="1799616"/>
            <a:ext cx="8707120" cy="35797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0"/>
          </p:cNvCxnSpPr>
          <p:nvPr/>
        </p:nvCxnSpPr>
        <p:spPr>
          <a:xfrm flipV="1">
            <a:off x="6099243" y="5379396"/>
            <a:ext cx="1124193" cy="35019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320" b="4179"/>
          <a:stretch/>
        </p:blipFill>
        <p:spPr>
          <a:xfrm>
            <a:off x="0" y="1"/>
            <a:ext cx="12164679" cy="556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6768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7. Все диаграммы интерактивны при наведении и щелчке курсором. Кроме того, диаграммы увеличиваются без потери качества изображения и сохраняются на устройство с помощью кнопок, расположенных в правом верхнем углу графика, что позволяет создавать </a:t>
            </a:r>
            <a:r>
              <a:rPr lang="ru-RU" dirty="0" err="1" smtClean="0"/>
              <a:t>инфографику</a:t>
            </a:r>
            <a:r>
              <a:rPr lang="ru-RU" dirty="0" smtClean="0"/>
              <a:t> и аналитику на их основании, а также использовать в учебных целях.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40240" y="1747521"/>
            <a:ext cx="2250116" cy="5283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V="1">
            <a:off x="6082340" y="2275842"/>
            <a:ext cx="4565340" cy="3291839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708"/>
          <a:stretch/>
        </p:blipFill>
        <p:spPr>
          <a:xfrm>
            <a:off x="0" y="0"/>
            <a:ext cx="12192000" cy="5775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759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8. </a:t>
            </a:r>
            <a:r>
              <a:rPr lang="ru-RU" dirty="0" err="1" smtClean="0"/>
              <a:t>Дашборд</a:t>
            </a:r>
            <a:r>
              <a:rPr lang="ru-RU" dirty="0" smtClean="0"/>
              <a:t> позволяет скачать как весь файл, так и значения отдельных показателей, необходимых для работы, в формате </a:t>
            </a:r>
            <a:r>
              <a:rPr lang="en-US" smtClean="0"/>
              <a:t>CSV</a:t>
            </a:r>
            <a:r>
              <a:rPr lang="ru-RU" smtClean="0"/>
              <a:t>, поддерживаемом программой </a:t>
            </a:r>
            <a:r>
              <a:rPr lang="en-US" smtClean="0"/>
              <a:t>Excel</a:t>
            </a:r>
            <a:r>
              <a:rPr lang="ru-RU" smtClean="0"/>
              <a:t> и текстовыми редакторами.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8080" y="690880"/>
            <a:ext cx="7559040" cy="40538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0"/>
          </p:cNvCxnSpPr>
          <p:nvPr/>
        </p:nvCxnSpPr>
        <p:spPr>
          <a:xfrm flipV="1">
            <a:off x="6096000" y="4744720"/>
            <a:ext cx="1361440" cy="103124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>
          <a:xfrm>
            <a:off x="0" y="0"/>
            <a:ext cx="12192000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896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9. </a:t>
            </a:r>
            <a:r>
              <a:rPr lang="ru-RU" dirty="0" err="1" smtClean="0"/>
              <a:t>Дашборд</a:t>
            </a:r>
            <a:r>
              <a:rPr lang="ru-RU" dirty="0" smtClean="0"/>
              <a:t> поддерживает как темную, так и светлую тему оформления без потери информативности. Это сделано для расширения аудитории, поскольку разные возрастные категории населения склонны к выбору разных тем оформления на используемых устройствах.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3" idx="0"/>
          </p:cNvCxnSpPr>
          <p:nvPr/>
        </p:nvCxnSpPr>
        <p:spPr>
          <a:xfrm flipV="1">
            <a:off x="6096000" y="5445760"/>
            <a:ext cx="1686560" cy="24384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556000" y="904240"/>
            <a:ext cx="8077200" cy="45415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/>
          <a:stretch/>
        </p:blipFill>
        <p:spPr>
          <a:xfrm>
            <a:off x="0" y="0"/>
            <a:ext cx="12192000" cy="5840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4073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10. При использовании </a:t>
            </a:r>
            <a:r>
              <a:rPr lang="ru-RU" dirty="0" err="1" smtClean="0"/>
              <a:t>дашборда</a:t>
            </a:r>
            <a:r>
              <a:rPr lang="ru-RU" dirty="0" smtClean="0"/>
              <a:t> в отечественном браузере появляется возможность анализа и ответа на вопрос с помощью ИИ. Это решает проблемы непонимания графической формы представления информации и недостаточного уровня финансовой грамотности.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00932" y="111704"/>
            <a:ext cx="3186896" cy="561732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V="1">
            <a:off x="6096000" y="2604744"/>
            <a:ext cx="2804932" cy="3235986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00" y="457348"/>
            <a:ext cx="10571998" cy="970450"/>
          </a:xfrm>
        </p:spPr>
        <p:txBody>
          <a:bodyPr/>
          <a:lstStyle/>
          <a:p>
            <a:r>
              <a:rPr lang="ru-RU" dirty="0"/>
              <a:t>КЛЮЧЕВЫЕ ПРЕИМУЩЕСТВА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200" y="1923534"/>
            <a:ext cx="1194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Высокая интерактивность и практическая применимость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Реализация принципа открытости бюджета на муниципальном уровне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Современный технологический стек (стабильность и простота использования)</a:t>
            </a:r>
          </a:p>
          <a:p>
            <a:pPr marL="342900" indent="-342900">
              <a:buAutoNum type="arabicPeriod"/>
            </a:pPr>
            <a:r>
              <a:rPr lang="ru-RU" dirty="0" smtClean="0"/>
              <a:t>Удобство для пользователя (русский язык, интуитивно понятные фильтры)</a:t>
            </a:r>
          </a:p>
          <a:p>
            <a:pPr marL="342900" indent="-342900">
              <a:buAutoNum type="arabicPeriod"/>
            </a:pPr>
            <a:r>
              <a:rPr lang="ru-RU" dirty="0" smtClean="0"/>
              <a:t>Универсальность и гибкость (работает с любым файлом в формате «</a:t>
            </a:r>
            <a:r>
              <a:rPr lang="ru-RU" dirty="0" err="1" smtClean="0"/>
              <a:t>Статья;сумма;год</a:t>
            </a:r>
            <a:r>
              <a:rPr lang="ru-RU" dirty="0" smtClean="0"/>
              <a:t>», без необходимости обновлять графики)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Готовность к внедрению</a:t>
            </a:r>
            <a:r>
              <a:rPr lang="ru-RU" dirty="0"/>
              <a:t> </a:t>
            </a:r>
            <a:r>
              <a:rPr lang="ru-RU" dirty="0" smtClean="0"/>
              <a:t>(можно развернуть на сайте администрации и использовать для проведения уроков по финансовой грамотности)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Социальная значимость (делает бюджет доступным для каждого жителя, способствует вовлечению граждан в обсуждение бюджета, формирует культуру открытости власти, помогает понять, куда идут налоги)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 smtClean="0"/>
              <a:t>Перспективы:</a:t>
            </a:r>
          </a:p>
          <a:p>
            <a:r>
              <a:rPr lang="ru-RU" dirty="0" smtClean="0"/>
              <a:t>Возможность добавления прогнозной аналитики</a:t>
            </a:r>
          </a:p>
          <a:p>
            <a:r>
              <a:rPr lang="ru-RU" dirty="0" smtClean="0"/>
              <a:t>Потенциал для развития мобильной версии</a:t>
            </a:r>
          </a:p>
          <a:p>
            <a:r>
              <a:rPr lang="ru-RU" dirty="0" smtClean="0"/>
              <a:t>Интеграция с порталом «Открытый бюджет»</a:t>
            </a:r>
          </a:p>
          <a:p>
            <a:r>
              <a:rPr lang="ru-RU" dirty="0" smtClean="0"/>
              <a:t>Масштабирование на другие муниципальные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248451</a:t>
            </a:r>
            <a:r>
              <a:rPr lang="en-US" smtClean="0">
                <a:hlinkClick r:id="rId2"/>
              </a:rPr>
              <a:t>@edu.fa.ru</a:t>
            </a:r>
            <a:endParaRPr lang="en-US" smtClean="0"/>
          </a:p>
          <a:p>
            <a:r>
              <a:rPr lang="en-US" dirty="0" smtClean="0"/>
              <a:t>+79104477315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36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1" y="670925"/>
            <a:ext cx="10571998" cy="97045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91" y="1890835"/>
            <a:ext cx="118742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ЦЕЛЬ ПРОЕКТА:</a:t>
            </a:r>
          </a:p>
          <a:p>
            <a:r>
              <a:rPr lang="ru-RU" sz="2000" dirty="0" smtClean="0"/>
              <a:t>Создать интерактивный инструмент с возможностью использования искусственного интеллекта для </a:t>
            </a:r>
          </a:p>
          <a:p>
            <a:r>
              <a:rPr lang="ru-RU" sz="2000" dirty="0" smtClean="0"/>
              <a:t>для визуализации бюджета </a:t>
            </a:r>
            <a:r>
              <a:rPr lang="ru-RU" sz="2000" dirty="0" err="1" smtClean="0"/>
              <a:t>г.о</a:t>
            </a:r>
            <a:r>
              <a:rPr lang="ru-RU" sz="2000" dirty="0" smtClean="0"/>
              <a:t>. Щёлково, понятный каждому жителю. </a:t>
            </a:r>
          </a:p>
          <a:p>
            <a:endParaRPr lang="ru-RU" sz="2000" dirty="0" smtClean="0"/>
          </a:p>
          <a:p>
            <a:r>
              <a:rPr lang="ru-RU" sz="2000" dirty="0" smtClean="0"/>
              <a:t>ПОЧЕМУ ЭТО ВАЖНО?</a:t>
            </a:r>
          </a:p>
          <a:p>
            <a:endParaRPr lang="ru-RU" sz="2000" dirty="0" smtClean="0"/>
          </a:p>
          <a:p>
            <a:r>
              <a:rPr lang="ru-RU" sz="2000" dirty="0" smtClean="0"/>
              <a:t>▸ Бюджет города — сложный многостраничный документ, недоступный для понимания большинства жителей.</a:t>
            </a:r>
          </a:p>
          <a:p>
            <a:r>
              <a:rPr lang="ru-RU" sz="2000" dirty="0" smtClean="0"/>
              <a:t>▸ Повышение финансовой и бюджетной грамотности населения —  одна из приоритетных задач государства.</a:t>
            </a:r>
          </a:p>
          <a:p>
            <a:r>
              <a:rPr lang="ru-RU" sz="2000" dirty="0" smtClean="0"/>
              <a:t>▸ Отсутствие наглядных и простых инструментов для анализа бюджета на муниципальном уровне.</a:t>
            </a:r>
          </a:p>
          <a:p>
            <a:r>
              <a:rPr lang="ru-RU" sz="2000" dirty="0" smtClean="0"/>
              <a:t>▸ Принцип открытости бюджета закреплён в законодательстве, но требует современных решений.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43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1469"/>
            <a:ext cx="12192000" cy="970450"/>
          </a:xfrm>
        </p:spPr>
        <p:txBody>
          <a:bodyPr/>
          <a:lstStyle/>
          <a:p>
            <a:r>
              <a:rPr lang="ru-RU" dirty="0" smtClean="0"/>
              <a:t>Источники информации и технологии реализации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246" y="1952470"/>
            <a:ext cx="11942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Официальные документы городского округа Щёлково:</a:t>
            </a:r>
          </a:p>
          <a:p>
            <a:endParaRPr lang="ru-RU" dirty="0" smtClean="0"/>
          </a:p>
          <a:p>
            <a:r>
              <a:rPr lang="ru-RU" dirty="0" smtClean="0"/>
              <a:t>▸ Решение Совета депутатов</a:t>
            </a:r>
          </a:p>
          <a:p>
            <a:r>
              <a:rPr lang="ru-RU" dirty="0" smtClean="0"/>
              <a:t>  от 10 декабря 2025 года № 190/25-63-НПА  «О бюджете городского округа Щёлково Московской области на 2026 год и на плановый период 2027 и 2028 годов»</a:t>
            </a:r>
          </a:p>
          <a:p>
            <a:endParaRPr lang="ru-RU" dirty="0" smtClean="0"/>
          </a:p>
          <a:p>
            <a:r>
              <a:rPr lang="ru-RU" dirty="0" smtClean="0"/>
              <a:t>▸ Приложение № 1 — «Поступления доходов»</a:t>
            </a:r>
          </a:p>
          <a:p>
            <a:endParaRPr lang="ru-RU" dirty="0" smtClean="0"/>
          </a:p>
          <a:p>
            <a:r>
              <a:rPr lang="ru-RU" dirty="0" smtClean="0"/>
              <a:t>▸ Приложение № 2 — «Ведомственная структура расходов»</a:t>
            </a:r>
          </a:p>
          <a:p>
            <a:endParaRPr lang="ru-RU" dirty="0" smtClean="0"/>
          </a:p>
          <a:p>
            <a:r>
              <a:rPr lang="ru-RU" dirty="0" smtClean="0"/>
              <a:t>▸ Приложение № 4 — «Распределение по муниципальным программам»</a:t>
            </a:r>
          </a:p>
          <a:p>
            <a:endParaRPr lang="ru-RU" smtClean="0"/>
          </a:p>
          <a:p>
            <a:r>
              <a:rPr lang="ru-RU" dirty="0" smtClean="0"/>
              <a:t> Язык программирования:  </a:t>
            </a:r>
            <a:r>
              <a:rPr lang="en-US" smtClean="0"/>
              <a:t>Python 3.10                      </a:t>
            </a:r>
          </a:p>
          <a:p>
            <a:r>
              <a:rPr lang="ru-RU" smtClean="0"/>
              <a:t> Фреймворк для дашбордов:  </a:t>
            </a:r>
            <a:r>
              <a:rPr lang="en-US" smtClean="0"/>
              <a:t>Streamlit                    </a:t>
            </a:r>
            <a:endParaRPr lang="ru-RU" smtClean="0"/>
          </a:p>
          <a:p>
            <a:r>
              <a:rPr lang="ru-RU" dirty="0" smtClean="0"/>
              <a:t> Библиотека для графиков:  </a:t>
            </a:r>
            <a:r>
              <a:rPr lang="en-US" smtClean="0"/>
              <a:t>Plotly                           </a:t>
            </a:r>
            <a:endParaRPr lang="ru-RU" smtClean="0"/>
          </a:p>
          <a:p>
            <a:r>
              <a:rPr lang="ru-RU" dirty="0" smtClean="0"/>
              <a:t> Обработка данных:  </a:t>
            </a:r>
            <a:r>
              <a:rPr lang="en-US" smtClean="0"/>
              <a:t>Pandas, NumPy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2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2960" y="0"/>
            <a:ext cx="638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облегчения понимания гражданами информации о бюджете доходы и расходы сгруппированы следующим образом: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15330"/>
              </p:ext>
            </p:extLst>
          </p:nvPr>
        </p:nvGraphicFramePr>
        <p:xfrm>
          <a:off x="182880" y="314960"/>
          <a:ext cx="57810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040">
                  <a:extLst>
                    <a:ext uri="{9D8B030D-6E8A-4147-A177-3AD203B41FA5}">
                      <a16:colId xmlns:a16="http://schemas.microsoft.com/office/drawing/2014/main" val="3208040148"/>
                    </a:ext>
                  </a:extLst>
                </a:gridCol>
              </a:tblGrid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86597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НДФЛ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59660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подакцизные товары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956681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</a:t>
                      </a:r>
                      <a:r>
                        <a:rPr lang="ru-RU" baseline="0" dirty="0" smtClean="0"/>
                        <a:t> доход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903396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имущество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08476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Государственная</a:t>
                      </a:r>
                      <a:r>
                        <a:rPr lang="ru-RU" baseline="0" dirty="0" smtClean="0"/>
                        <a:t> пошлина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19553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гос.</a:t>
                      </a:r>
                      <a:r>
                        <a:rPr lang="ru-RU" baseline="0" dirty="0" smtClean="0"/>
                        <a:t> собственности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27436"/>
                  </a:ext>
                </a:extLst>
              </a:tr>
              <a:tr h="459703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 при пользовании природными ресурсами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593876"/>
                  </a:ext>
                </a:extLst>
              </a:tr>
              <a:tr h="459703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оказания платных услуг и компенсации затрат государства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0204"/>
                  </a:ext>
                </a:extLst>
              </a:tr>
              <a:tr h="459703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материальных и нематериальных активов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42569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санкции, возмещение ущерба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2429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неналоговые доходы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696517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671821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3314"/>
                  </a:ext>
                </a:extLst>
              </a:tr>
              <a:tr h="262688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</a:t>
                      </a:r>
                      <a:r>
                        <a:rPr lang="ru-RU" baseline="0" dirty="0" smtClean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4353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69365"/>
              </p:ext>
            </p:extLst>
          </p:nvPr>
        </p:nvGraphicFramePr>
        <p:xfrm>
          <a:off x="6187440" y="1055410"/>
          <a:ext cx="580136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360">
                  <a:extLst>
                    <a:ext uri="{9D8B030D-6E8A-4147-A177-3AD203B41FA5}">
                      <a16:colId xmlns:a16="http://schemas.microsoft.com/office/drawing/2014/main" val="2808431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4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расходы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0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Национальная оборона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3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6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1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1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Охрана окружающей среды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78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0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Культура,кинематография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Здравоохранение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0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7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2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массовой информации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Обслуживание государственного (муниципального) долга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9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5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908" b="5636"/>
          <a:stretch/>
        </p:blipFill>
        <p:spPr>
          <a:xfrm>
            <a:off x="0" y="-1"/>
            <a:ext cx="12192000" cy="58022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24160" y="2529840"/>
            <a:ext cx="1188720" cy="701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580225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Пользователь загружает файл для анализа с бюджетными данными в формате </a:t>
            </a:r>
            <a:r>
              <a:rPr lang="en-US" dirty="0" smtClean="0"/>
              <a:t>CSV</a:t>
            </a:r>
            <a:r>
              <a:rPr lang="en-US" smtClean="0"/>
              <a:t>. </a:t>
            </a:r>
            <a:r>
              <a:rPr lang="ru-RU" smtClean="0"/>
              <a:t>При интеграции инструмента на сайт данные могут быть получены автоматическим образом. </a:t>
            </a:r>
            <a:r>
              <a:rPr lang="ru-RU" dirty="0" smtClean="0"/>
              <a:t>После этого появляются все графики и метрики. 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6096000" y="3230880"/>
            <a:ext cx="4328160" cy="2571372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256"/>
          <a:stretch/>
        </p:blipFill>
        <p:spPr>
          <a:xfrm>
            <a:off x="0" y="0"/>
            <a:ext cx="12192000" cy="5785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56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Пользователь может выбрать интересующие его годы и статьи доходов или расходов для анализа в разделе «Фильтры». Можно одним нажатием отменить выбор всех фильтров. Все графики на всех вкладках перестраиваются в зависимости от выбранных статей, данные всегда актуальны.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" y="528320"/>
            <a:ext cx="2204720" cy="46939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 flipV="1">
            <a:off x="2326640" y="5222240"/>
            <a:ext cx="3769360" cy="563441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42"/>
          <a:stretch/>
        </p:blipFill>
        <p:spPr>
          <a:xfrm>
            <a:off x="0" y="-46158"/>
            <a:ext cx="12192000" cy="583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318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 Для визуального анализа на первой вкладке представлены линейные диаграммы, позволяющие оценить изменения показателей в разрезе нескольких лет. При наведении на «легенду» диаграмм подсвечиваются соответствующие участки на графике.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6880" y="985520"/>
            <a:ext cx="8707120" cy="36880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endCxn id="4" idx="2"/>
          </p:cNvCxnSpPr>
          <p:nvPr/>
        </p:nvCxnSpPr>
        <p:spPr>
          <a:xfrm flipV="1">
            <a:off x="6096000" y="4673600"/>
            <a:ext cx="1234440" cy="1112082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126" b="2500"/>
          <a:stretch/>
        </p:blipFill>
        <p:spPr>
          <a:xfrm>
            <a:off x="0" y="-1"/>
            <a:ext cx="12157942" cy="5573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73948"/>
            <a:ext cx="1191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4. На второй вкладке отображена круговая диаграмма, отражающая структуру доходов или расходов в соответствии с заданными фильтрами. На верхних панелях производится автоматический расчет общего, среднего и максимального значения выбранной категории. Автоматически определяется статья с максимальным количеством доходов или расходов.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9876" y="450498"/>
            <a:ext cx="8707120" cy="457870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5958192" y="5029200"/>
            <a:ext cx="1279187" cy="544748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2373"/>
          <a:stretch/>
        </p:blipFill>
        <p:spPr>
          <a:xfrm>
            <a:off x="0" y="0"/>
            <a:ext cx="12192000" cy="5651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5177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5. На третьей вкладке в соответствии с пользовательскими значениями фильтров создается диаграмма формата «</a:t>
            </a:r>
            <a:r>
              <a:rPr lang="en-US" smtClean="0"/>
              <a:t>Heatmap</a:t>
            </a:r>
            <a:r>
              <a:rPr lang="ru-RU" smtClean="0"/>
              <a:t>». </a:t>
            </a:r>
            <a:r>
              <a:rPr lang="ru-RU" dirty="0" smtClean="0"/>
              <a:t>Она интерактивна и дает возможность сопоставления распределения бюджета по анализируемым годам. Также производится подсчет значений по выбранным категориям.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9876" y="450498"/>
            <a:ext cx="8707120" cy="492889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0"/>
            <a:endCxn id="4" idx="2"/>
          </p:cNvCxnSpPr>
          <p:nvPr/>
        </p:nvCxnSpPr>
        <p:spPr>
          <a:xfrm flipV="1">
            <a:off x="6096000" y="5379396"/>
            <a:ext cx="1127436" cy="27237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103</TotalTime>
  <Words>810</Words>
  <Application>Microsoft Office PowerPoint</Application>
  <PresentationFormat>Широкоэкранный</PresentationFormat>
  <Paragraphs>93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2</vt:lpstr>
      <vt:lpstr>Цитаты</vt:lpstr>
      <vt:lpstr>ИНТЕРАКТИВНЫЙ ДАШБОРД БЮДЖЕТА ГОРОДСКОГО ОКРУГА ЩЁЛКОВО</vt:lpstr>
      <vt:lpstr>Актуальность</vt:lpstr>
      <vt:lpstr>Источники информации и технологии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ПРЕИМУЩЕСТВА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ДАШБОРД БЮДЖЕТА ГОРОДСКОГО ОКРУГА ЩЁЛКОВО</dc:title>
  <dc:creator>Yulya Bolbas</dc:creator>
  <cp:lastModifiedBy>Yulya Bolbas</cp:lastModifiedBy>
  <cp:revision>15</cp:revision>
  <dcterms:created xsi:type="dcterms:W3CDTF">2026-03-21T08:46:55Z</dcterms:created>
  <dcterms:modified xsi:type="dcterms:W3CDTF">2026-03-21T10:30:30Z</dcterms:modified>
</cp:coreProperties>
</file>