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6" r:id="rId15"/>
    <p:sldId id="277" r:id="rId16"/>
    <p:sldId id="278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19100" rtl="0" fontAlgn="auto" latinLnBrk="0" hangingPunct="0">
      <a:lnSpc>
        <a:spcPct val="100000"/>
      </a:lnSpc>
      <a:spcBef>
        <a:spcPts val="23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419100" rtl="0" fontAlgn="auto" latinLnBrk="0" hangingPunct="0">
      <a:lnSpc>
        <a:spcPct val="100000"/>
      </a:lnSpc>
      <a:spcBef>
        <a:spcPts val="23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419100" rtl="0" fontAlgn="auto" latinLnBrk="0" hangingPunct="0">
      <a:lnSpc>
        <a:spcPct val="100000"/>
      </a:lnSpc>
      <a:spcBef>
        <a:spcPts val="23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419100" rtl="0" fontAlgn="auto" latinLnBrk="0" hangingPunct="0">
      <a:lnSpc>
        <a:spcPct val="100000"/>
      </a:lnSpc>
      <a:spcBef>
        <a:spcPts val="23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419100" rtl="0" fontAlgn="auto" latinLnBrk="0" hangingPunct="0">
      <a:lnSpc>
        <a:spcPct val="100000"/>
      </a:lnSpc>
      <a:spcBef>
        <a:spcPts val="23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419100" rtl="0" fontAlgn="auto" latinLnBrk="0" hangingPunct="0">
      <a:lnSpc>
        <a:spcPct val="100000"/>
      </a:lnSpc>
      <a:spcBef>
        <a:spcPts val="23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419100" rtl="0" fontAlgn="auto" latinLnBrk="0" hangingPunct="0">
      <a:lnSpc>
        <a:spcPct val="100000"/>
      </a:lnSpc>
      <a:spcBef>
        <a:spcPts val="23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419100" rtl="0" fontAlgn="auto" latinLnBrk="0" hangingPunct="0">
      <a:lnSpc>
        <a:spcPct val="100000"/>
      </a:lnSpc>
      <a:spcBef>
        <a:spcPts val="23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419100" rtl="0" fontAlgn="auto" latinLnBrk="0" hangingPunct="0">
      <a:lnSpc>
        <a:spcPct val="100000"/>
      </a:lnSpc>
      <a:spcBef>
        <a:spcPts val="23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6E6E6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6E6E6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04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47700" y="1054100"/>
            <a:ext cx="11709400" cy="1308100"/>
          </a:xfrm>
          <a:prstGeom prst="rect">
            <a:avLst/>
          </a:prstGeom>
        </p:spPr>
        <p:txBody>
          <a:bodyPr anchor="t"/>
          <a:lstStyle>
            <a:lvl1pPr>
              <a:defRPr sz="7000" spc="-280"/>
            </a:lvl1pPr>
          </a:lstStyle>
          <a:p>
            <a:r>
              <a:t>Заголовок слайда</a:t>
            </a:r>
          </a:p>
        </p:txBody>
      </p:sp>
      <p:sp>
        <p:nvSpPr>
          <p:cNvPr id="10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7700" y="2324100"/>
            <a:ext cx="11709400" cy="499026"/>
          </a:xfrm>
          <a:prstGeom prst="rect">
            <a:avLst/>
          </a:prstGeom>
        </p:spPr>
        <p:txBody>
          <a:bodyPr lIns="54182" tIns="54182" rIns="54182" bIns="54182"/>
          <a:lstStyle>
            <a:lvl1pPr defTabSz="386348">
              <a:defRPr sz="2200" spc="-66"/>
            </a:lvl1pPr>
            <a:lvl2pPr defTabSz="386348">
              <a:defRPr sz="2200" spc="-66"/>
            </a:lvl2pPr>
            <a:lvl3pPr defTabSz="386348">
              <a:defRPr sz="2200" spc="-66"/>
            </a:lvl3pPr>
            <a:lvl4pPr defTabSz="386348">
              <a:defRPr sz="2200" spc="-66"/>
            </a:lvl4pPr>
            <a:lvl5pPr defTabSz="386348">
              <a:defRPr sz="2200" spc="-66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7700" y="9144000"/>
            <a:ext cx="11709400" cy="328424"/>
          </a:xfrm>
          <a:prstGeom prst="rect">
            <a:avLst/>
          </a:prstGeom>
        </p:spPr>
        <p:txBody>
          <a:bodyPr/>
          <a:lstStyle>
            <a:lvl1pPr defTabSz="560830">
              <a:spcBef>
                <a:spcPts val="2200"/>
              </a:spcBef>
              <a:defRPr sz="1300" spc="-1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10" name="Прямоугольник"/>
          <p:cNvSpPr/>
          <p:nvPr/>
        </p:nvSpPr>
        <p:spPr>
          <a:xfrm>
            <a:off x="0" y="674408"/>
            <a:ext cx="13004800" cy="20378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defRPr sz="2200" spc="-4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7700" y="2323538"/>
            <a:ext cx="11707001" cy="499033"/>
          </a:xfrm>
          <a:prstGeom prst="rect">
            <a:avLst/>
          </a:prstGeom>
        </p:spPr>
        <p:txBody>
          <a:bodyPr lIns="54182" tIns="54182" rIns="54182" bIns="54182"/>
          <a:lstStyle>
            <a:lvl1pPr defTabSz="386348">
              <a:defRPr sz="2200" spc="-66"/>
            </a:lvl1pPr>
            <a:lvl2pPr defTabSz="386348">
              <a:defRPr sz="2200" spc="-66"/>
            </a:lvl2pPr>
            <a:lvl3pPr defTabSz="386348">
              <a:defRPr sz="2200" spc="-66"/>
            </a:lvl3pPr>
            <a:lvl4pPr defTabSz="386348">
              <a:defRPr sz="2200" spc="-66"/>
            </a:lvl4pPr>
            <a:lvl5pPr defTabSz="386348">
              <a:defRPr sz="2200" spc="-66"/>
            </a:lvl5pPr>
          </a:lstStyle>
          <a:p>
            <a:r>
              <a:t>Подзаголовок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Уровень текста 1…"/>
          <p:cNvSpPr txBox="1">
            <a:spLocks noGrp="1"/>
          </p:cNvSpPr>
          <p:nvPr>
            <p:ph type="body" idx="21" hasCustomPrompt="1"/>
          </p:nvPr>
        </p:nvSpPr>
        <p:spPr>
          <a:xfrm>
            <a:off x="647699" y="3497834"/>
            <a:ext cx="11707001" cy="55966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2300"/>
              </a:spcBef>
              <a:defRPr sz="3800" b="1" u="sng" cap="none" spc="-1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Темы повестки дня </a:t>
            </a:r>
          </a:p>
        </p:txBody>
      </p:sp>
      <p:sp>
        <p:nvSpPr>
          <p:cNvPr id="120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647700" y="1054100"/>
            <a:ext cx="11707001" cy="1308100"/>
          </a:xfrm>
          <a:prstGeom prst="rect">
            <a:avLst/>
          </a:prstGeom>
        </p:spPr>
        <p:txBody>
          <a:bodyPr anchor="t"/>
          <a:lstStyle>
            <a:lvl1pPr>
              <a:defRPr sz="7000" spc="-280"/>
            </a:lvl1pPr>
          </a:lstStyle>
          <a:p>
            <a:r>
              <a:t>Заголовок повестки дня</a:t>
            </a:r>
          </a:p>
        </p:txBody>
      </p:sp>
      <p:sp>
        <p:nvSpPr>
          <p:cNvPr id="121" name="Прямоугольник"/>
          <p:cNvSpPr/>
          <p:nvPr/>
        </p:nvSpPr>
        <p:spPr>
          <a:xfrm>
            <a:off x="0" y="674408"/>
            <a:ext cx="13004800" cy="20378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defRPr sz="2200" spc="-4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122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47699" y="9144000"/>
            <a:ext cx="11707001" cy="328424"/>
          </a:xfrm>
          <a:prstGeom prst="rect">
            <a:avLst/>
          </a:prstGeom>
        </p:spPr>
        <p:txBody>
          <a:bodyPr/>
          <a:lstStyle>
            <a:lvl1pPr defTabSz="560830">
              <a:spcBef>
                <a:spcPts val="2200"/>
              </a:spcBef>
              <a:defRPr sz="1300" spc="-1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48244" y="3484667"/>
            <a:ext cx="11708312" cy="2781790"/>
          </a:xfrm>
          <a:prstGeom prst="rect">
            <a:avLst/>
          </a:prstGeom>
        </p:spPr>
        <p:txBody>
          <a:bodyPr anchor="ctr"/>
          <a:lstStyle>
            <a:lvl1pPr algn="ctr" defTabSz="825500">
              <a:defRPr sz="7200" b="1" spc="-288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algn="ctr" defTabSz="825500">
              <a:defRPr sz="7200" b="1" spc="-288"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algn="ctr" defTabSz="825500">
              <a:defRPr sz="7200" b="1" spc="-288"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algn="ctr" defTabSz="825500">
              <a:defRPr sz="7200" b="1" spc="-288"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algn="ctr" defTabSz="825500">
              <a:defRPr sz="7200" b="1" spc="-288"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47700" y="2163709"/>
            <a:ext cx="11696700" cy="3518195"/>
          </a:xfrm>
          <a:prstGeom prst="rect">
            <a:avLst/>
          </a:prstGeom>
        </p:spPr>
        <p:txBody>
          <a:bodyPr anchor="b"/>
          <a:lstStyle>
            <a:lvl1pPr algn="ctr" defTabSz="584200">
              <a:lnSpc>
                <a:spcPct val="70000"/>
              </a:lnSpc>
              <a:defRPr sz="15800" b="1" spc="-316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algn="ctr" defTabSz="584200">
              <a:lnSpc>
                <a:spcPct val="70000"/>
              </a:lnSpc>
              <a:defRPr sz="15800" b="1" spc="-316"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algn="ctr" defTabSz="584200">
              <a:lnSpc>
                <a:spcPct val="70000"/>
              </a:lnSpc>
              <a:defRPr sz="15800" b="1" spc="-316"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algn="ctr" defTabSz="584200">
              <a:lnSpc>
                <a:spcPct val="70000"/>
              </a:lnSpc>
              <a:defRPr sz="15800" b="1" spc="-316"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algn="ctr" defTabSz="584200">
              <a:lnSpc>
                <a:spcPct val="70000"/>
              </a:lnSpc>
              <a:defRPr sz="15800" b="1" spc="-316"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Прямоугольник"/>
          <p:cNvSpPr/>
          <p:nvPr/>
        </p:nvSpPr>
        <p:spPr>
          <a:xfrm>
            <a:off x="0" y="674408"/>
            <a:ext cx="13004800" cy="20378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defRPr sz="2200" spc="-4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140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7700" y="5429670"/>
            <a:ext cx="11696700" cy="492255"/>
          </a:xfrm>
          <a:prstGeom prst="rect">
            <a:avLst/>
          </a:prstGeom>
        </p:spPr>
        <p:txBody>
          <a:bodyPr/>
          <a:lstStyle>
            <a:lvl1pPr algn="ctr" defTabSz="402335">
              <a:defRPr sz="2300" spc="-100"/>
            </a:lvl1pPr>
          </a:lstStyle>
          <a:p>
            <a:r>
              <a:t>Информация о факте</a:t>
            </a:r>
          </a:p>
        </p:txBody>
      </p:sp>
      <p:sp>
        <p:nvSpPr>
          <p:cNvPr id="1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31900" y="7264400"/>
            <a:ext cx="11087100" cy="429260"/>
          </a:xfrm>
          <a:prstGeom prst="rect">
            <a:avLst/>
          </a:prstGeom>
        </p:spPr>
        <p:txBody>
          <a:bodyPr/>
          <a:lstStyle>
            <a:lvl1pPr defTabSz="800734">
              <a:defRPr sz="1900" spc="-58"/>
            </a:lvl1pPr>
            <a:lvl2pPr defTabSz="800734">
              <a:defRPr sz="1900" spc="-58"/>
            </a:lvl2pPr>
            <a:lvl3pPr defTabSz="800734">
              <a:defRPr sz="1900" spc="-58"/>
            </a:lvl3pPr>
            <a:lvl4pPr defTabSz="800734">
              <a:defRPr sz="1900" spc="-58"/>
            </a:lvl4pPr>
            <a:lvl5pPr defTabSz="800734">
              <a:defRPr sz="1900" spc="-58"/>
            </a:lvl5pPr>
          </a:lstStyle>
          <a:p>
            <a:r>
              <a:t>Авторство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9" name="Прямоугольник"/>
          <p:cNvSpPr/>
          <p:nvPr/>
        </p:nvSpPr>
        <p:spPr>
          <a:xfrm>
            <a:off x="0" y="674408"/>
            <a:ext cx="13004800" cy="20378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defRPr sz="2200" spc="-4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150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85800" y="3451900"/>
            <a:ext cx="11633200" cy="3051255"/>
          </a:xfrm>
          <a:prstGeom prst="rect">
            <a:avLst/>
          </a:prstGeom>
        </p:spPr>
        <p:txBody>
          <a:bodyPr anchor="b"/>
          <a:lstStyle/>
          <a:p>
            <a:pPr lvl="4" indent="6024876" defTabSz="379729">
              <a:lnSpc>
                <a:spcPct val="60000"/>
              </a:lnSpc>
              <a:defRPr sz="5000" b="1" i="1" spc="-3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«Важная цитата»
</a:t>
            </a:r>
          </a:p>
        </p:txBody>
      </p:sp>
      <p:sp>
        <p:nvSpPr>
          <p:cNvPr id="1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Улыбающийся человек в синей кофте перед синей стеной"/>
          <p:cNvSpPr>
            <a:spLocks noGrp="1"/>
          </p:cNvSpPr>
          <p:nvPr>
            <p:ph type="pic" sz="half" idx="21"/>
          </p:nvPr>
        </p:nvSpPr>
        <p:spPr>
          <a:xfrm>
            <a:off x="-1219200" y="4787900"/>
            <a:ext cx="7708900" cy="5142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Вид со спины на человека в жёлтой кофте, который смотрит через отверстие в каменной стене"/>
          <p:cNvSpPr>
            <a:spLocks noGrp="1"/>
          </p:cNvSpPr>
          <p:nvPr>
            <p:ph type="pic" sz="half" idx="22"/>
          </p:nvPr>
        </p:nvSpPr>
        <p:spPr>
          <a:xfrm>
            <a:off x="-503735" y="0"/>
            <a:ext cx="7442138" cy="4800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Вид сбоку на человека в жёлтой куртке с капюшоном на фоне жёлтых ставней"/>
          <p:cNvSpPr>
            <a:spLocks noGrp="1"/>
          </p:cNvSpPr>
          <p:nvPr>
            <p:ph type="pic" idx="23"/>
          </p:nvPr>
        </p:nvSpPr>
        <p:spPr>
          <a:xfrm>
            <a:off x="63500" y="-2298700"/>
            <a:ext cx="18122900" cy="12081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Человек в синих джинсах и синей кофте стоит на фоне красно-фиолетовой стены"/>
          <p:cNvSpPr>
            <a:spLocks noGrp="1"/>
          </p:cNvSpPr>
          <p:nvPr>
            <p:ph type="pic" idx="21"/>
          </p:nvPr>
        </p:nvSpPr>
        <p:spPr>
          <a:xfrm>
            <a:off x="-2019300" y="-1168400"/>
            <a:ext cx="17449800" cy="116274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Улыбающийся человек в солнцезащитных очках и жёлтой кофте стоит перед ярко-голубой стеной"/>
          <p:cNvSpPr>
            <a:spLocks noGrp="1"/>
          </p:cNvSpPr>
          <p:nvPr>
            <p:ph type="pic" idx="21"/>
          </p:nvPr>
        </p:nvSpPr>
        <p:spPr>
          <a:xfrm>
            <a:off x="-4610100" y="-4241800"/>
            <a:ext cx="24117300" cy="141666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47700" y="3232636"/>
            <a:ext cx="11709400" cy="3493983"/>
          </a:xfrm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7700" y="6756400"/>
            <a:ext cx="11709400" cy="952500"/>
          </a:xfrm>
          <a:prstGeom prst="rect">
            <a:avLst/>
          </a:prstGeom>
        </p:spPr>
        <p:txBody>
          <a:bodyPr/>
          <a:lstStyle/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Вид сбоку на человека в жёлтой куртке с капюшоном на фоне жёлтых ставней"/>
          <p:cNvSpPr>
            <a:spLocks noGrp="1"/>
          </p:cNvSpPr>
          <p:nvPr>
            <p:ph type="pic" idx="21"/>
          </p:nvPr>
        </p:nvSpPr>
        <p:spPr>
          <a:xfrm>
            <a:off x="3072745" y="0"/>
            <a:ext cx="14630408" cy="9753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47700" y="2596567"/>
            <a:ext cx="6477000" cy="3548477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7700" y="6209081"/>
            <a:ext cx="6477000" cy="2023432"/>
          </a:xfrm>
          <a:prstGeom prst="rect">
            <a:avLst/>
          </a:prstGeom>
        </p:spPr>
        <p:txBody>
          <a:bodyPr/>
          <a:lstStyle/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7700" y="9144000"/>
            <a:ext cx="11709400" cy="328424"/>
          </a:xfrm>
          <a:prstGeom prst="rect">
            <a:avLst/>
          </a:prstGeom>
        </p:spPr>
        <p:txBody>
          <a:bodyPr/>
          <a:lstStyle>
            <a:lvl1pPr defTabSz="560830">
              <a:spcBef>
                <a:spcPts val="2200"/>
              </a:spcBef>
              <a:defRPr sz="1300" spc="-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defTabSz="560830">
              <a:spcBef>
                <a:spcPts val="2200"/>
              </a:spcBef>
              <a:defRPr sz="1300" spc="-4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defTabSz="560830">
              <a:spcBef>
                <a:spcPts val="2200"/>
              </a:spcBef>
              <a:defRPr sz="1300" spc="-4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defTabSz="560830">
              <a:spcBef>
                <a:spcPts val="2200"/>
              </a:spcBef>
              <a:defRPr sz="1300" spc="-4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defTabSz="560830">
              <a:spcBef>
                <a:spcPts val="2200"/>
              </a:spcBef>
              <a:defRPr sz="1300" spc="-4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47700" y="1054100"/>
            <a:ext cx="11709400" cy="1307655"/>
          </a:xfrm>
          <a:prstGeom prst="rect">
            <a:avLst/>
          </a:prstGeom>
        </p:spPr>
        <p:txBody>
          <a:bodyPr anchor="t"/>
          <a:lstStyle>
            <a:lvl1pPr>
              <a:defRPr sz="7000" spc="-280"/>
            </a:lvl1pPr>
          </a:lstStyle>
          <a:p>
            <a:r>
              <a:t>Заголовок слайда</a:t>
            </a:r>
          </a:p>
        </p:txBody>
      </p:sp>
      <p:sp>
        <p:nvSpPr>
          <p:cNvPr id="42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7700" y="2328048"/>
            <a:ext cx="11709400" cy="499033"/>
          </a:xfrm>
          <a:prstGeom prst="rect">
            <a:avLst/>
          </a:prstGeom>
        </p:spPr>
        <p:txBody>
          <a:bodyPr lIns="54182" tIns="54182" rIns="54182" bIns="54182"/>
          <a:lstStyle>
            <a:lvl1pPr defTabSz="386348">
              <a:defRPr sz="2200" spc="-100"/>
            </a:lvl1pPr>
          </a:lstStyle>
          <a:p>
            <a:r>
              <a:t>Подзаголовок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idx="22" hasCustomPrompt="1"/>
          </p:nvPr>
        </p:nvSpPr>
        <p:spPr>
          <a:xfrm>
            <a:off x="647700" y="3642020"/>
            <a:ext cx="11709400" cy="5457145"/>
          </a:xfrm>
          <a:prstGeom prst="rect">
            <a:avLst/>
          </a:prstGeom>
        </p:spPr>
        <p:txBody>
          <a:bodyPr/>
          <a:lstStyle>
            <a:lvl1pPr defTabSz="419100">
              <a:spcBef>
                <a:spcPts val="2300"/>
              </a:spcBef>
              <a:defRPr cap="none" spc="0"/>
            </a:lvl1pPr>
          </a:lstStyle>
          <a:p>
            <a:r>
              <a:t>Текст пункта на слайде</a:t>
            </a:r>
          </a:p>
        </p:txBody>
      </p:sp>
      <p:sp>
        <p:nvSpPr>
          <p:cNvPr id="44" name="Прямоугольник"/>
          <p:cNvSpPr/>
          <p:nvPr/>
        </p:nvSpPr>
        <p:spPr>
          <a:xfrm>
            <a:off x="0" y="674408"/>
            <a:ext cx="13004800" cy="20378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defRPr sz="2200" spc="-4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7700" y="9139515"/>
            <a:ext cx="11709400" cy="328424"/>
          </a:xfrm>
          <a:prstGeom prst="rect">
            <a:avLst/>
          </a:prstGeom>
        </p:spPr>
        <p:txBody>
          <a:bodyPr/>
          <a:lstStyle>
            <a:lvl1pPr defTabSz="560830">
              <a:spcBef>
                <a:spcPts val="2200"/>
              </a:spcBef>
              <a:defRPr sz="1300" spc="-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defTabSz="560830">
              <a:spcBef>
                <a:spcPts val="2200"/>
              </a:spcBef>
              <a:defRPr sz="1300" spc="-4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defTabSz="560830">
              <a:spcBef>
                <a:spcPts val="2200"/>
              </a:spcBef>
              <a:defRPr sz="1300" spc="-4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defTabSz="560830">
              <a:spcBef>
                <a:spcPts val="2200"/>
              </a:spcBef>
              <a:defRPr sz="1300" spc="-4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defTabSz="560830">
              <a:spcBef>
                <a:spcPts val="2200"/>
              </a:spcBef>
              <a:defRPr sz="1300" spc="-4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Прямоугольник"/>
          <p:cNvSpPr/>
          <p:nvPr/>
        </p:nvSpPr>
        <p:spPr>
          <a:xfrm>
            <a:off x="0" y="674408"/>
            <a:ext cx="13004800" cy="20378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defRPr sz="2200" spc="-4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21" hasCustomPrompt="1"/>
          </p:nvPr>
        </p:nvSpPr>
        <p:spPr>
          <a:xfrm>
            <a:off x="647700" y="3644900"/>
            <a:ext cx="11709400" cy="5461000"/>
          </a:xfrm>
          <a:prstGeom prst="rect">
            <a:avLst/>
          </a:prstGeom>
        </p:spPr>
        <p:txBody>
          <a:bodyPr numCol="2" spcCol="585469"/>
          <a:lstStyle>
            <a:lvl1pPr defTabSz="419100">
              <a:spcBef>
                <a:spcPts val="2300"/>
              </a:spcBef>
              <a:defRPr cap="none" spc="0"/>
            </a:lvl1pPr>
          </a:lstStyle>
          <a:p>
            <a:r>
              <a:t>Текст пункта на слайде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47700" y="4104325"/>
            <a:ext cx="6478986" cy="5002175"/>
          </a:xfrm>
          <a:prstGeom prst="rect">
            <a:avLst/>
          </a:prstGeom>
        </p:spPr>
        <p:txBody>
          <a:bodyPr/>
          <a:lstStyle>
            <a:lvl1pPr defTabSz="419100">
              <a:spcBef>
                <a:spcPts val="2300"/>
              </a:spcBef>
              <a:defRPr cap="none" spc="0"/>
            </a:lvl1pPr>
            <a:lvl2pPr defTabSz="419100">
              <a:spcBef>
                <a:spcPts val="2300"/>
              </a:spcBef>
              <a:defRPr cap="none" spc="0"/>
            </a:lvl2pPr>
            <a:lvl3pPr defTabSz="419100">
              <a:spcBef>
                <a:spcPts val="2300"/>
              </a:spcBef>
              <a:defRPr cap="none" spc="0"/>
            </a:lvl3pPr>
            <a:lvl4pPr defTabSz="419100">
              <a:spcBef>
                <a:spcPts val="2300"/>
              </a:spcBef>
              <a:defRPr cap="none" spc="0"/>
            </a:lvl4pPr>
            <a:lvl5pPr defTabSz="419100">
              <a:spcBef>
                <a:spcPts val="2300"/>
              </a:spcBef>
              <a:defRPr cap="none" spc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Улыбающийся человек в синей кофте перед синей стеной"/>
          <p:cNvSpPr>
            <a:spLocks noGrp="1"/>
          </p:cNvSpPr>
          <p:nvPr>
            <p:ph type="pic" idx="21"/>
          </p:nvPr>
        </p:nvSpPr>
        <p:spPr>
          <a:xfrm>
            <a:off x="4009168" y="0"/>
            <a:ext cx="14621485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47700" y="1068144"/>
            <a:ext cx="6477000" cy="2186004"/>
          </a:xfrm>
          <a:prstGeom prst="rect">
            <a:avLst/>
          </a:prstGeom>
        </p:spPr>
        <p:txBody>
          <a:bodyPr anchor="t"/>
          <a:lstStyle>
            <a:lvl1pPr>
              <a:defRPr sz="7000" spc="-280"/>
            </a:lvl1pPr>
          </a:lstStyle>
          <a:p>
            <a:r>
              <a:t>Заголовок слайда</a:t>
            </a:r>
          </a:p>
        </p:txBody>
      </p:sp>
      <p:sp>
        <p:nvSpPr>
          <p:cNvPr id="65" name="Подзаголовок слайд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47700" y="3267850"/>
            <a:ext cx="6477000" cy="499033"/>
          </a:xfrm>
          <a:prstGeom prst="rect">
            <a:avLst/>
          </a:prstGeom>
        </p:spPr>
        <p:txBody>
          <a:bodyPr lIns="54182" tIns="54182" rIns="54182" bIns="54182"/>
          <a:lstStyle>
            <a:lvl1pPr defTabSz="386348">
              <a:defRPr sz="2200" spc="-100"/>
            </a:lvl1pPr>
          </a:lstStyle>
          <a:p>
            <a:r>
              <a:t>Подзаголовок слайда</a:t>
            </a:r>
          </a:p>
        </p:txBody>
      </p:sp>
      <p:sp>
        <p:nvSpPr>
          <p:cNvPr id="66" name="Автор и дата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647700" y="9144000"/>
            <a:ext cx="6654800" cy="328424"/>
          </a:xfrm>
          <a:prstGeom prst="rect">
            <a:avLst/>
          </a:prstGeom>
        </p:spPr>
        <p:txBody>
          <a:bodyPr/>
          <a:lstStyle>
            <a:lvl1pPr defTabSz="560830">
              <a:spcBef>
                <a:spcPts val="2200"/>
              </a:spcBef>
              <a:defRPr sz="1300" spc="-1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67" name="Прямоугольник"/>
          <p:cNvSpPr/>
          <p:nvPr/>
        </p:nvSpPr>
        <p:spPr>
          <a:xfrm>
            <a:off x="0" y="674408"/>
            <a:ext cx="7302500" cy="20378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defRPr sz="2200" spc="-4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, видео — мелк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47700" y="4104325"/>
            <a:ext cx="6478986" cy="5002175"/>
          </a:xfrm>
          <a:prstGeom prst="rect">
            <a:avLst/>
          </a:prstGeom>
        </p:spPr>
        <p:txBody>
          <a:bodyPr/>
          <a:lstStyle>
            <a:lvl1pPr defTabSz="419100">
              <a:spcBef>
                <a:spcPts val="2300"/>
              </a:spcBef>
              <a:defRPr cap="none" spc="0"/>
            </a:lvl1pPr>
            <a:lvl2pPr defTabSz="419100">
              <a:spcBef>
                <a:spcPts val="2300"/>
              </a:spcBef>
              <a:defRPr cap="none" spc="0"/>
            </a:lvl2pPr>
            <a:lvl3pPr defTabSz="419100">
              <a:spcBef>
                <a:spcPts val="2300"/>
              </a:spcBef>
              <a:defRPr cap="none" spc="0"/>
            </a:lvl3pPr>
            <a:lvl4pPr defTabSz="419100">
              <a:spcBef>
                <a:spcPts val="2300"/>
              </a:spcBef>
              <a:defRPr cap="none" spc="0"/>
            </a:lvl4pPr>
            <a:lvl5pPr defTabSz="419100">
              <a:spcBef>
                <a:spcPts val="2300"/>
              </a:spcBef>
              <a:defRPr cap="none" spc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47700" y="1068144"/>
            <a:ext cx="6477000" cy="2186004"/>
          </a:xfrm>
          <a:prstGeom prst="rect">
            <a:avLst/>
          </a:prstGeom>
        </p:spPr>
        <p:txBody>
          <a:bodyPr anchor="t"/>
          <a:lstStyle>
            <a:lvl1pPr>
              <a:defRPr sz="7000" spc="-280"/>
            </a:lvl1pPr>
          </a:lstStyle>
          <a:p>
            <a:r>
              <a:t>Заголовок слайда</a:t>
            </a:r>
          </a:p>
        </p:txBody>
      </p:sp>
      <p:sp>
        <p:nvSpPr>
          <p:cNvPr id="77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7700" y="3267850"/>
            <a:ext cx="6477000" cy="499033"/>
          </a:xfrm>
          <a:prstGeom prst="rect">
            <a:avLst/>
          </a:prstGeom>
        </p:spPr>
        <p:txBody>
          <a:bodyPr lIns="54182" tIns="54182" rIns="54182" bIns="54182"/>
          <a:lstStyle>
            <a:lvl1pPr defTabSz="386348">
              <a:defRPr sz="2200" spc="-100"/>
            </a:lvl1pPr>
          </a:lstStyle>
          <a:p>
            <a:r>
              <a:t>Подзаголовок слайда</a:t>
            </a:r>
          </a:p>
        </p:txBody>
      </p:sp>
      <p:sp>
        <p:nvSpPr>
          <p:cNvPr id="78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47700" y="9144000"/>
            <a:ext cx="6654800" cy="328424"/>
          </a:xfrm>
          <a:prstGeom prst="rect">
            <a:avLst/>
          </a:prstGeom>
        </p:spPr>
        <p:txBody>
          <a:bodyPr/>
          <a:lstStyle>
            <a:lvl1pPr defTabSz="560830">
              <a:spcBef>
                <a:spcPts val="2200"/>
              </a:spcBef>
              <a:defRPr sz="1300" spc="-1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79" name="Прямоугольник"/>
          <p:cNvSpPr/>
          <p:nvPr/>
        </p:nvSpPr>
        <p:spPr>
          <a:xfrm>
            <a:off x="0" y="674408"/>
            <a:ext cx="13004800" cy="20378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defRPr sz="2200" spc="-4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 видеотрансляция — круп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47700" y="4104325"/>
            <a:ext cx="6478986" cy="5002175"/>
          </a:xfrm>
          <a:prstGeom prst="rect">
            <a:avLst/>
          </a:prstGeom>
        </p:spPr>
        <p:txBody>
          <a:bodyPr/>
          <a:lstStyle>
            <a:lvl1pPr defTabSz="419100">
              <a:spcBef>
                <a:spcPts val="2300"/>
              </a:spcBef>
              <a:defRPr cap="none" spc="0"/>
            </a:lvl1pPr>
            <a:lvl2pPr defTabSz="419100">
              <a:spcBef>
                <a:spcPts val="2300"/>
              </a:spcBef>
              <a:defRPr cap="none" spc="0"/>
            </a:lvl2pPr>
            <a:lvl3pPr defTabSz="419100">
              <a:spcBef>
                <a:spcPts val="2300"/>
              </a:spcBef>
              <a:defRPr cap="none" spc="0"/>
            </a:lvl3pPr>
            <a:lvl4pPr defTabSz="419100">
              <a:spcBef>
                <a:spcPts val="2300"/>
              </a:spcBef>
              <a:defRPr cap="none" spc="0"/>
            </a:lvl4pPr>
            <a:lvl5pPr defTabSz="419100">
              <a:spcBef>
                <a:spcPts val="2300"/>
              </a:spcBef>
              <a:defRPr cap="none" spc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8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47700" y="1068144"/>
            <a:ext cx="6477000" cy="2186004"/>
          </a:xfrm>
          <a:prstGeom prst="rect">
            <a:avLst/>
          </a:prstGeom>
        </p:spPr>
        <p:txBody>
          <a:bodyPr anchor="t"/>
          <a:lstStyle>
            <a:lvl1pPr>
              <a:defRPr sz="7000" spc="-280"/>
            </a:lvl1pPr>
          </a:lstStyle>
          <a:p>
            <a:r>
              <a:t>Заголовок слайда</a:t>
            </a:r>
          </a:p>
        </p:txBody>
      </p:sp>
      <p:sp>
        <p:nvSpPr>
          <p:cNvPr id="89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7700" y="3267850"/>
            <a:ext cx="6477000" cy="499033"/>
          </a:xfrm>
          <a:prstGeom prst="rect">
            <a:avLst/>
          </a:prstGeom>
        </p:spPr>
        <p:txBody>
          <a:bodyPr lIns="54182" tIns="54182" rIns="54182" bIns="54182"/>
          <a:lstStyle>
            <a:lvl1pPr defTabSz="386348">
              <a:defRPr sz="2200" spc="-100"/>
            </a:lvl1pPr>
          </a:lstStyle>
          <a:p>
            <a:r>
              <a:t>Подзаголовок слайда</a:t>
            </a:r>
          </a:p>
        </p:txBody>
      </p:sp>
      <p:sp>
        <p:nvSpPr>
          <p:cNvPr id="90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47700" y="9144000"/>
            <a:ext cx="6654800" cy="328424"/>
          </a:xfrm>
          <a:prstGeom prst="rect">
            <a:avLst/>
          </a:prstGeom>
        </p:spPr>
        <p:txBody>
          <a:bodyPr/>
          <a:lstStyle>
            <a:lvl1pPr defTabSz="560830">
              <a:spcBef>
                <a:spcPts val="2200"/>
              </a:spcBef>
              <a:defRPr sz="1300" spc="-1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91" name="Прямоугольник"/>
          <p:cNvSpPr/>
          <p:nvPr/>
        </p:nvSpPr>
        <p:spPr>
          <a:xfrm>
            <a:off x="0" y="674408"/>
            <a:ext cx="7302500" cy="20378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spcBef>
                <a:spcPts val="0"/>
              </a:spcBef>
              <a:defRPr sz="2200" spc="-4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502387" y="9129522"/>
            <a:ext cx="320549" cy="3429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647700" y="3877233"/>
            <a:ext cx="11708856" cy="279606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70000"/>
              </a:lnSpc>
              <a:defRPr sz="7200" spc="-288"/>
            </a:lvl1pPr>
          </a:lstStyle>
          <a:p>
            <a:r>
              <a:t>Заголовок раздела</a:t>
            </a:r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47700" y="6759392"/>
            <a:ext cx="11709400" cy="95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47700" y="3232761"/>
            <a:ext cx="11709400" cy="3493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Заголовок презентации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466065" y="9053322"/>
            <a:ext cx="393193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-45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-45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-45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-45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-45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-45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-45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-45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-45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titleStyle>
    <p:bodyStyle>
      <a:lvl1pPr marL="0" marR="0" indent="0" algn="l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-7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0" algn="l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-7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0" algn="l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-7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0" algn="l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-7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0" algn="l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-7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0" algn="l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-7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0" algn="l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-7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0" algn="l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-7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0" algn="l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-7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bodyStyle>
    <p:otherStyle>
      <a:lvl1pPr marL="0" marR="0" indent="0" algn="ctr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0" algn="ctr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0" algn="ctr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0" algn="ctr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0" algn="ctr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0" algn="ctr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0" algn="ctr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0" algn="ctr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0" algn="ctr" defTabSz="2438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Выполнил студент группы кф24-2…"/>
          <p:cNvSpPr txBox="1">
            <a:spLocks noGrp="1"/>
          </p:cNvSpPr>
          <p:nvPr>
            <p:ph type="subTitle" sz="quarter" idx="1"/>
          </p:nvPr>
        </p:nvSpPr>
        <p:spPr>
          <a:xfrm>
            <a:off x="6499943" y="5931503"/>
            <a:ext cx="6212761" cy="3345371"/>
          </a:xfrm>
          <a:prstGeom prst="rect">
            <a:avLst/>
          </a:prstGeom>
        </p:spPr>
        <p:txBody>
          <a:bodyPr/>
          <a:lstStyle/>
          <a:p>
            <a:pPr algn="r" defTabSz="274016">
              <a:lnSpc>
                <a:spcPct val="90000"/>
              </a:lnSpc>
              <a:defRPr sz="1768" spc="-76">
                <a:solidFill>
                  <a:srgbClr val="FFFFFF"/>
                </a:solidFill>
              </a:defRPr>
            </a:pPr>
            <a:r>
              <a:t>Подготовили Студенты 2 курса</a:t>
            </a:r>
          </a:p>
          <a:p>
            <a:pPr algn="r" defTabSz="274016">
              <a:lnSpc>
                <a:spcPct val="90000"/>
              </a:lnSpc>
              <a:defRPr sz="1768" spc="-76">
                <a:solidFill>
                  <a:srgbClr val="FFFFFF"/>
                </a:solidFill>
              </a:defRPr>
            </a:pPr>
            <a:r>
              <a:t>Финансового университет при правительстве рф  </a:t>
            </a:r>
          </a:p>
          <a:p>
            <a:pPr algn="r" defTabSz="274016">
              <a:lnSpc>
                <a:spcPct val="90000"/>
              </a:lnSpc>
              <a:defRPr sz="1768" spc="-76">
                <a:solidFill>
                  <a:srgbClr val="FFFFFF"/>
                </a:solidFill>
              </a:defRPr>
            </a:pPr>
            <a:r>
              <a:t>Факультета экономики и бизнеса</a:t>
            </a:r>
          </a:p>
          <a:p>
            <a:pPr algn="r" defTabSz="274016">
              <a:lnSpc>
                <a:spcPct val="90000"/>
              </a:lnSpc>
              <a:defRPr sz="1768" spc="-76">
                <a:solidFill>
                  <a:srgbClr val="FFFFFF"/>
                </a:solidFill>
              </a:defRPr>
            </a:pPr>
            <a:r>
              <a:t>Группы КФ24-1 </a:t>
            </a:r>
          </a:p>
          <a:p>
            <a:pPr algn="r" defTabSz="274016">
              <a:lnSpc>
                <a:spcPct val="90000"/>
              </a:lnSpc>
              <a:defRPr sz="1768" spc="-76">
                <a:solidFill>
                  <a:srgbClr val="FFFFFF"/>
                </a:solidFill>
              </a:defRPr>
            </a:pPr>
            <a:r>
              <a:t>Булаев С.С., ЕМец Д.В. Китапов Л.Д., Курочкин А.С.</a:t>
            </a:r>
          </a:p>
          <a:p>
            <a:pPr algn="r" defTabSz="274016">
              <a:lnSpc>
                <a:spcPct val="90000"/>
              </a:lnSpc>
              <a:defRPr sz="1768" spc="-76">
                <a:solidFill>
                  <a:srgbClr val="FFFFFF"/>
                </a:solidFill>
              </a:defRPr>
            </a:pPr>
            <a:endParaRPr/>
          </a:p>
          <a:p>
            <a:pPr algn="r" defTabSz="274016">
              <a:lnSpc>
                <a:spcPct val="90000"/>
              </a:lnSpc>
              <a:defRPr sz="1768" spc="-76">
                <a:solidFill>
                  <a:srgbClr val="FFFFFF"/>
                </a:solidFill>
              </a:defRPr>
            </a:pPr>
            <a:r>
              <a:t>Руководитель  проекта</a:t>
            </a:r>
          </a:p>
          <a:p>
            <a:pPr algn="r" defTabSz="274016">
              <a:lnSpc>
                <a:spcPct val="90000"/>
              </a:lnSpc>
              <a:defRPr sz="1768" spc="-76">
                <a:solidFill>
                  <a:srgbClr val="FFFFFF"/>
                </a:solidFill>
              </a:defRPr>
            </a:pPr>
            <a:r>
              <a:t>к.Э.н., доцент</a:t>
            </a:r>
          </a:p>
          <a:p>
            <a:pPr algn="r" defTabSz="274016">
              <a:lnSpc>
                <a:spcPct val="90000"/>
              </a:lnSpc>
              <a:defRPr sz="1768" spc="-76">
                <a:solidFill>
                  <a:srgbClr val="FFFFFF"/>
                </a:solidFill>
              </a:defRPr>
            </a:pPr>
            <a:r>
              <a:t>Дуброва марина викторовна</a:t>
            </a:r>
          </a:p>
          <a:p>
            <a:pPr algn="r" defTabSz="274016">
              <a:lnSpc>
                <a:spcPct val="90000"/>
              </a:lnSpc>
              <a:defRPr sz="1768" spc="-76">
                <a:solidFill>
                  <a:srgbClr val="FFFFFF"/>
                </a:solidFill>
              </a:defRPr>
            </a:pPr>
            <a:endParaRPr/>
          </a:p>
          <a:p>
            <a:pPr algn="r" defTabSz="274016">
              <a:lnSpc>
                <a:spcPct val="90000"/>
              </a:lnSpc>
              <a:defRPr sz="1768" spc="-76">
                <a:solidFill>
                  <a:srgbClr val="FFFFFF"/>
                </a:solidFill>
              </a:defRPr>
            </a:pPr>
            <a:r>
              <a:t> Москва 2026 год  </a:t>
            </a:r>
          </a:p>
        </p:txBody>
      </p:sp>
      <p:sp>
        <p:nvSpPr>
          <p:cNvPr id="186" name="Подвиг моего предка в великой отечественной войне"/>
          <p:cNvSpPr txBox="1">
            <a:spLocks noGrp="1"/>
          </p:cNvSpPr>
          <p:nvPr>
            <p:ph type="ctrTitle"/>
          </p:nvPr>
        </p:nvSpPr>
        <p:spPr>
          <a:xfrm>
            <a:off x="120758" y="2083008"/>
            <a:ext cx="9095939" cy="2722020"/>
          </a:xfrm>
          <a:prstGeom prst="rect">
            <a:avLst/>
          </a:prstGeom>
        </p:spPr>
        <p:txBody>
          <a:bodyPr/>
          <a:lstStyle/>
          <a:p>
            <a:pPr defTabSz="255177">
              <a:defRPr sz="3080" spc="-214">
                <a:solidFill>
                  <a:srgbClr val="FFFFFF"/>
                </a:solidFill>
              </a:defRPr>
            </a:pPr>
            <a:r>
              <a:t>Расширение полномочий населения</a:t>
            </a:r>
            <a:br/>
            <a:r>
              <a:t>в бюджетном процессе</a:t>
            </a:r>
          </a:p>
          <a:p>
            <a:pPr defTabSz="255177">
              <a:defRPr sz="3080" spc="-214">
                <a:solidFill>
                  <a:srgbClr val="FFFFFF"/>
                </a:solidFill>
              </a:defRPr>
            </a:pPr>
            <a:endParaRPr/>
          </a:p>
          <a:p>
            <a:pPr defTabSz="255177">
              <a:defRPr sz="3080" spc="-214">
                <a:solidFill>
                  <a:srgbClr val="FFFFFF"/>
                </a:solidFill>
              </a:defRPr>
            </a:pPr>
            <a:r>
              <a:t>Правовой механизм блокировки неэффективных муниципальных закупок</a:t>
            </a:r>
          </a:p>
        </p:txBody>
      </p:sp>
      <p:pic>
        <p:nvPicPr>
          <p:cNvPr id="187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7" y="8151533"/>
            <a:ext cx="4231431" cy="1420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8176E3-18AD-8EF8-FA71-B80A556F5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кругленный прямоугольник">
            <a:extLst>
              <a:ext uri="{FF2B5EF4-FFF2-40B4-BE49-F238E27FC236}">
                <a16:creationId xmlns:a16="http://schemas.microsoft.com/office/drawing/2014/main" id="{D6B63A18-6F1A-CB8C-CA83-AEC6F68E5345}"/>
              </a:ext>
            </a:extLst>
          </p:cNvPr>
          <p:cNvSpPr/>
          <p:nvPr/>
        </p:nvSpPr>
        <p:spPr>
          <a:xfrm>
            <a:off x="2527327" y="7587930"/>
            <a:ext cx="7950146" cy="1595827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" name="Закругленный прямоугольник">
            <a:extLst>
              <a:ext uri="{FF2B5EF4-FFF2-40B4-BE49-F238E27FC236}">
                <a16:creationId xmlns:a16="http://schemas.microsoft.com/office/drawing/2014/main" id="{36C2B2BC-807D-A907-D2D6-FC04E937D19E}"/>
              </a:ext>
            </a:extLst>
          </p:cNvPr>
          <p:cNvSpPr/>
          <p:nvPr/>
        </p:nvSpPr>
        <p:spPr>
          <a:xfrm>
            <a:off x="991196" y="5438475"/>
            <a:ext cx="11022406" cy="1922043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" name="Вопросы для аудитории">
            <a:extLst>
              <a:ext uri="{FF2B5EF4-FFF2-40B4-BE49-F238E27FC236}">
                <a16:creationId xmlns:a16="http://schemas.microsoft.com/office/drawing/2014/main" id="{FB0732E9-A949-69A0-6009-892F6E377E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9396" y="240135"/>
            <a:ext cx="7387648" cy="1706197"/>
          </a:xfrm>
          <a:prstGeom prst="rect">
            <a:avLst/>
          </a:prstGeom>
        </p:spPr>
        <p:txBody>
          <a:bodyPr/>
          <a:lstStyle/>
          <a:p>
            <a:pPr defTabSz="220360">
              <a:defRPr sz="3726" spc="-254">
                <a:solidFill>
                  <a:srgbClr val="FFFFFF"/>
                </a:solidFill>
              </a:defRPr>
            </a:pPr>
            <a:r>
              <a:rPr lang="en-US" sz="3726" dirty="0" err="1"/>
              <a:t>Предложение</a:t>
            </a:r>
            <a:r>
              <a:rPr lang="en-US" sz="3726" dirty="0"/>
              <a:t> о </a:t>
            </a:r>
            <a:r>
              <a:rPr lang="en-US" sz="3726" dirty="0" err="1"/>
              <a:t>внесении</a:t>
            </a:r>
            <a:r>
              <a:rPr lang="en-US" sz="3726" dirty="0"/>
              <a:t> </a:t>
            </a:r>
            <a:r>
              <a:rPr lang="en-US" sz="3726" dirty="0" err="1"/>
              <a:t>поправок</a:t>
            </a:r>
            <a:r>
              <a:rPr lang="en-US" sz="3726" dirty="0"/>
              <a:t> в </a:t>
            </a:r>
            <a:r>
              <a:rPr lang="en-US" sz="3726" dirty="0" err="1"/>
              <a:t>статью</a:t>
            </a:r>
            <a:r>
              <a:rPr lang="ru-RU" sz="3726" dirty="0"/>
              <a:t> </a:t>
            </a:r>
            <a:r>
              <a:rPr lang="en-US" sz="3726" dirty="0"/>
              <a:t>102 44-ФЗ.</a:t>
            </a:r>
            <a:endParaRPr dirty="0"/>
          </a:p>
          <a:p>
            <a:pPr defTabSz="220360">
              <a:defRPr sz="2024" spc="-138">
                <a:solidFill>
                  <a:srgbClr val="FFFFFF"/>
                </a:solidFill>
              </a:defRPr>
            </a:pPr>
            <a:endParaRPr dirty="0"/>
          </a:p>
          <a:p>
            <a:pPr algn="r" defTabSz="210311">
              <a:lnSpc>
                <a:spcPct val="100000"/>
              </a:lnSpc>
              <a:defRPr sz="736" b="0" cap="none" spc="0"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</p:txBody>
      </p:sp>
      <p:pic>
        <p:nvPicPr>
          <p:cNvPr id="220" name="вставленный-фильм.png" descr="вставленный-фильм.png">
            <a:extLst>
              <a:ext uri="{FF2B5EF4-FFF2-40B4-BE49-F238E27FC236}">
                <a16:creationId xmlns:a16="http://schemas.microsoft.com/office/drawing/2014/main" id="{EEB60FFE-533E-F245-3299-34485566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Закругленный прямоугольник">
            <a:extLst>
              <a:ext uri="{FF2B5EF4-FFF2-40B4-BE49-F238E27FC236}">
                <a16:creationId xmlns:a16="http://schemas.microsoft.com/office/drawing/2014/main" id="{93877C6D-E461-DAA7-12AB-160CD5035CDA}"/>
              </a:ext>
            </a:extLst>
          </p:cNvPr>
          <p:cNvSpPr/>
          <p:nvPr/>
        </p:nvSpPr>
        <p:spPr>
          <a:xfrm>
            <a:off x="2214271" y="3631143"/>
            <a:ext cx="8290428" cy="1579920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" name="«Каждый имеет право свободно искать, получать, передавать, производить и распространять информацию любым законным способом.»">
            <a:extLst>
              <a:ext uri="{FF2B5EF4-FFF2-40B4-BE49-F238E27FC236}">
                <a16:creationId xmlns:a16="http://schemas.microsoft.com/office/drawing/2014/main" id="{69A927D6-BA6F-B61C-8914-91B4E2DA36AD}"/>
              </a:ext>
            </a:extLst>
          </p:cNvPr>
          <p:cNvSpPr txBox="1"/>
          <p:nvPr/>
        </p:nvSpPr>
        <p:spPr>
          <a:xfrm>
            <a:off x="2687757" y="3677414"/>
            <a:ext cx="734345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1800" i="0" dirty="0"/>
              <a:t>п</a:t>
            </a:r>
            <a:r>
              <a:rPr lang="ru-RU" i="0" dirty="0"/>
              <a:t>редлагается ввести право вето для граждан в сфере государственных закупок, что направленно на учет общественного мнения при принятии того или иного контракта. Работа данной системы будет включать в себя возможность голосования на портале Единой информационной системе (ЕИС) верифицированных пользователей против принятия того или иного тендера.</a:t>
            </a:r>
          </a:p>
          <a:p>
            <a:endParaRPr sz="1800" dirty="0"/>
          </a:p>
        </p:txBody>
      </p:sp>
      <p:sp>
        <p:nvSpPr>
          <p:cNvPr id="2" name="Процесс реализуется полностью в цифровом формате, что минимизирует бюрократические задержки и исключает человеческий фактор при подсчете голосов.">
            <a:extLst>
              <a:ext uri="{FF2B5EF4-FFF2-40B4-BE49-F238E27FC236}">
                <a16:creationId xmlns:a16="http://schemas.microsoft.com/office/drawing/2014/main" id="{76538D4A-209B-535B-90D0-7A7E6E59D611}"/>
              </a:ext>
            </a:extLst>
          </p:cNvPr>
          <p:cNvSpPr/>
          <p:nvPr/>
        </p:nvSpPr>
        <p:spPr>
          <a:xfrm>
            <a:off x="874089" y="1740044"/>
            <a:ext cx="11370919" cy="1690058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lang="ru-RU" dirty="0"/>
              <a:t> Описанные выше меры обеспечивают эффективную работу механизма общественного контроля за государственными закупками. При этом в целях повышения эффективности работы данного механизма его можно дополнить системой замораживания или остановки государственного контракта еще на моменте его принятие.</a:t>
            </a:r>
          </a:p>
        </p:txBody>
      </p:sp>
      <p:sp>
        <p:nvSpPr>
          <p:cNvPr id="26" name="«Каждый имеет право свободно искать, получать, передавать, производить и распространять информацию любым законным способом.»">
            <a:extLst>
              <a:ext uri="{FF2B5EF4-FFF2-40B4-BE49-F238E27FC236}">
                <a16:creationId xmlns:a16="http://schemas.microsoft.com/office/drawing/2014/main" id="{52551037-4573-ACA3-509C-B05D57E2A9D5}"/>
              </a:ext>
            </a:extLst>
          </p:cNvPr>
          <p:cNvSpPr txBox="1"/>
          <p:nvPr/>
        </p:nvSpPr>
        <p:spPr>
          <a:xfrm>
            <a:off x="1108305" y="5593353"/>
            <a:ext cx="10502361" cy="1810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1800" i="0" dirty="0"/>
              <a:t>п</a:t>
            </a:r>
            <a:r>
              <a:rPr lang="ru-RU" i="0" dirty="0"/>
              <a:t>редполагается автоматизированная работа данного механизма и установление определенной расчетной квоты необходимой для блокирования тендера до начала его осуществления. При достаточном количестве голосов, соответствующих размеру квоты, на сайте происходит автоматическое блокирования контракта и дальнейшее его продолжение возможно после проведения проверки органами государственной и муниципальной власти или публичных слушаний. Данная поправка позволит своевременно выявить нарушение нормативно правовых актов еще до начала реализации контракта, что повышает эффективность работы механизма.</a:t>
            </a:r>
          </a:p>
          <a:p>
            <a:endParaRPr sz="1800" dirty="0"/>
          </a:p>
        </p:txBody>
      </p:sp>
      <p:sp>
        <p:nvSpPr>
          <p:cNvPr id="5" name="«Каждый имеет право свободно искать, получать, передавать, производить и распространять информацию любым законным способом.»">
            <a:extLst>
              <a:ext uri="{FF2B5EF4-FFF2-40B4-BE49-F238E27FC236}">
                <a16:creationId xmlns:a16="http://schemas.microsoft.com/office/drawing/2014/main" id="{ABD821BA-08F9-50A3-3424-9A6A45A7308B}"/>
              </a:ext>
            </a:extLst>
          </p:cNvPr>
          <p:cNvSpPr txBox="1"/>
          <p:nvPr/>
        </p:nvSpPr>
        <p:spPr>
          <a:xfrm>
            <a:off x="2751479" y="7872882"/>
            <a:ext cx="750184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i="0" dirty="0"/>
              <a:t>Предлагается установить ограничение по времени блокировки контрактов до 72 часов в целях избежания чрезмерных задержек в реализации государственных контрактов, что может являться причиной общего снижения эффективности механизма государственных 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18526125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Вопросы для аудитории"/>
          <p:cNvSpPr txBox="1">
            <a:spLocks noGrp="1"/>
          </p:cNvSpPr>
          <p:nvPr>
            <p:ph type="ctrTitle"/>
          </p:nvPr>
        </p:nvSpPr>
        <p:spPr>
          <a:xfrm>
            <a:off x="165170" y="361355"/>
            <a:ext cx="9238227" cy="10460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79044">
              <a:defRPr sz="4400" spc="-3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ПРАВОВОЕ ОБЕСПЕЧЕНИЕ: ПОПРАВКИ В БЮДЖЕТНЫЙ КОДЕКС РФ</a:t>
            </a:r>
          </a:p>
        </p:txBody>
      </p:sp>
      <p:pic>
        <p:nvPicPr>
          <p:cNvPr id="190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Существует вероятность нецелевого или нерационального использования бюджетных средств на муниципальном уровне, что требует дополнительных механизмов контроля."/>
          <p:cNvSpPr/>
          <p:nvPr/>
        </p:nvSpPr>
        <p:spPr>
          <a:xfrm>
            <a:off x="1267206" y="1923009"/>
            <a:ext cx="10490400" cy="1926407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(Статья 219 БК РФ) Дополнение пунктом 5.1: основанием для отказа в санкционировании оплаты денежных обязательств является наличие протокола предварительного общественного контроля.</a:t>
            </a:r>
          </a:p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Значение: Создает легитимный «предохранитель», позволяя казначею на законных основаниях не подтверждать платеж. </a:t>
            </a:r>
          </a:p>
        </p:txBody>
      </p:sp>
      <p:sp>
        <p:nvSpPr>
          <p:cNvPr id="192" name="1"/>
          <p:cNvSpPr/>
          <p:nvPr/>
        </p:nvSpPr>
        <p:spPr>
          <a:xfrm>
            <a:off x="166933" y="2526211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1</a:t>
            </a:r>
          </a:p>
        </p:txBody>
      </p:sp>
      <p:sp>
        <p:nvSpPr>
          <p:cNvPr id="193" name="Действующие механизмы (публичные слушания) носят преимущественно консультативный характер и часто проводятся формально."/>
          <p:cNvSpPr/>
          <p:nvPr/>
        </p:nvSpPr>
        <p:spPr>
          <a:xfrm>
            <a:off x="1267206" y="4554678"/>
            <a:ext cx="10490400" cy="2100464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(Глава 26 БК РФ):Закрепление статуса предварительного общественного контроля через государственные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информ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. системы. Набор 1% голосов избирателей влечет автоматическую приостановку исполнения обязательств на срок до 72 часов.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Значение: Институционализирует право граждан на непосредственное участие до фактического списания денег.</a:t>
            </a:r>
          </a:p>
        </p:txBody>
      </p:sp>
      <p:sp>
        <p:nvSpPr>
          <p:cNvPr id="194" name="2"/>
          <p:cNvSpPr/>
          <p:nvPr/>
        </p:nvSpPr>
        <p:spPr>
          <a:xfrm>
            <a:off x="166933" y="5156151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2</a:t>
            </a:r>
          </a:p>
        </p:txBody>
      </p:sp>
      <p:sp>
        <p:nvSpPr>
          <p:cNvPr id="195" name="Необходимость смещения акцента с последующего контроля (по факту нарушений) на предварительный этап — до расходования средств."/>
          <p:cNvSpPr/>
          <p:nvPr/>
        </p:nvSpPr>
        <p:spPr>
          <a:xfrm>
            <a:off x="1267206" y="7330793"/>
            <a:ext cx="10387238" cy="1924911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(Статья 36 БК РФ):Расширение принципа прозрачности (открытости).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Значение: Обязывает органы власти обеспечивать технологическую возможность оперативного выражения мнения граждан по целесообразности конкретных расходов.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196" name="3"/>
          <p:cNvSpPr/>
          <p:nvPr/>
        </p:nvSpPr>
        <p:spPr>
          <a:xfrm>
            <a:off x="166933" y="7848723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416124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Вопросы для аудитории"/>
          <p:cNvSpPr txBox="1">
            <a:spLocks noGrp="1"/>
          </p:cNvSpPr>
          <p:nvPr>
            <p:ph type="ctrTitle"/>
          </p:nvPr>
        </p:nvSpPr>
        <p:spPr>
          <a:xfrm>
            <a:off x="165169" y="598383"/>
            <a:ext cx="9238227" cy="10460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79044">
              <a:defRPr sz="4400" spc="-3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МЕХАНИКА САНКЦИОНИРОВАНИЯ И БЛОКИРОВКИ СРЕДСТВ</a:t>
            </a:r>
          </a:p>
        </p:txBody>
      </p:sp>
      <p:pic>
        <p:nvPicPr>
          <p:cNvPr id="190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Существует вероятность нецелевого или нерационального использования бюджетных средств на муниципальном уровне, что требует дополнительных механизмов контроля."/>
          <p:cNvSpPr/>
          <p:nvPr/>
        </p:nvSpPr>
        <p:spPr>
          <a:xfrm>
            <a:off x="1267206" y="2338022"/>
            <a:ext cx="10488928" cy="1363927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Регистрация сигнала.</a:t>
            </a:r>
          </a:p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При достижении порога голосов (от 1500 верифицированных пользователей) ИС формирует электронный протокол-предписание.</a:t>
            </a:r>
          </a:p>
        </p:txBody>
      </p:sp>
      <p:sp>
        <p:nvSpPr>
          <p:cNvPr id="192" name="1"/>
          <p:cNvSpPr/>
          <p:nvPr/>
        </p:nvSpPr>
        <p:spPr>
          <a:xfrm>
            <a:off x="166933" y="2659985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1</a:t>
            </a:r>
          </a:p>
        </p:txBody>
      </p:sp>
      <p:sp>
        <p:nvSpPr>
          <p:cNvPr id="193" name="Действующие механизмы (публичные слушания) носят преимущественно консультативный характер и часто проводятся формально."/>
          <p:cNvSpPr/>
          <p:nvPr/>
        </p:nvSpPr>
        <p:spPr>
          <a:xfrm>
            <a:off x="1267206" y="4042810"/>
            <a:ext cx="10490401" cy="1364401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Блокировка на уровне Финансового управления.</a:t>
            </a:r>
          </a:p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Протокол транслируется в АС «Бюджет». Платежное поручение блокируется системой программным способом на этапе санкционирования оплаты.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194" name="2"/>
          <p:cNvSpPr/>
          <p:nvPr/>
        </p:nvSpPr>
        <p:spPr>
          <a:xfrm>
            <a:off x="166933" y="4365010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2</a:t>
            </a:r>
          </a:p>
        </p:txBody>
      </p:sp>
      <p:sp>
        <p:nvSpPr>
          <p:cNvPr id="195" name="Необходимость смещения акцента с последующего контроля (по факту нарушений) на предварительный этап — до расходования средств."/>
          <p:cNvSpPr/>
          <p:nvPr/>
        </p:nvSpPr>
        <p:spPr>
          <a:xfrm>
            <a:off x="1267206" y="5747598"/>
            <a:ext cx="10490401" cy="1364402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Обоснование отказа.</a:t>
            </a:r>
          </a:p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Казначей получает системное уведомление и выносит легитимный отказ в совершении платежа до проведения публичных слушаний.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196" name="3"/>
          <p:cNvSpPr/>
          <p:nvPr/>
        </p:nvSpPr>
        <p:spPr>
          <a:xfrm>
            <a:off x="215696" y="6069799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3</a:t>
            </a:r>
          </a:p>
        </p:txBody>
      </p:sp>
      <p:sp>
        <p:nvSpPr>
          <p:cNvPr id="197" name="Статья 36 БК РФ требует не только публикации отчетов, но и реальной возможности общества влиять на бюджетный процесс."/>
          <p:cNvSpPr/>
          <p:nvPr/>
        </p:nvSpPr>
        <p:spPr>
          <a:xfrm>
            <a:off x="1267206" y="7452387"/>
            <a:ext cx="10490401" cy="1364401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Соблюдение непрерывности (Защита от сбоев).</a:t>
            </a:r>
          </a:p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Устанавливается перечень исключений (медикаменты, питание для ДОУ, ликвидация ЧС). В отношении данных кодов бюджетной классификации (КБК) функция блокировки отключается автоматически.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198" name="4"/>
          <p:cNvSpPr/>
          <p:nvPr/>
        </p:nvSpPr>
        <p:spPr>
          <a:xfrm>
            <a:off x="215696" y="7774587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136434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Вопросы для аудитории"/>
          <p:cNvSpPr txBox="1">
            <a:spLocks noGrp="1"/>
          </p:cNvSpPr>
          <p:nvPr>
            <p:ph type="ctrTitle"/>
          </p:nvPr>
        </p:nvSpPr>
        <p:spPr>
          <a:xfrm>
            <a:off x="165169" y="598383"/>
            <a:ext cx="9238227" cy="10460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79044">
              <a:defRPr sz="4400" spc="-3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ПОРЯДОК РАЗРЕШЕНИЯ СПОРОВ (Г.О. ЩЁЛКОВО)</a:t>
            </a:r>
          </a:p>
        </p:txBody>
      </p:sp>
      <p:pic>
        <p:nvPicPr>
          <p:cNvPr id="190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Существует вероятность нецелевого или нерационального использования бюджетных средств на муниципальном уровне, что требует дополнительных механизмов контроля."/>
          <p:cNvSpPr/>
          <p:nvPr/>
        </p:nvSpPr>
        <p:spPr>
          <a:xfrm>
            <a:off x="1265733" y="2019681"/>
            <a:ext cx="10490400" cy="1854050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Для окончательного разрешения вопроса об эффективности планируемых расходов формируется специализированный коллегиальный орган (9 человек). Комиссия проводит экстренное заседание в течение 72 часов (срок блокировки контракта). Заседание транслируется в прямом эфире на портале «Открытый бюджет».</a:t>
            </a:r>
          </a:p>
        </p:txBody>
      </p:sp>
      <p:sp>
        <p:nvSpPr>
          <p:cNvPr id="192" name="1"/>
          <p:cNvSpPr/>
          <p:nvPr/>
        </p:nvSpPr>
        <p:spPr>
          <a:xfrm>
            <a:off x="165169" y="4397345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1</a:t>
            </a:r>
          </a:p>
        </p:txBody>
      </p:sp>
      <p:sp>
        <p:nvSpPr>
          <p:cNvPr id="193" name="Действующие механизмы (публичные слушания) носят преимущественно консультативный характер и часто проводятся формально."/>
          <p:cNvSpPr/>
          <p:nvPr/>
        </p:nvSpPr>
        <p:spPr>
          <a:xfrm>
            <a:off x="1267206" y="4042810"/>
            <a:ext cx="10490401" cy="1364401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3 представителя Администрации: Сотрудники Финансового управления, отдела закупок и заказчика спорной закупки.</a:t>
            </a:r>
          </a:p>
        </p:txBody>
      </p:sp>
      <p:sp>
        <p:nvSpPr>
          <p:cNvPr id="194" name="2"/>
          <p:cNvSpPr/>
          <p:nvPr/>
        </p:nvSpPr>
        <p:spPr>
          <a:xfrm>
            <a:off x="165169" y="6102370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2</a:t>
            </a:r>
          </a:p>
        </p:txBody>
      </p:sp>
      <p:sp>
        <p:nvSpPr>
          <p:cNvPr id="195" name="Необходимость смещения акцента с последующего контроля (по факту нарушений) на предварительный этап — до расходования средств."/>
          <p:cNvSpPr/>
          <p:nvPr/>
        </p:nvSpPr>
        <p:spPr>
          <a:xfrm>
            <a:off x="1267206" y="5747598"/>
            <a:ext cx="10490401" cy="1364402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3 представителя Совета депутатов: Депутаты профильных комиссий (бюджет, экономика, местное самоуправление)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196" name="3"/>
          <p:cNvSpPr/>
          <p:nvPr/>
        </p:nvSpPr>
        <p:spPr>
          <a:xfrm>
            <a:off x="213932" y="7807159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3</a:t>
            </a:r>
          </a:p>
        </p:txBody>
      </p:sp>
      <p:sp>
        <p:nvSpPr>
          <p:cNvPr id="197" name="Статья 36 БК РФ требует не только публикации отчетов, но и реальной возможности общества влиять на бюджетный процесс."/>
          <p:cNvSpPr/>
          <p:nvPr/>
        </p:nvSpPr>
        <p:spPr>
          <a:xfrm>
            <a:off x="1267206" y="7452387"/>
            <a:ext cx="10490401" cy="1364401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3 представителя граждан: Инициатор голосования и два активных участника, выбранные случайным образом через ЕСИА «Госуслуги».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26627911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Вопросы для аудитории"/>
          <p:cNvSpPr txBox="1">
            <a:spLocks noGrp="1"/>
          </p:cNvSpPr>
          <p:nvPr>
            <p:ph type="ctrTitle"/>
          </p:nvPr>
        </p:nvSpPr>
        <p:spPr>
          <a:xfrm>
            <a:off x="165169" y="598383"/>
            <a:ext cx="9238227" cy="10460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79044">
              <a:defRPr sz="4400" spc="-3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МЕХАНИКА САНКЦИОНИРОВАНИЯ И БЛОКИРОВКИ СРЕДСТВ</a:t>
            </a:r>
          </a:p>
        </p:txBody>
      </p:sp>
      <p:pic>
        <p:nvPicPr>
          <p:cNvPr id="190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Существует вероятность нецелевого или нерационального использования бюджетных средств на муниципальном уровне, что требует дополнительных механизмов контроля."/>
          <p:cNvSpPr/>
          <p:nvPr/>
        </p:nvSpPr>
        <p:spPr>
          <a:xfrm>
            <a:off x="1268679" y="2119133"/>
            <a:ext cx="10487892" cy="1815165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Удовлетворение вето (Отмена закупки)</a:t>
            </a:r>
          </a:p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Аргументы граждан признаны обоснованными (например, предметы роскоши). Финансовое управление отменяет санкционирование, тендер в ЕИС аннулируется, а средства перераспределяются на иные нужды.</a:t>
            </a:r>
          </a:p>
        </p:txBody>
      </p:sp>
      <p:sp>
        <p:nvSpPr>
          <p:cNvPr id="192" name="1"/>
          <p:cNvSpPr/>
          <p:nvPr/>
        </p:nvSpPr>
        <p:spPr>
          <a:xfrm>
            <a:off x="165168" y="2540620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1</a:t>
            </a:r>
          </a:p>
        </p:txBody>
      </p:sp>
      <p:sp>
        <p:nvSpPr>
          <p:cNvPr id="193" name="Действующие механизмы (публичные слушания) носят преимущественно консультативный характер и часто проводятся формально."/>
          <p:cNvSpPr/>
          <p:nvPr/>
        </p:nvSpPr>
        <p:spPr>
          <a:xfrm>
            <a:off x="1267206" y="4365010"/>
            <a:ext cx="10489365" cy="1815795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Внесение изменений в смету и ТЗ</a:t>
            </a:r>
          </a:p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Частичное удовлетворение. Закупка возвращается на доработку для оптимизации стоимости (отказ от избыточных характеристик, замена материалов) без отмены самой потребности.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194" name="2"/>
          <p:cNvSpPr/>
          <p:nvPr/>
        </p:nvSpPr>
        <p:spPr>
          <a:xfrm>
            <a:off x="165169" y="4876800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2</a:t>
            </a:r>
          </a:p>
        </p:txBody>
      </p:sp>
      <p:sp>
        <p:nvSpPr>
          <p:cNvPr id="195" name="Необходимость смещения акцента с последующего контроля (по факту нарушений) на предварительный этап — до расходования средств."/>
          <p:cNvSpPr/>
          <p:nvPr/>
        </p:nvSpPr>
        <p:spPr>
          <a:xfrm>
            <a:off x="1248229" y="6655495"/>
            <a:ext cx="10489365" cy="1815797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Отклонение вето (Продолжение закупки)</a:t>
            </a:r>
          </a:p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Заказчик доказал критическую необходимость и рыночную обоснованность. Блокировка снимается. Администрация обязана в течение 24 часов опубликовать развернутое публичное обоснование.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196" name="3"/>
          <p:cNvSpPr/>
          <p:nvPr/>
        </p:nvSpPr>
        <p:spPr>
          <a:xfrm>
            <a:off x="165169" y="7070363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011776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Вопросы для аудитории"/>
          <p:cNvSpPr txBox="1">
            <a:spLocks noGrp="1"/>
          </p:cNvSpPr>
          <p:nvPr>
            <p:ph type="ctrTitle"/>
          </p:nvPr>
        </p:nvSpPr>
        <p:spPr>
          <a:xfrm>
            <a:off x="165169" y="598383"/>
            <a:ext cx="9238227" cy="1046060"/>
          </a:xfrm>
          <a:prstGeom prst="rect">
            <a:avLst/>
          </a:prstGeom>
        </p:spPr>
        <p:txBody>
          <a:bodyPr>
            <a:normAutofit/>
          </a:bodyPr>
          <a:lstStyle>
            <a:lvl1pPr defTabSz="479044">
              <a:defRPr sz="4400" spc="-3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РЕЗУЛЬТАТЫ ПРОЕКТА</a:t>
            </a:r>
          </a:p>
        </p:txBody>
      </p:sp>
      <p:pic>
        <p:nvPicPr>
          <p:cNvPr id="190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Существует вероятность нецелевого или нерационального использования бюджетных средств на муниципальном уровне, что требует дополнительных механизмов контроля."/>
          <p:cNvSpPr/>
          <p:nvPr/>
        </p:nvSpPr>
        <p:spPr>
          <a:xfrm>
            <a:off x="1268679" y="2119133"/>
            <a:ext cx="10487892" cy="1815165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Прямой экономический эффект:</a:t>
            </a:r>
          </a:p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Экономия от превентивной работы «гражданского вето» оценивается консервативно в 1,5% от объема закупок. Для пилотного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г.о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. Щёлково это позволит сохранить в бюджете до 77,0 млн рублей ежегодно для перераспределения на развитие инфраструктуры и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соцобъекты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.</a:t>
            </a:r>
          </a:p>
        </p:txBody>
      </p:sp>
      <p:sp>
        <p:nvSpPr>
          <p:cNvPr id="192" name="1"/>
          <p:cNvSpPr/>
          <p:nvPr/>
        </p:nvSpPr>
        <p:spPr>
          <a:xfrm>
            <a:off x="165168" y="2540620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1</a:t>
            </a:r>
          </a:p>
        </p:txBody>
      </p:sp>
      <p:sp>
        <p:nvSpPr>
          <p:cNvPr id="193" name="Действующие механизмы (публичные слушания) носят преимущественно консультативный характер и часто проводятся формально."/>
          <p:cNvSpPr/>
          <p:nvPr/>
        </p:nvSpPr>
        <p:spPr>
          <a:xfrm>
            <a:off x="1267206" y="4365010"/>
            <a:ext cx="10489365" cy="1815795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Снижение коррупционных рисков:</a:t>
            </a:r>
          </a:p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Публичность механизма выступает мощным сдерживающим фактором против формирования закупок «под конкретного поставщика» с завышенной начальной ценой контракта (НМЦК).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194" name="2"/>
          <p:cNvSpPr/>
          <p:nvPr/>
        </p:nvSpPr>
        <p:spPr>
          <a:xfrm>
            <a:off x="165169" y="4876800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2</a:t>
            </a:r>
          </a:p>
        </p:txBody>
      </p:sp>
      <p:sp>
        <p:nvSpPr>
          <p:cNvPr id="195" name="Необходимость смещения акцента с последующего контроля (по факту нарушений) на предварительный этап — до расходования средств."/>
          <p:cNvSpPr/>
          <p:nvPr/>
        </p:nvSpPr>
        <p:spPr>
          <a:xfrm>
            <a:off x="1248229" y="6655495"/>
            <a:ext cx="10489365" cy="1815797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Повышение финансовой грамотности:</a:t>
            </a:r>
          </a:p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Переход от пассивного наблюдения граждан к их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проактивному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 цифровому взаимодействию. Вовлечение в обсуждение реальных смет способствует глубокому пониманию работы муниципального бюджета.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196" name="3"/>
          <p:cNvSpPr/>
          <p:nvPr/>
        </p:nvSpPr>
        <p:spPr>
          <a:xfrm>
            <a:off x="165169" y="7070363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816502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Вопросы для аудитории"/>
          <p:cNvSpPr txBox="1">
            <a:spLocks noGrp="1"/>
          </p:cNvSpPr>
          <p:nvPr>
            <p:ph type="ctrTitle"/>
          </p:nvPr>
        </p:nvSpPr>
        <p:spPr>
          <a:xfrm>
            <a:off x="165169" y="598383"/>
            <a:ext cx="9238227" cy="1046060"/>
          </a:xfrm>
          <a:prstGeom prst="rect">
            <a:avLst/>
          </a:prstGeom>
        </p:spPr>
        <p:txBody>
          <a:bodyPr>
            <a:normAutofit/>
          </a:bodyPr>
          <a:lstStyle>
            <a:lvl1pPr defTabSz="479044">
              <a:defRPr sz="4400" spc="-3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ЗАКЛЮЧЕНИЕ</a:t>
            </a:r>
          </a:p>
        </p:txBody>
      </p:sp>
      <p:pic>
        <p:nvPicPr>
          <p:cNvPr id="190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Существует вероятность нецелевого или нерационального использования бюджетных средств на муниципальном уровне, что требует дополнительных механизмов контроля."/>
          <p:cNvSpPr/>
          <p:nvPr/>
        </p:nvSpPr>
        <p:spPr>
          <a:xfrm>
            <a:off x="6899866" y="2719091"/>
            <a:ext cx="5007059" cy="4935744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Институционализация «гражданского вето» способна стать передовой практикой развития управления общественными финансами в РФ.</a:t>
            </a:r>
          </a:p>
        </p:txBody>
      </p:sp>
      <p:sp>
        <p:nvSpPr>
          <p:cNvPr id="193" name="Действующие механизмы (публичные слушания) носят преимущественно консультативный характер и часто проводятся формально."/>
          <p:cNvSpPr/>
          <p:nvPr/>
        </p:nvSpPr>
        <p:spPr>
          <a:xfrm>
            <a:off x="1085514" y="2719091"/>
            <a:ext cx="4859274" cy="4935744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l" defTabSz="419100" rtl="0" eaLnBrk="1" fontAlgn="auto" latinLnBrk="0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t>Разработанная модель является масштабируемой и может быть успешно адаптирована для внедрения в других муниципалитетах страны.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33486539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Вопросы для аудитории"/>
          <p:cNvSpPr txBox="1">
            <a:spLocks noGrp="1"/>
          </p:cNvSpPr>
          <p:nvPr>
            <p:ph type="ctrTitle"/>
          </p:nvPr>
        </p:nvSpPr>
        <p:spPr>
          <a:xfrm>
            <a:off x="165170" y="361355"/>
            <a:ext cx="9238227" cy="1046060"/>
          </a:xfrm>
          <a:prstGeom prst="rect">
            <a:avLst/>
          </a:prstGeom>
        </p:spPr>
        <p:txBody>
          <a:bodyPr/>
          <a:lstStyle>
            <a:lvl1pPr defTabSz="479044">
              <a:defRPr sz="4400" spc="-300">
                <a:solidFill>
                  <a:srgbClr val="FFFFFF"/>
                </a:solidFill>
              </a:defRPr>
            </a:lvl1pPr>
          </a:lstStyle>
          <a:p>
            <a:r>
              <a:t>Актуальность проблемы</a:t>
            </a:r>
          </a:p>
        </p:txBody>
      </p:sp>
      <p:pic>
        <p:nvPicPr>
          <p:cNvPr id="190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Существует вероятность нецелевого или нерационального использования бюджетных средств на муниципальном уровне, что требует дополнительных механизмов контроля."/>
          <p:cNvSpPr/>
          <p:nvPr/>
        </p:nvSpPr>
        <p:spPr>
          <a:xfrm>
            <a:off x="1267206" y="2338022"/>
            <a:ext cx="10488928" cy="1363927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Существует вероятность нецелевого или нерационального использования бюджетных средств на муниципальном уровне, что требует дополнительных механизмов контроля.</a:t>
            </a:r>
          </a:p>
        </p:txBody>
      </p:sp>
      <p:sp>
        <p:nvSpPr>
          <p:cNvPr id="192" name="1"/>
          <p:cNvSpPr/>
          <p:nvPr/>
        </p:nvSpPr>
        <p:spPr>
          <a:xfrm>
            <a:off x="166933" y="2659985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1</a:t>
            </a:r>
          </a:p>
        </p:txBody>
      </p:sp>
      <p:sp>
        <p:nvSpPr>
          <p:cNvPr id="193" name="Действующие механизмы (публичные слушания) носят преимущественно консультативный характер и часто проводятся формально."/>
          <p:cNvSpPr/>
          <p:nvPr/>
        </p:nvSpPr>
        <p:spPr>
          <a:xfrm>
            <a:off x="1267206" y="4042810"/>
            <a:ext cx="10490401" cy="1364401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Действующие механизмы (публичные слушания) носят преимущественно консультативный характер и часто проводятся формально.</a:t>
            </a:r>
          </a:p>
        </p:txBody>
      </p:sp>
      <p:sp>
        <p:nvSpPr>
          <p:cNvPr id="194" name="2"/>
          <p:cNvSpPr/>
          <p:nvPr/>
        </p:nvSpPr>
        <p:spPr>
          <a:xfrm>
            <a:off x="166933" y="4365010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2</a:t>
            </a:r>
          </a:p>
        </p:txBody>
      </p:sp>
      <p:sp>
        <p:nvSpPr>
          <p:cNvPr id="195" name="Необходимость смещения акцента с последующего контроля (по факту нарушений) на предварительный этап — до расходования средств."/>
          <p:cNvSpPr/>
          <p:nvPr/>
        </p:nvSpPr>
        <p:spPr>
          <a:xfrm>
            <a:off x="1267206" y="5747598"/>
            <a:ext cx="10490401" cy="1364402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Необходимость смещения акцента с последующего контроля (по факту нарушений) на предварительный этап — до расходования средств.</a:t>
            </a:r>
          </a:p>
        </p:txBody>
      </p:sp>
      <p:sp>
        <p:nvSpPr>
          <p:cNvPr id="196" name="3"/>
          <p:cNvSpPr/>
          <p:nvPr/>
        </p:nvSpPr>
        <p:spPr>
          <a:xfrm>
            <a:off x="215696" y="6069799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3</a:t>
            </a:r>
          </a:p>
        </p:txBody>
      </p:sp>
      <p:sp>
        <p:nvSpPr>
          <p:cNvPr id="197" name="Статья 36 БК РФ требует не только публикации отчетов, но и реальной возможности общества влиять на бюджетный процесс."/>
          <p:cNvSpPr/>
          <p:nvPr/>
        </p:nvSpPr>
        <p:spPr>
          <a:xfrm>
            <a:off x="1267206" y="7452387"/>
            <a:ext cx="10490401" cy="1364401"/>
          </a:xfrm>
          <a:prstGeom prst="roundRect">
            <a:avLst>
              <a:gd name="adj" fmla="val 13962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Статья 36 БК РФ требует не только публикации отчетов, но и реальной возможности общества влиять на бюджетный процесс.</a:t>
            </a:r>
          </a:p>
        </p:txBody>
      </p:sp>
      <p:sp>
        <p:nvSpPr>
          <p:cNvPr id="198" name="4"/>
          <p:cNvSpPr/>
          <p:nvPr/>
        </p:nvSpPr>
        <p:spPr>
          <a:xfrm>
            <a:off x="215696" y="7774587"/>
            <a:ext cx="720001" cy="720001"/>
          </a:xfrm>
          <a:prstGeom prst="ellipse">
            <a:avLst/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Вопросы для аудитории"/>
          <p:cNvSpPr txBox="1">
            <a:spLocks noGrp="1"/>
          </p:cNvSpPr>
          <p:nvPr>
            <p:ph type="ctrTitle"/>
          </p:nvPr>
        </p:nvSpPr>
        <p:spPr>
          <a:xfrm>
            <a:off x="165170" y="361355"/>
            <a:ext cx="9238227" cy="1046060"/>
          </a:xfrm>
          <a:prstGeom prst="rect">
            <a:avLst/>
          </a:prstGeom>
        </p:spPr>
        <p:txBody>
          <a:bodyPr/>
          <a:lstStyle>
            <a:lvl1pPr defTabSz="479044">
              <a:defRPr sz="4400" spc="-300">
                <a:solidFill>
                  <a:srgbClr val="FFFFFF"/>
                </a:solidFill>
              </a:defRPr>
            </a:lvl1pPr>
          </a:lstStyle>
          <a:p>
            <a:r>
              <a:rPr dirty="0" err="1"/>
              <a:t>Цель</a:t>
            </a:r>
            <a:r>
              <a:rPr dirty="0"/>
              <a:t> и </a:t>
            </a:r>
            <a:r>
              <a:rPr dirty="0" err="1"/>
              <a:t>задачи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</a:t>
            </a:r>
          </a:p>
        </p:txBody>
      </p:sp>
      <p:pic>
        <p:nvPicPr>
          <p:cNvPr id="201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Закругленный прямоугольник"/>
          <p:cNvSpPr/>
          <p:nvPr/>
        </p:nvSpPr>
        <p:spPr>
          <a:xfrm>
            <a:off x="610279" y="2810299"/>
            <a:ext cx="4282651" cy="5623079"/>
          </a:xfrm>
          <a:prstGeom prst="roundRect">
            <a:avLst>
              <a:gd name="adj" fmla="val 18425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" name="Основная цель"/>
          <p:cNvSpPr txBox="1"/>
          <p:nvPr/>
        </p:nvSpPr>
        <p:spPr>
          <a:xfrm>
            <a:off x="1331413" y="3188107"/>
            <a:ext cx="216956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2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Основная цель</a:t>
            </a:r>
          </a:p>
        </p:txBody>
      </p:sp>
      <p:sp>
        <p:nvSpPr>
          <p:cNvPr id="204" name="Расширить участие граждан в управлении местными финансами"/>
          <p:cNvSpPr txBox="1"/>
          <p:nvPr/>
        </p:nvSpPr>
        <p:spPr>
          <a:xfrm>
            <a:off x="1307833" y="3643304"/>
            <a:ext cx="2887543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spcBef>
                <a:spcPts val="0"/>
              </a:spcBef>
              <a:defRPr sz="21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Расширить участие граждан в управлении местными финансами</a:t>
            </a:r>
          </a:p>
        </p:txBody>
      </p:sp>
      <p:sp>
        <p:nvSpPr>
          <p:cNvPr id="205" name="Прямоугольник"/>
          <p:cNvSpPr/>
          <p:nvPr/>
        </p:nvSpPr>
        <p:spPr>
          <a:xfrm>
            <a:off x="1418919" y="5785002"/>
            <a:ext cx="2665371" cy="227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" name="Внедрение института «гражданского вето» как инструмента прямого влияния на эффективность бюджетных расходов."/>
          <p:cNvSpPr txBox="1"/>
          <p:nvPr/>
        </p:nvSpPr>
        <p:spPr>
          <a:xfrm>
            <a:off x="1345541" y="6006335"/>
            <a:ext cx="3203314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Внедрение института «гражданского вето» как инструмента прямого влияния на эффективность бюджетных расходов.</a:t>
            </a:r>
          </a:p>
        </p:txBody>
      </p:sp>
      <p:sp>
        <p:nvSpPr>
          <p:cNvPr id="207" name="Разработать прозрачную и защищённую от манипуляций процедуру голосования граждан с использованием верификации через Госуслуги."/>
          <p:cNvSpPr/>
          <p:nvPr/>
        </p:nvSpPr>
        <p:spPr>
          <a:xfrm>
            <a:off x="5283395" y="2973548"/>
            <a:ext cx="7034154" cy="1263380"/>
          </a:xfrm>
          <a:prstGeom prst="roundRect">
            <a:avLst>
              <a:gd name="adj" fmla="val 1086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Разработать прозрачную и защищённую от манипуляций процедуру голосования граждан с использованием верификации через Госуслуги.</a:t>
            </a:r>
          </a:p>
        </p:txBody>
      </p:sp>
      <p:sp>
        <p:nvSpPr>
          <p:cNvPr id="208" name="Подготовить пакет поправок в Бюджетный кодекс РФ и Федеральный закон № 44-ФЗ для легализации процедуры предварительного общественного контроля."/>
          <p:cNvSpPr/>
          <p:nvPr/>
        </p:nvSpPr>
        <p:spPr>
          <a:xfrm>
            <a:off x="5283395" y="4867410"/>
            <a:ext cx="7034154" cy="1263380"/>
          </a:xfrm>
          <a:prstGeom prst="roundRect">
            <a:avLst>
              <a:gd name="adj" fmla="val 1086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Подготовить пакет поправок в Бюджетный кодекс РФ и Федеральный закон № 44-ФЗ для легализации процедуры предварительного общественного контроля.</a:t>
            </a:r>
          </a:p>
        </p:txBody>
      </p:sp>
      <p:sp>
        <p:nvSpPr>
          <p:cNvPr id="209" name="Сформировать понятный порядок действий и коммуникации между гражданами, муниципальными заказчиками и финансовыми органами администрации."/>
          <p:cNvSpPr/>
          <p:nvPr/>
        </p:nvSpPr>
        <p:spPr>
          <a:xfrm>
            <a:off x="5283395" y="6761272"/>
            <a:ext cx="7034154" cy="1263380"/>
          </a:xfrm>
          <a:prstGeom prst="roundRect">
            <a:avLst>
              <a:gd name="adj" fmla="val 1086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Сформировать понятный порядок действий и коммуникации между гражданами, муниципальными заказчиками и финансовыми органами администрации.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Вопросы для аудитории"/>
          <p:cNvSpPr txBox="1">
            <a:spLocks noGrp="1"/>
          </p:cNvSpPr>
          <p:nvPr>
            <p:ph type="ctrTitle"/>
          </p:nvPr>
        </p:nvSpPr>
        <p:spPr>
          <a:xfrm>
            <a:off x="569396" y="374394"/>
            <a:ext cx="9238228" cy="2089278"/>
          </a:xfrm>
          <a:prstGeom prst="rect">
            <a:avLst/>
          </a:prstGeom>
        </p:spPr>
        <p:txBody>
          <a:bodyPr/>
          <a:lstStyle/>
          <a:p>
            <a:pPr defTabSz="426349">
              <a:defRPr sz="3916" spc="-267">
                <a:solidFill>
                  <a:srgbClr val="FFFFFF"/>
                </a:solidFill>
              </a:defRPr>
            </a:pPr>
            <a:r>
              <a:t>Концепция механизма «гражданского вето»</a:t>
            </a:r>
          </a:p>
          <a:p>
            <a:pPr algn="r" defTabSz="406908">
              <a:lnSpc>
                <a:spcPct val="100000"/>
              </a:lnSpc>
              <a:defRPr sz="1424" b="0" cap="none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212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Главная особенность — возможность поставить процедуру «на паузу» до заключения контракта. Это предотвращает расходование средств на стадии планирования."/>
          <p:cNvSpPr/>
          <p:nvPr/>
        </p:nvSpPr>
        <p:spPr>
          <a:xfrm>
            <a:off x="445713" y="2038586"/>
            <a:ext cx="7387648" cy="1642699"/>
          </a:xfrm>
          <a:prstGeom prst="roundRect">
            <a:avLst>
              <a:gd name="adj" fmla="val 12454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Главная особенность — возможность поставить процедуру «на паузу» до заключения контракта. Это предотвращает расходование средств на стадии планирования.</a:t>
            </a:r>
          </a:p>
        </p:txBody>
      </p:sp>
      <p:sp>
        <p:nvSpPr>
          <p:cNvPr id="214" name="Механизм не подменяет полномочия органов МСУ и не отменяет их решения автоматически. Он запускает обязательную процедуру общественного рассмотрения спорных бюджетных расходов."/>
          <p:cNvSpPr/>
          <p:nvPr/>
        </p:nvSpPr>
        <p:spPr>
          <a:xfrm>
            <a:off x="445713" y="3912016"/>
            <a:ext cx="7387648" cy="1642698"/>
          </a:xfrm>
          <a:prstGeom prst="roundRect">
            <a:avLst>
              <a:gd name="adj" fmla="val 12454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Механизм не подменяет полномочия органов МСУ и не отменяет их решения автоматически. Он запускает обязательную процедуру общественного рассмотрения спорных бюджетных расходов.</a:t>
            </a:r>
          </a:p>
        </p:txBody>
      </p:sp>
      <p:sp>
        <p:nvSpPr>
          <p:cNvPr id="215" name="Реализация через систему «Открытый бюджет» и Платформу обратной связи (ПОС) обеспечивает прозрачность процесса и защищенность от манипуляций."/>
          <p:cNvSpPr/>
          <p:nvPr/>
        </p:nvSpPr>
        <p:spPr>
          <a:xfrm>
            <a:off x="445713" y="5874908"/>
            <a:ext cx="7387648" cy="1642698"/>
          </a:xfrm>
          <a:prstGeom prst="roundRect">
            <a:avLst>
              <a:gd name="adj" fmla="val 12454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Реализация через систему «Открытый бюджет» и Платформу обратной связи (ПОС) обеспечивает прозрачность процесса и защищенность от манипуляций.</a:t>
            </a:r>
          </a:p>
        </p:txBody>
      </p:sp>
      <p:sp>
        <p:nvSpPr>
          <p:cNvPr id="216" name="В качестве пилотной территории выбран городской округ Щёлково. Опыт внедрения позволит оценить эффективность и масштабировать практику на другие муниципалитеты."/>
          <p:cNvSpPr/>
          <p:nvPr/>
        </p:nvSpPr>
        <p:spPr>
          <a:xfrm>
            <a:off x="445713" y="7837800"/>
            <a:ext cx="7387648" cy="1642699"/>
          </a:xfrm>
          <a:prstGeom prst="roundRect">
            <a:avLst>
              <a:gd name="adj" fmla="val 12454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В качестве пилотной территории выбран городской округ Щёлково. Опыт внедрения позволит оценить эффективность и масштабировать практику на другие муниципалитеты.</a:t>
            </a:r>
          </a:p>
        </p:txBody>
      </p:sp>
      <p:sp>
        <p:nvSpPr>
          <p:cNvPr id="217" name="Принципы работы…"/>
          <p:cNvSpPr/>
          <p:nvPr/>
        </p:nvSpPr>
        <p:spPr>
          <a:xfrm>
            <a:off x="8473141" y="1921825"/>
            <a:ext cx="4282651" cy="7557317"/>
          </a:xfrm>
          <a:prstGeom prst="roundRect">
            <a:avLst>
              <a:gd name="adj" fmla="val 18425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Принципы работы</a:t>
            </a:r>
          </a:p>
          <a:p>
            <a: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  <a:p>
            <a:pPr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Цель: повышение доверия граждан к бюджетной политике через реальное участие</a:t>
            </a:r>
          </a:p>
          <a:p>
            <a:pPr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  <a:p>
            <a:pPr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Условие: обоснованность сомнений в целесообразности трат </a:t>
            </a:r>
          </a:p>
          <a:p>
            <a:pPr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  <a:p>
            <a:pPr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Результат: превентивный барьер для неэффективных расходов</a:t>
            </a:r>
          </a:p>
          <a:p>
            <a:pPr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  <a:p>
            <a:pPr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  <a:p>
            <a:pPr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  <a:p>
            <a:pPr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  <a:p>
            <a:pPr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Инициатива рассматривается как проект поправок, предлагается закрепить институт в БК РФ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Вопросы для аудитории"/>
          <p:cNvSpPr txBox="1">
            <a:spLocks noGrp="1"/>
          </p:cNvSpPr>
          <p:nvPr>
            <p:ph type="ctrTitle"/>
          </p:nvPr>
        </p:nvSpPr>
        <p:spPr>
          <a:xfrm>
            <a:off x="569396" y="374394"/>
            <a:ext cx="7387648" cy="2089278"/>
          </a:xfrm>
          <a:prstGeom prst="rect">
            <a:avLst/>
          </a:prstGeom>
        </p:spPr>
        <p:txBody>
          <a:bodyPr/>
          <a:lstStyle/>
          <a:p>
            <a:pPr defTabSz="220360">
              <a:defRPr sz="3726" spc="-254">
                <a:solidFill>
                  <a:srgbClr val="FFFFFF"/>
                </a:solidFill>
              </a:defRPr>
            </a:pPr>
            <a:r>
              <a:t>Конституционно-правовое обоснование </a:t>
            </a:r>
          </a:p>
          <a:p>
            <a:pPr algn="r" defTabSz="210311">
              <a:lnSpc>
                <a:spcPct val="100000"/>
              </a:lnSpc>
              <a:defRPr sz="1104" b="0" cap="none" spc="0">
                <a:solidFill>
                  <a:srgbClr val="003366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defTabSz="220360">
              <a:defRPr sz="2024" spc="-138">
                <a:solidFill>
                  <a:srgbClr val="FFFFFF"/>
                </a:solidFill>
              </a:defRPr>
            </a:pPr>
            <a:endParaRPr/>
          </a:p>
          <a:p>
            <a:pPr algn="r" defTabSz="210311">
              <a:lnSpc>
                <a:spcPct val="100000"/>
              </a:lnSpc>
              <a:defRPr sz="736" b="0" cap="none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220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Закругленный прямоугольник"/>
          <p:cNvSpPr/>
          <p:nvPr/>
        </p:nvSpPr>
        <p:spPr>
          <a:xfrm>
            <a:off x="193012" y="2077231"/>
            <a:ext cx="6144815" cy="3425656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" name="Закругленный прямоугольник"/>
          <p:cNvSpPr/>
          <p:nvPr/>
        </p:nvSpPr>
        <p:spPr>
          <a:xfrm>
            <a:off x="6709403" y="2077231"/>
            <a:ext cx="6144814" cy="3425656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" name="Закругленный прямоугольник"/>
          <p:cNvSpPr/>
          <p:nvPr/>
        </p:nvSpPr>
        <p:spPr>
          <a:xfrm>
            <a:off x="193012" y="5897825"/>
            <a:ext cx="6144815" cy="3425656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" name="Закругленный прямоугольник"/>
          <p:cNvSpPr/>
          <p:nvPr/>
        </p:nvSpPr>
        <p:spPr>
          <a:xfrm>
            <a:off x="6709403" y="5897825"/>
            <a:ext cx="6144814" cy="3425656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" name="Статья 3"/>
          <p:cNvSpPr txBox="1"/>
          <p:nvPr/>
        </p:nvSpPr>
        <p:spPr>
          <a:xfrm>
            <a:off x="520233" y="2267968"/>
            <a:ext cx="1053618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Статья 3</a:t>
            </a:r>
          </a:p>
        </p:txBody>
      </p:sp>
      <p:sp>
        <p:nvSpPr>
          <p:cNvPr id="226" name="Статья 24"/>
          <p:cNvSpPr txBox="1"/>
          <p:nvPr/>
        </p:nvSpPr>
        <p:spPr>
          <a:xfrm>
            <a:off x="7045137" y="2267968"/>
            <a:ext cx="119306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Статья 24</a:t>
            </a:r>
          </a:p>
        </p:txBody>
      </p:sp>
      <p:sp>
        <p:nvSpPr>
          <p:cNvPr id="227" name="Статья 29"/>
          <p:cNvSpPr txBox="1"/>
          <p:nvPr/>
        </p:nvSpPr>
        <p:spPr>
          <a:xfrm>
            <a:off x="450510" y="6124286"/>
            <a:ext cx="119306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Статья 29</a:t>
            </a:r>
          </a:p>
        </p:txBody>
      </p:sp>
      <p:sp>
        <p:nvSpPr>
          <p:cNvPr id="228" name="Статья 32"/>
          <p:cNvSpPr txBox="1"/>
          <p:nvPr/>
        </p:nvSpPr>
        <p:spPr>
          <a:xfrm>
            <a:off x="7045137" y="6172702"/>
            <a:ext cx="119306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Статья 32</a:t>
            </a:r>
          </a:p>
        </p:txBody>
      </p:sp>
      <p:sp>
        <p:nvSpPr>
          <p:cNvPr id="229" name="«Носителем суверенитета и единственным источником власти в Российской Федерации является ее многонациональный народ... Народ осуществляет свою власть непосредственно, а также через органы государственной власти и органы местного самоуправления.»"/>
          <p:cNvSpPr txBox="1"/>
          <p:nvPr/>
        </p:nvSpPr>
        <p:spPr>
          <a:xfrm>
            <a:off x="324391" y="2739150"/>
            <a:ext cx="5882057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«Носителем суверенитета и единственным источником власти в Российской Федерации является ее многонациональный народ... Народ осуществляет свою власть непосредственно, а также через органы государственной власти и органы местного самоуправления.»</a:t>
            </a:r>
          </a:p>
        </p:txBody>
      </p:sp>
      <p:sp>
        <p:nvSpPr>
          <p:cNvPr id="230" name="«Органы государственной власти и органы местного самоуправления, их должностные лица обязаны обеспечить каждому возможность ознакомления с документами и материалами, непосредственно затрагивающими его права и свободы.»"/>
          <p:cNvSpPr txBox="1"/>
          <p:nvPr/>
        </p:nvSpPr>
        <p:spPr>
          <a:xfrm>
            <a:off x="6840781" y="2739150"/>
            <a:ext cx="588205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«Органы государственной власти и органы местного самоуправления, их должностные лица обязаны обеспечить каждому возможность ознакомления с документами и материалами, непосредственно затрагивающими его права и свободы.»</a:t>
            </a:r>
          </a:p>
        </p:txBody>
      </p:sp>
      <p:sp>
        <p:nvSpPr>
          <p:cNvPr id="231" name="«Граждане Российской Федерации имеют право участвовать в управлении делами государства как непосредственно, так и через своих представителей.»"/>
          <p:cNvSpPr txBox="1"/>
          <p:nvPr/>
        </p:nvSpPr>
        <p:spPr>
          <a:xfrm>
            <a:off x="324391" y="6793438"/>
            <a:ext cx="5882057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«Граждане Российской Федерации имеют право участвовать в управлении делами государства как непосредственно, так и через своих представителей.»</a:t>
            </a:r>
          </a:p>
          <a:p>
            <a:pPr defTabSz="457200">
              <a:spcBef>
                <a:spcPts val="0"/>
              </a:spcBef>
              <a:defRPr sz="1200">
                <a:solidFill>
                  <a:srgbClr val="003366"/>
                </a:solidFill>
              </a:defRPr>
            </a:pPr>
            <a:endParaRPr/>
          </a:p>
        </p:txBody>
      </p:sp>
      <p:sp>
        <p:nvSpPr>
          <p:cNvPr id="232" name="«Каждый имеет право свободно искать, получать, передавать, производить и распространять информацию любым законным способом.»"/>
          <p:cNvSpPr txBox="1"/>
          <p:nvPr/>
        </p:nvSpPr>
        <p:spPr>
          <a:xfrm>
            <a:off x="6840781" y="6774626"/>
            <a:ext cx="588205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«Каждый имеет право свободно искать, получать, передавать, производить и распространять информацию любым законным способом.»</a:t>
            </a:r>
          </a:p>
        </p:txBody>
      </p:sp>
      <p:sp>
        <p:nvSpPr>
          <p:cNvPr id="233" name="Значение для проекта"/>
          <p:cNvSpPr txBox="1"/>
          <p:nvPr/>
        </p:nvSpPr>
        <p:spPr>
          <a:xfrm>
            <a:off x="334602" y="4084428"/>
            <a:ext cx="2676678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Значение для проекта </a:t>
            </a:r>
          </a:p>
        </p:txBody>
      </p:sp>
      <p:sp>
        <p:nvSpPr>
          <p:cNvPr id="234" name="Значение для проекта"/>
          <p:cNvSpPr txBox="1"/>
          <p:nvPr/>
        </p:nvSpPr>
        <p:spPr>
          <a:xfrm>
            <a:off x="6840781" y="4084428"/>
            <a:ext cx="267667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Значение для проекта </a:t>
            </a:r>
          </a:p>
        </p:txBody>
      </p:sp>
      <p:sp>
        <p:nvSpPr>
          <p:cNvPr id="235" name="Значение для проекта"/>
          <p:cNvSpPr txBox="1"/>
          <p:nvPr/>
        </p:nvSpPr>
        <p:spPr>
          <a:xfrm>
            <a:off x="334602" y="7849635"/>
            <a:ext cx="2676678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Значение для проекта </a:t>
            </a:r>
          </a:p>
        </p:txBody>
      </p:sp>
      <p:sp>
        <p:nvSpPr>
          <p:cNvPr id="236" name="Значение для проекта"/>
          <p:cNvSpPr txBox="1"/>
          <p:nvPr/>
        </p:nvSpPr>
        <p:spPr>
          <a:xfrm>
            <a:off x="6840781" y="7821050"/>
            <a:ext cx="267667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Значение для проекта </a:t>
            </a:r>
          </a:p>
        </p:txBody>
      </p:sp>
      <p:sp>
        <p:nvSpPr>
          <p:cNvPr id="237" name="Цифровые технологии создают новую форму непосредственного участия граждан в решении вопросов бюджетных расходов."/>
          <p:cNvSpPr txBox="1"/>
          <p:nvPr/>
        </p:nvSpPr>
        <p:spPr>
          <a:xfrm>
            <a:off x="365235" y="4464050"/>
            <a:ext cx="5841213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spcBef>
                <a:spcPts val="0"/>
              </a:spcBef>
              <a:defRPr sz="14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Цифровые технологии создают новую форму непосредственного участия граждан в решении вопросов бюджетных расходов.</a:t>
            </a:r>
          </a:p>
        </p:txBody>
      </p:sp>
      <p:sp>
        <p:nvSpPr>
          <p:cNvPr id="238" name="Обязательность публикации данных о планируемых закупках в открытом доступе для ознакомления граждан."/>
          <p:cNvSpPr txBox="1"/>
          <p:nvPr/>
        </p:nvSpPr>
        <p:spPr>
          <a:xfrm>
            <a:off x="6861204" y="4584699"/>
            <a:ext cx="584121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spcBef>
                <a:spcPts val="0"/>
              </a:spcBef>
              <a:defRPr sz="14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Обязательность публикации данных о планируемых закупках в открытом доступе для ознакомления граждан.</a:t>
            </a:r>
          </a:p>
        </p:txBody>
      </p:sp>
      <p:sp>
        <p:nvSpPr>
          <p:cNvPr id="239" name="Предлагаемый механизм расширяет формы участия, придавая общественному мнению юридическую силу, а не только консультативный характер."/>
          <p:cNvSpPr txBox="1"/>
          <p:nvPr/>
        </p:nvSpPr>
        <p:spPr>
          <a:xfrm>
            <a:off x="344813" y="8164143"/>
            <a:ext cx="5841213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spcBef>
                <a:spcPts val="0"/>
              </a:spcBef>
              <a:defRPr sz="14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Предлагаемый механизм расширяет формы участия, придавая общественному мнению юридическую силу, а не только консультативный характер.</a:t>
            </a:r>
          </a:p>
        </p:txBody>
      </p:sp>
      <p:sp>
        <p:nvSpPr>
          <p:cNvPr id="240" name="Гарантия права граждан на получение полной информации о бюджетных расходах и муниципальных закупках."/>
          <p:cNvSpPr txBox="1"/>
          <p:nvPr/>
        </p:nvSpPr>
        <p:spPr>
          <a:xfrm>
            <a:off x="6840781" y="8284793"/>
            <a:ext cx="584121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spcBef>
                <a:spcPts val="0"/>
              </a:spcBef>
              <a:defRPr sz="14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Гарантия права граждан на получение полной информации о бюджетных расходах и муниципальных закупках.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Вопросы для аудитории"/>
          <p:cNvSpPr txBox="1">
            <a:spLocks noGrp="1"/>
          </p:cNvSpPr>
          <p:nvPr>
            <p:ph type="ctrTitle"/>
          </p:nvPr>
        </p:nvSpPr>
        <p:spPr>
          <a:xfrm>
            <a:off x="569396" y="374394"/>
            <a:ext cx="7387648" cy="2089278"/>
          </a:xfrm>
          <a:prstGeom prst="rect">
            <a:avLst/>
          </a:prstGeom>
        </p:spPr>
        <p:txBody>
          <a:bodyPr/>
          <a:lstStyle/>
          <a:p>
            <a:pPr defTabSz="220360">
              <a:defRPr sz="3726" spc="-254">
                <a:solidFill>
                  <a:srgbClr val="FFFFFF"/>
                </a:solidFill>
              </a:defRPr>
            </a:pPr>
            <a:r>
              <a:t>Конституционно-правовое обоснование </a:t>
            </a:r>
          </a:p>
          <a:p>
            <a:pPr algn="r" defTabSz="210311">
              <a:lnSpc>
                <a:spcPct val="100000"/>
              </a:lnSpc>
              <a:defRPr sz="1104" b="0" cap="none" spc="0">
                <a:solidFill>
                  <a:srgbClr val="003366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defTabSz="220360">
              <a:defRPr sz="2024" spc="-138">
                <a:solidFill>
                  <a:srgbClr val="FFFFFF"/>
                </a:solidFill>
              </a:defRPr>
            </a:pPr>
            <a:endParaRPr/>
          </a:p>
          <a:p>
            <a:pPr algn="r" defTabSz="210311">
              <a:lnSpc>
                <a:spcPct val="100000"/>
              </a:lnSpc>
              <a:defRPr sz="736" b="0" cap="none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243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Закругленный прямоугольник"/>
          <p:cNvSpPr/>
          <p:nvPr/>
        </p:nvSpPr>
        <p:spPr>
          <a:xfrm>
            <a:off x="193012" y="2077230"/>
            <a:ext cx="6144815" cy="3425657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5" name="Закругленный прямоугольник"/>
          <p:cNvSpPr/>
          <p:nvPr/>
        </p:nvSpPr>
        <p:spPr>
          <a:xfrm>
            <a:off x="6709402" y="2077230"/>
            <a:ext cx="6144815" cy="3425657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" name="Статья 130"/>
          <p:cNvSpPr txBox="1"/>
          <p:nvPr/>
        </p:nvSpPr>
        <p:spPr>
          <a:xfrm>
            <a:off x="380787" y="2267968"/>
            <a:ext cx="133251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Статья 130</a:t>
            </a:r>
          </a:p>
        </p:txBody>
      </p:sp>
      <p:sp>
        <p:nvSpPr>
          <p:cNvPr id="247" name="Статья 132"/>
          <p:cNvSpPr txBox="1"/>
          <p:nvPr/>
        </p:nvSpPr>
        <p:spPr>
          <a:xfrm>
            <a:off x="6975415" y="2267968"/>
            <a:ext cx="133251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Статья 132</a:t>
            </a:r>
          </a:p>
        </p:txBody>
      </p:sp>
      <p:sp>
        <p:nvSpPr>
          <p:cNvPr id="248" name="«Местное самоуправление в Российской Федерации обеспечивает самостоятельное решение населением вопросов местного значения, владение, пользование и распоряжение муниципальной собственностью.»"/>
          <p:cNvSpPr txBox="1"/>
          <p:nvPr/>
        </p:nvSpPr>
        <p:spPr>
          <a:xfrm>
            <a:off x="324391" y="2866150"/>
            <a:ext cx="588205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«Местное самоуправление в Российской Федерации обеспечивает самостоятельное решение населением вопросов местного значения, владение, пользование и распоряжение муниципальной собственностью.»</a:t>
            </a:r>
          </a:p>
        </p:txBody>
      </p:sp>
      <p:sp>
        <p:nvSpPr>
          <p:cNvPr id="249" name="«Органы местного самоуправления самостоятельно управляют муниципальной собственностью, формируют, утверждают и исполняют местный бюджет...»"/>
          <p:cNvSpPr txBox="1"/>
          <p:nvPr/>
        </p:nvSpPr>
        <p:spPr>
          <a:xfrm>
            <a:off x="6840782" y="2842250"/>
            <a:ext cx="588205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«Органы местного самоуправления самостоятельно управляют муниципальной собственностью, формируют, утверждают и исполняют местный бюджет...»</a:t>
            </a:r>
          </a:p>
        </p:txBody>
      </p:sp>
      <p:sp>
        <p:nvSpPr>
          <p:cNvPr id="250" name="Значение для проекта"/>
          <p:cNvSpPr txBox="1"/>
          <p:nvPr/>
        </p:nvSpPr>
        <p:spPr>
          <a:xfrm>
            <a:off x="334602" y="4084428"/>
            <a:ext cx="2676678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Значение для проекта </a:t>
            </a:r>
          </a:p>
        </p:txBody>
      </p:sp>
      <p:sp>
        <p:nvSpPr>
          <p:cNvPr id="251" name="Значение для проекта"/>
          <p:cNvSpPr txBox="1"/>
          <p:nvPr/>
        </p:nvSpPr>
        <p:spPr>
          <a:xfrm>
            <a:off x="6840782" y="4084428"/>
            <a:ext cx="2676678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Значение для проекта </a:t>
            </a:r>
          </a:p>
        </p:txBody>
      </p:sp>
      <p:sp>
        <p:nvSpPr>
          <p:cNvPr id="252" name="Цифровые платформы — это современный инструмент реализации конституционного права населения на самостоятельное решение вопросов."/>
          <p:cNvSpPr txBox="1"/>
          <p:nvPr/>
        </p:nvSpPr>
        <p:spPr>
          <a:xfrm>
            <a:off x="365235" y="4464050"/>
            <a:ext cx="5841213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spcBef>
                <a:spcPts val="0"/>
              </a:spcBef>
              <a:defRPr sz="14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Цифровые платформы — это современный инструмент реализации конституционного права населения на самостоятельное решение вопросов.</a:t>
            </a:r>
          </a:p>
        </p:txBody>
      </p:sp>
      <p:sp>
        <p:nvSpPr>
          <p:cNvPr id="253" name="Проект не ограничивает права МСУ. Окончательное решение остается за органами власти, но с учетом общественного мнения."/>
          <p:cNvSpPr txBox="1"/>
          <p:nvPr/>
        </p:nvSpPr>
        <p:spPr>
          <a:xfrm>
            <a:off x="6861203" y="4584699"/>
            <a:ext cx="584121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spcBef>
                <a:spcPts val="0"/>
              </a:spcBef>
              <a:defRPr sz="14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Проект не ограничивает права МСУ. Окончательное решение остается за органами власти, но с учетом общественного мнения.</a:t>
            </a:r>
          </a:p>
        </p:txBody>
      </p:sp>
      <p:sp>
        <p:nvSpPr>
          <p:cNvPr id="254" name="Закругленный прямоугольник"/>
          <p:cNvSpPr/>
          <p:nvPr/>
        </p:nvSpPr>
        <p:spPr>
          <a:xfrm>
            <a:off x="2262909" y="5769849"/>
            <a:ext cx="8962432" cy="3425656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" name="Правовая природа"/>
          <p:cNvSpPr txBox="1"/>
          <p:nvPr/>
        </p:nvSpPr>
        <p:spPr>
          <a:xfrm>
            <a:off x="2739139" y="6031284"/>
            <a:ext cx="224211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Правовая природа</a:t>
            </a:r>
          </a:p>
        </p:txBody>
      </p:sp>
      <p:sp>
        <p:nvSpPr>
          <p:cNvPr id="256" name="Гражданское вето носит исключительно приостанавливающий характер и не предполагает окончательной отмены бюджетных решений."/>
          <p:cNvSpPr txBox="1"/>
          <p:nvPr/>
        </p:nvSpPr>
        <p:spPr>
          <a:xfrm>
            <a:off x="2420366" y="6656930"/>
            <a:ext cx="852878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2438337">
              <a:spcBef>
                <a:spcPts val="0"/>
              </a:spcBef>
              <a:defRPr sz="19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Гражданское вето носит исключительно приостанавливающий характер и </a:t>
            </a:r>
            <a:r>
              <a:rPr b="1"/>
              <a:t>не предполагает</a:t>
            </a:r>
            <a:r>
              <a:t> окончательной отмены бюджетных решений.</a:t>
            </a:r>
          </a:p>
        </p:txBody>
      </p:sp>
      <p:sp>
        <p:nvSpPr>
          <p:cNvPr id="257" name="Вводится не запрет, а процедура дополнительной проверки для рассмотрения обоснованности расходов."/>
          <p:cNvSpPr txBox="1"/>
          <p:nvPr/>
        </p:nvSpPr>
        <p:spPr>
          <a:xfrm>
            <a:off x="2722002" y="7841376"/>
            <a:ext cx="5841213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Вводится не запрет, а процедура дополнительной проверки для рассмотрения обоснованности расходов.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Вопросы для аудитории"/>
          <p:cNvSpPr txBox="1">
            <a:spLocks noGrp="1"/>
          </p:cNvSpPr>
          <p:nvPr>
            <p:ph type="ctrTitle"/>
          </p:nvPr>
        </p:nvSpPr>
        <p:spPr>
          <a:xfrm>
            <a:off x="569396" y="115822"/>
            <a:ext cx="7387648" cy="1537126"/>
          </a:xfrm>
          <a:prstGeom prst="rect">
            <a:avLst/>
          </a:prstGeom>
        </p:spPr>
        <p:txBody>
          <a:bodyPr/>
          <a:lstStyle>
            <a:lvl1pPr defTabSz="273055">
              <a:defRPr sz="4617" spc="-314">
                <a:solidFill>
                  <a:srgbClr val="FFFFFF"/>
                </a:solidFill>
              </a:defRPr>
            </a:lvl1pPr>
          </a:lstStyle>
          <a:p>
            <a:r>
              <a:t>Механизм инициации</a:t>
            </a:r>
          </a:p>
        </p:txBody>
      </p:sp>
      <p:pic>
        <p:nvPicPr>
          <p:cNvPr id="260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Закругленный прямоугольник"/>
          <p:cNvSpPr/>
          <p:nvPr/>
        </p:nvSpPr>
        <p:spPr>
          <a:xfrm>
            <a:off x="575820" y="2607218"/>
            <a:ext cx="3563387" cy="4539164"/>
          </a:xfrm>
          <a:prstGeom prst="roundRect">
            <a:avLst>
              <a:gd name="adj" fmla="val 1442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" name="Закругленный прямоугольник"/>
          <p:cNvSpPr/>
          <p:nvPr/>
        </p:nvSpPr>
        <p:spPr>
          <a:xfrm>
            <a:off x="4720707" y="2607218"/>
            <a:ext cx="3563386" cy="4539164"/>
          </a:xfrm>
          <a:prstGeom prst="roundRect">
            <a:avLst>
              <a:gd name="adj" fmla="val 1442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" name="Закругленный прямоугольник"/>
          <p:cNvSpPr/>
          <p:nvPr/>
        </p:nvSpPr>
        <p:spPr>
          <a:xfrm>
            <a:off x="8865593" y="2607218"/>
            <a:ext cx="3563387" cy="4539164"/>
          </a:xfrm>
          <a:prstGeom prst="roundRect">
            <a:avLst>
              <a:gd name="adj" fmla="val 1442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" name="Линия"/>
          <p:cNvSpPr/>
          <p:nvPr/>
        </p:nvSpPr>
        <p:spPr>
          <a:xfrm>
            <a:off x="568919" y="3419661"/>
            <a:ext cx="3577190" cy="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5" name="Линия"/>
          <p:cNvSpPr/>
          <p:nvPr/>
        </p:nvSpPr>
        <p:spPr>
          <a:xfrm>
            <a:off x="4720707" y="3419661"/>
            <a:ext cx="3577190" cy="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6" name="Линия"/>
          <p:cNvSpPr/>
          <p:nvPr/>
        </p:nvSpPr>
        <p:spPr>
          <a:xfrm>
            <a:off x="8865593" y="3419661"/>
            <a:ext cx="3577190" cy="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7" name="01"/>
          <p:cNvSpPr txBox="1"/>
          <p:nvPr/>
        </p:nvSpPr>
        <p:spPr>
          <a:xfrm>
            <a:off x="3271664" y="2694980"/>
            <a:ext cx="61010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3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01</a:t>
            </a:r>
          </a:p>
        </p:txBody>
      </p:sp>
      <p:sp>
        <p:nvSpPr>
          <p:cNvPr id="268" name="02"/>
          <p:cNvSpPr txBox="1"/>
          <p:nvPr/>
        </p:nvSpPr>
        <p:spPr>
          <a:xfrm>
            <a:off x="7440932" y="2694980"/>
            <a:ext cx="61010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3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02</a:t>
            </a:r>
          </a:p>
        </p:txBody>
      </p:sp>
      <p:sp>
        <p:nvSpPr>
          <p:cNvPr id="269" name="03"/>
          <p:cNvSpPr txBox="1"/>
          <p:nvPr/>
        </p:nvSpPr>
        <p:spPr>
          <a:xfrm>
            <a:off x="11352765" y="2694980"/>
            <a:ext cx="61010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3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03</a:t>
            </a:r>
          </a:p>
        </p:txBody>
      </p:sp>
      <p:sp>
        <p:nvSpPr>
          <p:cNvPr id="270" name="Публикация информации"/>
          <p:cNvSpPr txBox="1"/>
          <p:nvPr/>
        </p:nvSpPr>
        <p:spPr>
          <a:xfrm>
            <a:off x="861441" y="3680202"/>
            <a:ext cx="299214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Публикация информации</a:t>
            </a:r>
          </a:p>
        </p:txBody>
      </p:sp>
      <p:sp>
        <p:nvSpPr>
          <p:cNvPr id="271" name="Инициирование контроля"/>
          <p:cNvSpPr txBox="1"/>
          <p:nvPr/>
        </p:nvSpPr>
        <p:spPr>
          <a:xfrm>
            <a:off x="4968766" y="3680202"/>
            <a:ext cx="308107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Инициирование контроля</a:t>
            </a:r>
          </a:p>
        </p:txBody>
      </p:sp>
      <p:sp>
        <p:nvSpPr>
          <p:cNvPr id="272" name="Протокол и приостановка"/>
          <p:cNvSpPr txBox="1"/>
          <p:nvPr/>
        </p:nvSpPr>
        <p:spPr>
          <a:xfrm>
            <a:off x="9131984" y="3680202"/>
            <a:ext cx="305821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Протокол и приостановка</a:t>
            </a:r>
          </a:p>
        </p:txBody>
      </p:sp>
      <p:pic>
        <p:nvPicPr>
          <p:cNvPr id="273" name="вставленный-фильм.png" descr="вставленный-фильм.png"/>
          <p:cNvPicPr>
            <a:picLocks noChangeAspect="1"/>
          </p:cNvPicPr>
          <p:nvPr/>
        </p:nvPicPr>
        <p:blipFill>
          <a:blip r:embed="rId3"/>
          <a:srcRect l="4365" t="18966" r="6281" b="21443"/>
          <a:stretch>
            <a:fillRect/>
          </a:stretch>
        </p:blipFill>
        <p:spPr>
          <a:xfrm>
            <a:off x="893640" y="4211824"/>
            <a:ext cx="2927748" cy="325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7" extrusionOk="0">
                <a:moveTo>
                  <a:pt x="4307" y="25"/>
                </a:moveTo>
                <a:cubicBezTo>
                  <a:pt x="2292" y="114"/>
                  <a:pt x="284" y="436"/>
                  <a:pt x="184" y="914"/>
                </a:cubicBezTo>
                <a:cubicBezTo>
                  <a:pt x="20" y="1702"/>
                  <a:pt x="0" y="2771"/>
                  <a:pt x="0" y="10588"/>
                </a:cubicBezTo>
                <a:cubicBezTo>
                  <a:pt x="0" y="16284"/>
                  <a:pt x="40" y="19752"/>
                  <a:pt x="114" y="20418"/>
                </a:cubicBezTo>
                <a:cubicBezTo>
                  <a:pt x="200" y="21185"/>
                  <a:pt x="1259" y="21438"/>
                  <a:pt x="4281" y="21438"/>
                </a:cubicBezTo>
                <a:cubicBezTo>
                  <a:pt x="6508" y="21438"/>
                  <a:pt x="8399" y="21201"/>
                  <a:pt x="8482" y="20915"/>
                </a:cubicBezTo>
                <a:cubicBezTo>
                  <a:pt x="8708" y="20142"/>
                  <a:pt x="8708" y="1320"/>
                  <a:pt x="8482" y="548"/>
                </a:cubicBezTo>
                <a:cubicBezTo>
                  <a:pt x="8346" y="81"/>
                  <a:pt x="6322" y="-64"/>
                  <a:pt x="4307" y="25"/>
                </a:cubicBezTo>
                <a:close/>
                <a:moveTo>
                  <a:pt x="15539" y="51"/>
                </a:moveTo>
                <a:cubicBezTo>
                  <a:pt x="12643" y="51"/>
                  <a:pt x="9747" y="208"/>
                  <a:pt x="9648" y="548"/>
                </a:cubicBezTo>
                <a:cubicBezTo>
                  <a:pt x="9522" y="980"/>
                  <a:pt x="9496" y="2701"/>
                  <a:pt x="9496" y="10744"/>
                </a:cubicBezTo>
                <a:cubicBezTo>
                  <a:pt x="9496" y="17693"/>
                  <a:pt x="9530" y="20579"/>
                  <a:pt x="9616" y="20889"/>
                </a:cubicBezTo>
                <a:cubicBezTo>
                  <a:pt x="9788" y="21511"/>
                  <a:pt x="21252" y="21536"/>
                  <a:pt x="21433" y="20915"/>
                </a:cubicBezTo>
                <a:cubicBezTo>
                  <a:pt x="21546" y="20528"/>
                  <a:pt x="21600" y="15645"/>
                  <a:pt x="21600" y="10744"/>
                </a:cubicBezTo>
                <a:cubicBezTo>
                  <a:pt x="21600" y="5844"/>
                  <a:pt x="21546" y="934"/>
                  <a:pt x="21433" y="548"/>
                </a:cubicBezTo>
                <a:cubicBezTo>
                  <a:pt x="21334" y="208"/>
                  <a:pt x="18435" y="51"/>
                  <a:pt x="15539" y="5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4" name="вставленный-фильм.png" descr="вставленный-фильм.png"/>
          <p:cNvPicPr>
            <a:picLocks noChangeAspect="1"/>
          </p:cNvPicPr>
          <p:nvPr/>
        </p:nvPicPr>
        <p:blipFill>
          <a:blip r:embed="rId4"/>
          <a:srcRect l="3161" t="16110" r="9046" b="25572"/>
          <a:stretch>
            <a:fillRect/>
          </a:stretch>
        </p:blipFill>
        <p:spPr>
          <a:xfrm>
            <a:off x="5426470" y="4211596"/>
            <a:ext cx="2151860" cy="325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68" extrusionOk="0">
                <a:moveTo>
                  <a:pt x="7353" y="3"/>
                </a:moveTo>
                <a:cubicBezTo>
                  <a:pt x="3800" y="37"/>
                  <a:pt x="266" y="426"/>
                  <a:pt x="163" y="1106"/>
                </a:cubicBezTo>
                <a:cubicBezTo>
                  <a:pt x="51" y="1839"/>
                  <a:pt x="-2" y="6659"/>
                  <a:pt x="0" y="11376"/>
                </a:cubicBezTo>
                <a:cubicBezTo>
                  <a:pt x="1" y="16094"/>
                  <a:pt x="59" y="20693"/>
                  <a:pt x="171" y="20990"/>
                </a:cubicBezTo>
                <a:cubicBezTo>
                  <a:pt x="261" y="21229"/>
                  <a:pt x="3546" y="21452"/>
                  <a:pt x="7473" y="21489"/>
                </a:cubicBezTo>
                <a:cubicBezTo>
                  <a:pt x="12862" y="21540"/>
                  <a:pt x="14648" y="21323"/>
                  <a:pt x="14766" y="20544"/>
                </a:cubicBezTo>
                <a:cubicBezTo>
                  <a:pt x="14868" y="19875"/>
                  <a:pt x="14926" y="16387"/>
                  <a:pt x="14926" y="10667"/>
                </a:cubicBezTo>
                <a:cubicBezTo>
                  <a:pt x="14926" y="2819"/>
                  <a:pt x="14896" y="1740"/>
                  <a:pt x="14671" y="948"/>
                </a:cubicBezTo>
                <a:cubicBezTo>
                  <a:pt x="14478" y="271"/>
                  <a:pt x="10906" y="-32"/>
                  <a:pt x="7353" y="3"/>
                </a:cubicBezTo>
                <a:close/>
                <a:moveTo>
                  <a:pt x="18738" y="55"/>
                </a:moveTo>
                <a:cubicBezTo>
                  <a:pt x="16772" y="55"/>
                  <a:pt x="16348" y="293"/>
                  <a:pt x="16176" y="1421"/>
                </a:cubicBezTo>
                <a:cubicBezTo>
                  <a:pt x="16020" y="2449"/>
                  <a:pt x="15973" y="4624"/>
                  <a:pt x="15973" y="10510"/>
                </a:cubicBezTo>
                <a:cubicBezTo>
                  <a:pt x="15973" y="14764"/>
                  <a:pt x="16034" y="18998"/>
                  <a:pt x="16109" y="19913"/>
                </a:cubicBezTo>
                <a:cubicBezTo>
                  <a:pt x="16235" y="21470"/>
                  <a:pt x="16407" y="21568"/>
                  <a:pt x="18766" y="21568"/>
                </a:cubicBezTo>
                <a:cubicBezTo>
                  <a:pt x="20552" y="21568"/>
                  <a:pt x="21331" y="21275"/>
                  <a:pt x="21443" y="20544"/>
                </a:cubicBezTo>
                <a:cubicBezTo>
                  <a:pt x="21544" y="19875"/>
                  <a:pt x="21598" y="16387"/>
                  <a:pt x="21598" y="10667"/>
                </a:cubicBezTo>
                <a:cubicBezTo>
                  <a:pt x="21598" y="2819"/>
                  <a:pt x="21572" y="1740"/>
                  <a:pt x="21347" y="948"/>
                </a:cubicBezTo>
                <a:cubicBezTo>
                  <a:pt x="21199" y="429"/>
                  <a:pt x="20111" y="55"/>
                  <a:pt x="18738" y="5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5" name="вставленный-фильм.png" descr="вставленный-фильм.png"/>
          <p:cNvPicPr>
            <a:picLocks noChangeAspect="1"/>
          </p:cNvPicPr>
          <p:nvPr/>
        </p:nvPicPr>
        <p:blipFill>
          <a:blip r:embed="rId5"/>
          <a:srcRect l="6217" t="10714" r="10703" b="32961"/>
          <a:stretch>
            <a:fillRect/>
          </a:stretch>
        </p:blipFill>
        <p:spPr>
          <a:xfrm>
            <a:off x="9681869" y="4220741"/>
            <a:ext cx="1930834" cy="307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83" extrusionOk="0">
                <a:moveTo>
                  <a:pt x="54" y="0"/>
                </a:moveTo>
                <a:lnTo>
                  <a:pt x="10" y="9524"/>
                </a:lnTo>
                <a:cubicBezTo>
                  <a:pt x="-13" y="14759"/>
                  <a:pt x="5" y="19584"/>
                  <a:pt x="45" y="20246"/>
                </a:cubicBezTo>
                <a:cubicBezTo>
                  <a:pt x="102" y="21166"/>
                  <a:pt x="5387" y="21600"/>
                  <a:pt x="10690" y="21582"/>
                </a:cubicBezTo>
                <a:cubicBezTo>
                  <a:pt x="15993" y="21565"/>
                  <a:pt x="21314" y="21083"/>
                  <a:pt x="21436" y="20162"/>
                </a:cubicBezTo>
                <a:cubicBezTo>
                  <a:pt x="21546" y="19328"/>
                  <a:pt x="21587" y="15623"/>
                  <a:pt x="21560" y="9441"/>
                </a:cubicBezTo>
                <a:lnTo>
                  <a:pt x="21520" y="0"/>
                </a:lnTo>
                <a:lnTo>
                  <a:pt x="10787" y="0"/>
                </a:lnTo>
                <a:lnTo>
                  <a:pt x="5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76" name="Линия"/>
          <p:cNvSpPr/>
          <p:nvPr/>
        </p:nvSpPr>
        <p:spPr>
          <a:xfrm>
            <a:off x="568919" y="6584882"/>
            <a:ext cx="3577190" cy="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7" name="Автоматическая передача данных о планируемых закупках из Единой информационной системы в публичный модуль."/>
          <p:cNvSpPr txBox="1"/>
          <p:nvPr/>
        </p:nvSpPr>
        <p:spPr>
          <a:xfrm>
            <a:off x="590782" y="4995912"/>
            <a:ext cx="354842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Автоматическая передача данных о планируемых закупках из Единой информационной системы в публичный модуль.</a:t>
            </a:r>
          </a:p>
        </p:txBody>
      </p:sp>
      <p:sp>
        <p:nvSpPr>
          <p:cNvPr id="278" name="Сбор голосов жителей муниципального образования с обязательной верификацией личности."/>
          <p:cNvSpPr txBox="1"/>
          <p:nvPr/>
        </p:nvSpPr>
        <p:spPr>
          <a:xfrm>
            <a:off x="4742570" y="4995912"/>
            <a:ext cx="354842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Сбор голосов жителей муниципального образования с обязательной верификацией личности.</a:t>
            </a:r>
          </a:p>
        </p:txBody>
      </p:sp>
      <p:sp>
        <p:nvSpPr>
          <p:cNvPr id="279" name="Формирование официального предписания и автоматическая блокировка процедуры закупки."/>
          <p:cNvSpPr txBox="1"/>
          <p:nvPr/>
        </p:nvSpPr>
        <p:spPr>
          <a:xfrm>
            <a:off x="8894358" y="5122912"/>
            <a:ext cx="354842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Формирование официального предписания и автоматическая блокировка процедуры закупки.</a:t>
            </a:r>
          </a:p>
        </p:txBody>
      </p:sp>
      <p:pic>
        <p:nvPicPr>
          <p:cNvPr id="280" name="вставленный-фильм.png" descr="вставленный-фильм.png"/>
          <p:cNvPicPr>
            <a:picLocks noChangeAspect="1"/>
          </p:cNvPicPr>
          <p:nvPr/>
        </p:nvPicPr>
        <p:blipFill>
          <a:blip r:embed="rId6"/>
          <a:srcRect l="2564" t="12434" r="11107" b="33101"/>
          <a:stretch>
            <a:fillRect/>
          </a:stretch>
        </p:blipFill>
        <p:spPr>
          <a:xfrm>
            <a:off x="9329391" y="6699742"/>
            <a:ext cx="1315642" cy="338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0"/>
                </a:moveTo>
                <a:cubicBezTo>
                  <a:pt x="5746" y="0"/>
                  <a:pt x="695" y="298"/>
                  <a:pt x="410" y="885"/>
                </a:cubicBezTo>
                <a:cubicBezTo>
                  <a:pt x="41" y="1650"/>
                  <a:pt x="0" y="2675"/>
                  <a:pt x="0" y="10623"/>
                </a:cubicBezTo>
                <a:cubicBezTo>
                  <a:pt x="0" y="16439"/>
                  <a:pt x="86" y="19864"/>
                  <a:pt x="254" y="20512"/>
                </a:cubicBezTo>
                <a:cubicBezTo>
                  <a:pt x="439" y="21227"/>
                  <a:pt x="5618" y="21600"/>
                  <a:pt x="10797" y="21600"/>
                </a:cubicBezTo>
                <a:cubicBezTo>
                  <a:pt x="15976" y="21600"/>
                  <a:pt x="21155" y="21227"/>
                  <a:pt x="21339" y="20512"/>
                </a:cubicBezTo>
                <a:cubicBezTo>
                  <a:pt x="21507" y="19864"/>
                  <a:pt x="21600" y="16439"/>
                  <a:pt x="21600" y="10623"/>
                </a:cubicBezTo>
                <a:cubicBezTo>
                  <a:pt x="21600" y="2675"/>
                  <a:pt x="21553" y="1650"/>
                  <a:pt x="21183" y="885"/>
                </a:cubicBezTo>
                <a:cubicBezTo>
                  <a:pt x="20899" y="298"/>
                  <a:pt x="15848" y="0"/>
                  <a:pt x="1079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1" name="Линия"/>
          <p:cNvSpPr/>
          <p:nvPr/>
        </p:nvSpPr>
        <p:spPr>
          <a:xfrm>
            <a:off x="4713805" y="6577197"/>
            <a:ext cx="3577190" cy="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2" name="Линия"/>
          <p:cNvSpPr/>
          <p:nvPr/>
        </p:nvSpPr>
        <p:spPr>
          <a:xfrm>
            <a:off x="8865593" y="6584882"/>
            <a:ext cx="3577190" cy="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3" name="Порог: от 1 млн руб."/>
          <p:cNvSpPr txBox="1"/>
          <p:nvPr/>
        </p:nvSpPr>
        <p:spPr>
          <a:xfrm>
            <a:off x="822099" y="6691408"/>
            <a:ext cx="201984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Порог: от 1 млн руб.</a:t>
            </a:r>
          </a:p>
        </p:txBody>
      </p:sp>
      <p:sp>
        <p:nvSpPr>
          <p:cNvPr id="284" name="Порог: от 1% избирателей"/>
          <p:cNvSpPr txBox="1"/>
          <p:nvPr/>
        </p:nvSpPr>
        <p:spPr>
          <a:xfrm>
            <a:off x="5075745" y="6691408"/>
            <a:ext cx="285331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Порог: от 1% избирателей</a:t>
            </a:r>
          </a:p>
        </p:txBody>
      </p:sp>
      <p:sp>
        <p:nvSpPr>
          <p:cNvPr id="285" name="Процесс реализуется полностью в цифровом формате, что минимизирует бюрократические задержки и исключает человеческий фактор при подсчете голосов."/>
          <p:cNvSpPr/>
          <p:nvPr/>
        </p:nvSpPr>
        <p:spPr>
          <a:xfrm>
            <a:off x="1257936" y="7632677"/>
            <a:ext cx="10488928" cy="1363927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Процесс реализуется полностью в цифровом формате, что минимизирует бюрократические задержки и исключает человеческий фактор при подсчете голосов.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F2221-3649-AAEE-71CF-2BF6F508A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Вопросы для аудитории">
            <a:extLst>
              <a:ext uri="{FF2B5EF4-FFF2-40B4-BE49-F238E27FC236}">
                <a16:creationId xmlns:a16="http://schemas.microsoft.com/office/drawing/2014/main" id="{C867121E-1E74-A0F2-48A2-0AFF898E3C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9396" y="374394"/>
            <a:ext cx="7387648" cy="2089278"/>
          </a:xfrm>
          <a:prstGeom prst="rect">
            <a:avLst/>
          </a:prstGeom>
        </p:spPr>
        <p:txBody>
          <a:bodyPr/>
          <a:lstStyle/>
          <a:p>
            <a:pPr defTabSz="220360">
              <a:defRPr sz="3726" spc="-254">
                <a:solidFill>
                  <a:srgbClr val="FFFFFF"/>
                </a:solidFill>
              </a:defRPr>
            </a:pPr>
            <a:r>
              <a:rPr lang="ru-RU" dirty="0"/>
              <a:t>Права граждан в </a:t>
            </a:r>
            <a:r>
              <a:rPr lang="ru-RU" sz="3726" dirty="0"/>
              <a:t>Права граждан в сфере контроля государственных закупок.</a:t>
            </a:r>
            <a:endParaRPr dirty="0"/>
          </a:p>
          <a:p>
            <a:pPr algn="r" defTabSz="210311">
              <a:lnSpc>
                <a:spcPct val="100000"/>
              </a:lnSpc>
              <a:defRPr sz="1104" b="0" cap="none" spc="0">
                <a:solidFill>
                  <a:srgbClr val="003366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defTabSz="220360">
              <a:defRPr sz="2024" spc="-138">
                <a:solidFill>
                  <a:srgbClr val="FFFFFF"/>
                </a:solidFill>
              </a:defRPr>
            </a:pPr>
            <a:endParaRPr dirty="0"/>
          </a:p>
          <a:p>
            <a:pPr algn="r" defTabSz="210311">
              <a:lnSpc>
                <a:spcPct val="100000"/>
              </a:lnSpc>
              <a:defRPr sz="736" b="0" cap="none" spc="0"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</p:txBody>
      </p:sp>
      <p:pic>
        <p:nvPicPr>
          <p:cNvPr id="220" name="вставленный-фильм.png" descr="вставленный-фильм.png">
            <a:extLst>
              <a:ext uri="{FF2B5EF4-FFF2-40B4-BE49-F238E27FC236}">
                <a16:creationId xmlns:a16="http://schemas.microsoft.com/office/drawing/2014/main" id="{8B47CF98-63AB-469D-FD90-2A55EEE6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Закругленный прямоугольник">
            <a:extLst>
              <a:ext uri="{FF2B5EF4-FFF2-40B4-BE49-F238E27FC236}">
                <a16:creationId xmlns:a16="http://schemas.microsoft.com/office/drawing/2014/main" id="{47C0572B-C7A6-4981-08EF-AA8F3056F3FC}"/>
              </a:ext>
            </a:extLst>
          </p:cNvPr>
          <p:cNvSpPr/>
          <p:nvPr/>
        </p:nvSpPr>
        <p:spPr>
          <a:xfrm>
            <a:off x="3203619" y="3790168"/>
            <a:ext cx="6198998" cy="2653753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" name="Закругленный прямоугольник">
            <a:extLst>
              <a:ext uri="{FF2B5EF4-FFF2-40B4-BE49-F238E27FC236}">
                <a16:creationId xmlns:a16="http://schemas.microsoft.com/office/drawing/2014/main" id="{1D912130-CE3A-B2D7-CC67-E4FF4A6FA7C1}"/>
              </a:ext>
            </a:extLst>
          </p:cNvPr>
          <p:cNvSpPr/>
          <p:nvPr/>
        </p:nvSpPr>
        <p:spPr>
          <a:xfrm>
            <a:off x="3203617" y="6883993"/>
            <a:ext cx="6198999" cy="2653753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" name="Статья 24">
            <a:extLst>
              <a:ext uri="{FF2B5EF4-FFF2-40B4-BE49-F238E27FC236}">
                <a16:creationId xmlns:a16="http://schemas.microsoft.com/office/drawing/2014/main" id="{8C6B19CA-187C-BC1F-9590-6F3C9347588F}"/>
              </a:ext>
            </a:extLst>
          </p:cNvPr>
          <p:cNvSpPr txBox="1"/>
          <p:nvPr/>
        </p:nvSpPr>
        <p:spPr>
          <a:xfrm>
            <a:off x="7045137" y="2267968"/>
            <a:ext cx="119306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Статья 24</a:t>
            </a:r>
          </a:p>
        </p:txBody>
      </p:sp>
      <p:sp>
        <p:nvSpPr>
          <p:cNvPr id="229" name="«Носителем суверенитета и единственным источником власти в Российской Федерации является ее многонациональный народ... Народ осуществляет свою власть непосредственно, а также через органы государственной власти и органы местного самоуправления.»">
            <a:extLst>
              <a:ext uri="{FF2B5EF4-FFF2-40B4-BE49-F238E27FC236}">
                <a16:creationId xmlns:a16="http://schemas.microsoft.com/office/drawing/2014/main" id="{60A8C0C3-0225-3F9A-DE8C-BDFD7A921714}"/>
              </a:ext>
            </a:extLst>
          </p:cNvPr>
          <p:cNvSpPr txBox="1"/>
          <p:nvPr/>
        </p:nvSpPr>
        <p:spPr>
          <a:xfrm>
            <a:off x="3203619" y="3928852"/>
            <a:ext cx="619899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sz="1800" dirty="0"/>
              <a:t>«</a:t>
            </a:r>
            <a:r>
              <a:rPr lang="ru-RU" sz="1800" i="0" dirty="0"/>
              <a:t>Граждане и общественные объединения и объединения юридических лиц вправе осуществлять общественный контроль за соблюдением законодательства Российской Федерации и иных нормативных правовых актов о контрактной системе в сфере закупок … в соответствии с настоящим Федеральным законом. Органы государственной власти и органы местного самоуправления обязаны обеспечивать возможность осуществления такого контроля.</a:t>
            </a:r>
            <a:endParaRPr sz="1800" dirty="0"/>
          </a:p>
        </p:txBody>
      </p:sp>
      <p:sp>
        <p:nvSpPr>
          <p:cNvPr id="232" name="«Каждый имеет право свободно искать, получать, передавать, производить и распространять информацию любым законным способом.»">
            <a:extLst>
              <a:ext uri="{FF2B5EF4-FFF2-40B4-BE49-F238E27FC236}">
                <a16:creationId xmlns:a16="http://schemas.microsoft.com/office/drawing/2014/main" id="{E7E5A0E5-33C5-F97B-8DC0-35E91392E5DE}"/>
              </a:ext>
            </a:extLst>
          </p:cNvPr>
          <p:cNvSpPr txBox="1"/>
          <p:nvPr/>
        </p:nvSpPr>
        <p:spPr>
          <a:xfrm>
            <a:off x="3279109" y="6913079"/>
            <a:ext cx="5882058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1800" i="0" dirty="0"/>
              <a:t>«Общественный контроль осуществляется в целях реализации принципов контрактной системы в сфере закупок, содействия развитию и совершенствованию контрактной системы в сфере закупок, предупреждения, выявления нарушений требований законодательства Российской Федерации и иных нормативных правовых актов о контрактной системе в сфере закупок и информирования заказчиков, контрольных органов в сфере закупок о выявленных нарушениях.»</a:t>
            </a:r>
            <a:endParaRPr sz="1800" dirty="0"/>
          </a:p>
        </p:txBody>
      </p:sp>
      <p:sp>
        <p:nvSpPr>
          <p:cNvPr id="2" name="Процесс реализуется полностью в цифровом формате, что минимизирует бюрократические задержки и исключает человеческий фактор при подсчете голосов.">
            <a:extLst>
              <a:ext uri="{FF2B5EF4-FFF2-40B4-BE49-F238E27FC236}">
                <a16:creationId xmlns:a16="http://schemas.microsoft.com/office/drawing/2014/main" id="{174ED541-A35F-C13D-5154-C671E6604CA1}"/>
              </a:ext>
            </a:extLst>
          </p:cNvPr>
          <p:cNvSpPr/>
          <p:nvPr/>
        </p:nvSpPr>
        <p:spPr>
          <a:xfrm>
            <a:off x="919556" y="1986170"/>
            <a:ext cx="10488928" cy="1363927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lang="ru-RU" dirty="0"/>
              <a:t>Регулирование прав граждан осуществляется согласно со </a:t>
            </a:r>
            <a:r>
              <a:rPr lang="ru-RU" b="1" dirty="0"/>
              <a:t>Статьей 102 Федерального закона от 05.04.2013 N 44-ФЗ. «Общественный контроль за соблюдением требований законодательства Российской Федерации и иных нормативных правовых актов о контрактной системе в сфере закупок»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13946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B8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C30E34-2D88-DA33-4686-9E324B1A5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кругленный прямоугольник">
            <a:extLst>
              <a:ext uri="{FF2B5EF4-FFF2-40B4-BE49-F238E27FC236}">
                <a16:creationId xmlns:a16="http://schemas.microsoft.com/office/drawing/2014/main" id="{8A5C0A1E-9B74-8F71-8BB1-CC52698849C5}"/>
              </a:ext>
            </a:extLst>
          </p:cNvPr>
          <p:cNvSpPr/>
          <p:nvPr/>
        </p:nvSpPr>
        <p:spPr>
          <a:xfrm>
            <a:off x="6105843" y="7786395"/>
            <a:ext cx="5330784" cy="1072088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" name="Закругленный прямоугольник">
            <a:extLst>
              <a:ext uri="{FF2B5EF4-FFF2-40B4-BE49-F238E27FC236}">
                <a16:creationId xmlns:a16="http://schemas.microsoft.com/office/drawing/2014/main" id="{FE7736E6-BA91-A3C4-F36E-8B77F88CD608}"/>
              </a:ext>
            </a:extLst>
          </p:cNvPr>
          <p:cNvSpPr/>
          <p:nvPr/>
        </p:nvSpPr>
        <p:spPr>
          <a:xfrm>
            <a:off x="919556" y="7801943"/>
            <a:ext cx="4659053" cy="1072088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" name="Закругленный прямоугольник">
            <a:extLst>
              <a:ext uri="{FF2B5EF4-FFF2-40B4-BE49-F238E27FC236}">
                <a16:creationId xmlns:a16="http://schemas.microsoft.com/office/drawing/2014/main" id="{53BA679D-3616-C6AD-5CE0-832D27F436EE}"/>
              </a:ext>
            </a:extLst>
          </p:cNvPr>
          <p:cNvSpPr/>
          <p:nvPr/>
        </p:nvSpPr>
        <p:spPr>
          <a:xfrm>
            <a:off x="6105843" y="6347789"/>
            <a:ext cx="5330784" cy="1072088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" name="Закругленный прямоугольник">
            <a:extLst>
              <a:ext uri="{FF2B5EF4-FFF2-40B4-BE49-F238E27FC236}">
                <a16:creationId xmlns:a16="http://schemas.microsoft.com/office/drawing/2014/main" id="{B8CB5698-A0EA-FEAC-DD02-74FFF3F265CA}"/>
              </a:ext>
            </a:extLst>
          </p:cNvPr>
          <p:cNvSpPr/>
          <p:nvPr/>
        </p:nvSpPr>
        <p:spPr>
          <a:xfrm>
            <a:off x="6079339" y="4893899"/>
            <a:ext cx="5330784" cy="1072088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" name="Закругленный прямоугольник">
            <a:extLst>
              <a:ext uri="{FF2B5EF4-FFF2-40B4-BE49-F238E27FC236}">
                <a16:creationId xmlns:a16="http://schemas.microsoft.com/office/drawing/2014/main" id="{A9199587-E287-73A2-6E2D-1B862FD39555}"/>
              </a:ext>
            </a:extLst>
          </p:cNvPr>
          <p:cNvSpPr/>
          <p:nvPr/>
        </p:nvSpPr>
        <p:spPr>
          <a:xfrm>
            <a:off x="874090" y="4899668"/>
            <a:ext cx="4659053" cy="1072088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Закругленный прямоугольник">
            <a:extLst>
              <a:ext uri="{FF2B5EF4-FFF2-40B4-BE49-F238E27FC236}">
                <a16:creationId xmlns:a16="http://schemas.microsoft.com/office/drawing/2014/main" id="{3EB68EA1-2BBB-0DAA-3141-903C4788DC7A}"/>
              </a:ext>
            </a:extLst>
          </p:cNvPr>
          <p:cNvSpPr/>
          <p:nvPr/>
        </p:nvSpPr>
        <p:spPr>
          <a:xfrm>
            <a:off x="874089" y="6335971"/>
            <a:ext cx="4659053" cy="1072088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" name="Вопросы для аудитории">
            <a:extLst>
              <a:ext uri="{FF2B5EF4-FFF2-40B4-BE49-F238E27FC236}">
                <a16:creationId xmlns:a16="http://schemas.microsoft.com/office/drawing/2014/main" id="{B8808F65-B5FC-D58F-6EC9-97D88E14181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9396" y="374394"/>
            <a:ext cx="7387648" cy="2089278"/>
          </a:xfrm>
          <a:prstGeom prst="rect">
            <a:avLst/>
          </a:prstGeom>
        </p:spPr>
        <p:txBody>
          <a:bodyPr/>
          <a:lstStyle/>
          <a:p>
            <a:pPr defTabSz="220360">
              <a:defRPr sz="3726" spc="-254">
                <a:solidFill>
                  <a:srgbClr val="FFFFFF"/>
                </a:solidFill>
              </a:defRPr>
            </a:pPr>
            <a:r>
              <a:rPr lang="ru-RU" dirty="0"/>
              <a:t>Права граждан в </a:t>
            </a:r>
            <a:r>
              <a:rPr lang="ru-RU" sz="3726" dirty="0"/>
              <a:t>Права граждан в сфере контроля государственных закупок.</a:t>
            </a:r>
            <a:endParaRPr dirty="0"/>
          </a:p>
          <a:p>
            <a:pPr algn="r" defTabSz="210311">
              <a:lnSpc>
                <a:spcPct val="100000"/>
              </a:lnSpc>
              <a:defRPr sz="1104" b="0" cap="none" spc="0">
                <a:solidFill>
                  <a:srgbClr val="003366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defTabSz="220360">
              <a:defRPr sz="2024" spc="-138">
                <a:solidFill>
                  <a:srgbClr val="FFFFFF"/>
                </a:solidFill>
              </a:defRPr>
            </a:pPr>
            <a:endParaRPr dirty="0"/>
          </a:p>
          <a:p>
            <a:pPr algn="r" defTabSz="210311">
              <a:lnSpc>
                <a:spcPct val="100000"/>
              </a:lnSpc>
              <a:defRPr sz="736" b="0" cap="none" spc="0"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</p:txBody>
      </p:sp>
      <p:pic>
        <p:nvPicPr>
          <p:cNvPr id="220" name="вставленный-фильм.png" descr="вставленный-фильм.png">
            <a:extLst>
              <a:ext uri="{FF2B5EF4-FFF2-40B4-BE49-F238E27FC236}">
                <a16:creationId xmlns:a16="http://schemas.microsoft.com/office/drawing/2014/main" id="{F7D33AF7-2803-0A42-0A28-2245C7756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28" y="361355"/>
            <a:ext cx="3116303" cy="104606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Закругленный прямоугольник">
            <a:extLst>
              <a:ext uri="{FF2B5EF4-FFF2-40B4-BE49-F238E27FC236}">
                <a16:creationId xmlns:a16="http://schemas.microsoft.com/office/drawing/2014/main" id="{36B3E9A5-1261-5F59-6B73-23388FA12BFF}"/>
              </a:ext>
            </a:extLst>
          </p:cNvPr>
          <p:cNvSpPr/>
          <p:nvPr/>
        </p:nvSpPr>
        <p:spPr>
          <a:xfrm>
            <a:off x="874090" y="3126729"/>
            <a:ext cx="4659053" cy="1326877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" name="Закругленный прямоугольник">
            <a:extLst>
              <a:ext uri="{FF2B5EF4-FFF2-40B4-BE49-F238E27FC236}">
                <a16:creationId xmlns:a16="http://schemas.microsoft.com/office/drawing/2014/main" id="{AD19CD4E-F2C0-10A2-2445-6ADCD85F01B1}"/>
              </a:ext>
            </a:extLst>
          </p:cNvPr>
          <p:cNvSpPr/>
          <p:nvPr/>
        </p:nvSpPr>
        <p:spPr>
          <a:xfrm>
            <a:off x="6079339" y="3126729"/>
            <a:ext cx="5330784" cy="1326877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" name="«Каждый имеет право свободно искать, получать, передавать, производить и распространять информацию любым законным способом.»">
            <a:extLst>
              <a:ext uri="{FF2B5EF4-FFF2-40B4-BE49-F238E27FC236}">
                <a16:creationId xmlns:a16="http://schemas.microsoft.com/office/drawing/2014/main" id="{AEFED450-22ED-060F-BBDC-6E89D0583B62}"/>
              </a:ext>
            </a:extLst>
          </p:cNvPr>
          <p:cNvSpPr txBox="1"/>
          <p:nvPr/>
        </p:nvSpPr>
        <p:spPr>
          <a:xfrm>
            <a:off x="919556" y="3254124"/>
            <a:ext cx="4368061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1800" i="0" dirty="0"/>
              <a:t>«</a:t>
            </a:r>
            <a:r>
              <a:rPr lang="ru-RU" i="0" dirty="0"/>
              <a:t>подготавливать предложения по совершенствованию законодательства Российской Федерации о контрактной системе в сфере закупок»</a:t>
            </a:r>
            <a:endParaRPr sz="1800" dirty="0"/>
          </a:p>
        </p:txBody>
      </p:sp>
      <p:sp>
        <p:nvSpPr>
          <p:cNvPr id="2" name="Процесс реализуется полностью в цифровом формате, что минимизирует бюрократические задержки и исключает человеческий фактор при подсчете голосов.">
            <a:extLst>
              <a:ext uri="{FF2B5EF4-FFF2-40B4-BE49-F238E27FC236}">
                <a16:creationId xmlns:a16="http://schemas.microsoft.com/office/drawing/2014/main" id="{827D565D-8165-53C7-28A7-116AAF718FCC}"/>
              </a:ext>
            </a:extLst>
          </p:cNvPr>
          <p:cNvSpPr/>
          <p:nvPr/>
        </p:nvSpPr>
        <p:spPr>
          <a:xfrm>
            <a:off x="919556" y="1986171"/>
            <a:ext cx="6554670" cy="917574"/>
          </a:xfrm>
          <a:prstGeom prst="roundRect">
            <a:avLst>
              <a:gd name="adj" fmla="val 15000"/>
            </a:avLst>
          </a:prstGeom>
          <a:solidFill>
            <a:srgbClr val="415D7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defRPr sz="1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lang="ru-RU" dirty="0"/>
              <a:t> Общественные объединения и объединения юридических лиц, осуществляющие общественный контроль, вправе:</a:t>
            </a:r>
            <a:endParaRPr dirty="0"/>
          </a:p>
        </p:txBody>
      </p:sp>
      <p:sp>
        <p:nvSpPr>
          <p:cNvPr id="9" name="«Каждый имеет право свободно искать, получать, передавать, производить и распространять информацию любым законным способом.»">
            <a:extLst>
              <a:ext uri="{FF2B5EF4-FFF2-40B4-BE49-F238E27FC236}">
                <a16:creationId xmlns:a16="http://schemas.microsoft.com/office/drawing/2014/main" id="{8AD4D919-88D2-AE4C-1A61-DED150C05903}"/>
              </a:ext>
            </a:extLst>
          </p:cNvPr>
          <p:cNvSpPr txBox="1"/>
          <p:nvPr/>
        </p:nvSpPr>
        <p:spPr>
          <a:xfrm>
            <a:off x="6502400" y="3334852"/>
            <a:ext cx="436806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1800" i="0" dirty="0"/>
              <a:t>«</a:t>
            </a:r>
            <a:r>
              <a:rPr lang="ru-RU" i="0" dirty="0"/>
              <a:t>направлять заказчикам запросы о предоставлении информации об осуществлении закупок и о ходе исполнения контрактов»</a:t>
            </a:r>
            <a:endParaRPr sz="1800" dirty="0"/>
          </a:p>
        </p:txBody>
      </p:sp>
      <p:sp>
        <p:nvSpPr>
          <p:cNvPr id="12" name="«Каждый имеет право свободно искать, получать, передавать, производить и распространять информацию любым законным способом.»">
            <a:extLst>
              <a:ext uri="{FF2B5EF4-FFF2-40B4-BE49-F238E27FC236}">
                <a16:creationId xmlns:a16="http://schemas.microsoft.com/office/drawing/2014/main" id="{38CA5B05-3F62-9275-8ED5-F02A4BF0A5DA}"/>
              </a:ext>
            </a:extLst>
          </p:cNvPr>
          <p:cNvSpPr txBox="1"/>
          <p:nvPr/>
        </p:nvSpPr>
        <p:spPr>
          <a:xfrm>
            <a:off x="1165082" y="4997117"/>
            <a:ext cx="436806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1800" i="0" dirty="0"/>
              <a:t>«</a:t>
            </a:r>
            <a:r>
              <a:rPr lang="ru-RU" i="0" dirty="0"/>
              <a:t>осуществлять независимый мониторинг закупок и оценку эффективности закупок…»</a:t>
            </a:r>
            <a:endParaRPr sz="1800" dirty="0"/>
          </a:p>
        </p:txBody>
      </p:sp>
      <p:sp>
        <p:nvSpPr>
          <p:cNvPr id="13" name="«Каждый имеет право свободно искать, получать, передавать, производить и распространять информацию любым законным способом.»">
            <a:extLst>
              <a:ext uri="{FF2B5EF4-FFF2-40B4-BE49-F238E27FC236}">
                <a16:creationId xmlns:a16="http://schemas.microsoft.com/office/drawing/2014/main" id="{C1C20E40-2580-AC86-E4E7-605AC3B29D30}"/>
              </a:ext>
            </a:extLst>
          </p:cNvPr>
          <p:cNvSpPr txBox="1"/>
          <p:nvPr/>
        </p:nvSpPr>
        <p:spPr>
          <a:xfrm>
            <a:off x="1019584" y="6368757"/>
            <a:ext cx="436806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1800" i="0" dirty="0"/>
              <a:t>«</a:t>
            </a:r>
            <a:r>
              <a:rPr lang="ru-RU" i="0" dirty="0"/>
              <a:t>обращаться от своего имени в государственные органы и муниципальные органы с заявлением о проведении мероприятий по контролю…»</a:t>
            </a:r>
            <a:endParaRPr sz="1800" dirty="0"/>
          </a:p>
        </p:txBody>
      </p:sp>
      <p:sp>
        <p:nvSpPr>
          <p:cNvPr id="17" name="«Каждый имеет право свободно искать, получать, передавать, производить и распространять информацию любым законным способом.»">
            <a:extLst>
              <a:ext uri="{FF2B5EF4-FFF2-40B4-BE49-F238E27FC236}">
                <a16:creationId xmlns:a16="http://schemas.microsoft.com/office/drawing/2014/main" id="{191BD0AB-8EC8-9D35-8FC2-C0E1D83653DE}"/>
              </a:ext>
            </a:extLst>
          </p:cNvPr>
          <p:cNvSpPr txBox="1"/>
          <p:nvPr/>
        </p:nvSpPr>
        <p:spPr>
          <a:xfrm>
            <a:off x="6502399" y="7807710"/>
            <a:ext cx="436806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1800" i="0" dirty="0"/>
              <a:t>«</a:t>
            </a:r>
            <a:r>
              <a:rPr lang="ru-RU" i="0" dirty="0"/>
              <a:t>Члены общественных объединений и объединений юридических лиц обязаны обеспечивать конфиденциальность информации…»</a:t>
            </a:r>
            <a:endParaRPr sz="1800" dirty="0"/>
          </a:p>
        </p:txBody>
      </p:sp>
      <p:sp>
        <p:nvSpPr>
          <p:cNvPr id="18" name="«Каждый имеет право свободно искать, получать, передавать, производить и распространять информацию любым законным способом.»">
            <a:extLst>
              <a:ext uri="{FF2B5EF4-FFF2-40B4-BE49-F238E27FC236}">
                <a16:creationId xmlns:a16="http://schemas.microsoft.com/office/drawing/2014/main" id="{E932964C-D263-F774-7519-D4F2BC8718D1}"/>
              </a:ext>
            </a:extLst>
          </p:cNvPr>
          <p:cNvSpPr txBox="1"/>
          <p:nvPr/>
        </p:nvSpPr>
        <p:spPr>
          <a:xfrm>
            <a:off x="6502399" y="4997117"/>
            <a:ext cx="436806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1800" i="0" dirty="0"/>
              <a:t>«</a:t>
            </a:r>
            <a:r>
              <a:rPr lang="ru-RU" i="0" dirty="0"/>
              <a:t>обращаться от своего имени в правоохранительные органы в случаях выявления в действиях (бездействии) заказчика…»</a:t>
            </a:r>
            <a:endParaRPr sz="1800" dirty="0"/>
          </a:p>
        </p:txBody>
      </p:sp>
      <p:sp>
        <p:nvSpPr>
          <p:cNvPr id="25" name="«Каждый имеет право свободно искать, получать, передавать, производить и распространять информацию любым законным способом.»">
            <a:extLst>
              <a:ext uri="{FF2B5EF4-FFF2-40B4-BE49-F238E27FC236}">
                <a16:creationId xmlns:a16="http://schemas.microsoft.com/office/drawing/2014/main" id="{7271B9E7-3DF5-E5E3-1720-C2A33B60910D}"/>
              </a:ext>
            </a:extLst>
          </p:cNvPr>
          <p:cNvSpPr txBox="1"/>
          <p:nvPr/>
        </p:nvSpPr>
        <p:spPr>
          <a:xfrm>
            <a:off x="1108305" y="7901811"/>
            <a:ext cx="436806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1800" i="0" dirty="0"/>
              <a:t>«</a:t>
            </a:r>
            <a:r>
              <a:rPr lang="ru-RU" i="0" dirty="0"/>
              <a:t>Запросы о предоставлении информации об осуществлении закупок и о ходе исполнения контрактов…»</a:t>
            </a:r>
            <a:endParaRPr sz="1800" dirty="0"/>
          </a:p>
        </p:txBody>
      </p:sp>
      <p:sp>
        <p:nvSpPr>
          <p:cNvPr id="26" name="«Каждый имеет право свободно искать, получать, передавать, производить и распространять информацию любым законным способом.»">
            <a:extLst>
              <a:ext uri="{FF2B5EF4-FFF2-40B4-BE49-F238E27FC236}">
                <a16:creationId xmlns:a16="http://schemas.microsoft.com/office/drawing/2014/main" id="{DCB2042E-9A09-DD5E-F29B-13578E9BC0DD}"/>
              </a:ext>
            </a:extLst>
          </p:cNvPr>
          <p:cNvSpPr txBox="1"/>
          <p:nvPr/>
        </p:nvSpPr>
        <p:spPr>
          <a:xfrm>
            <a:off x="6587204" y="6368757"/>
            <a:ext cx="436806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defRPr sz="15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ru-RU" sz="1800" i="0" dirty="0"/>
              <a:t>«</a:t>
            </a:r>
            <a:r>
              <a:rPr lang="ru-RU" i="0" dirty="0"/>
              <a:t>обращаться в суд в защиту нарушенных или оспариваемых прав и законных интересов группы лиц…»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033879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19100" rtl="0" fontAlgn="auto" latinLnBrk="0" hangingPunct="0">
          <a:lnSpc>
            <a:spcPct val="100000"/>
          </a:lnSpc>
          <a:spcBef>
            <a:spcPts val="23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19100" rtl="0" fontAlgn="auto" latinLnBrk="0" hangingPunct="0">
          <a:lnSpc>
            <a:spcPct val="100000"/>
          </a:lnSpc>
          <a:spcBef>
            <a:spcPts val="23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19100" rtl="0" fontAlgn="auto" latinLnBrk="0" hangingPunct="0">
          <a:lnSpc>
            <a:spcPct val="100000"/>
          </a:lnSpc>
          <a:spcBef>
            <a:spcPts val="23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19100" rtl="0" fontAlgn="auto" latinLnBrk="0" hangingPunct="0">
          <a:lnSpc>
            <a:spcPct val="100000"/>
          </a:lnSpc>
          <a:spcBef>
            <a:spcPts val="23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1797</Words>
  <Application>Microsoft Office PowerPoint</Application>
  <PresentationFormat>Произвольный</PresentationFormat>
  <Paragraphs>167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Avenir Next Demi Bold</vt:lpstr>
      <vt:lpstr>Avenir Next Medium</vt:lpstr>
      <vt:lpstr>Avenir Next Regular</vt:lpstr>
      <vt:lpstr>Helvetica Neue</vt:lpstr>
      <vt:lpstr>27_Showcase</vt:lpstr>
      <vt:lpstr>Расширение полномочий населения в бюджетном процессе  Правовой механизм блокировки неэффективных муниципальных закупок</vt:lpstr>
      <vt:lpstr>Актуальность проблемы</vt:lpstr>
      <vt:lpstr>Цель и задачи проекта </vt:lpstr>
      <vt:lpstr>Концепция механизма «гражданского вето» </vt:lpstr>
      <vt:lpstr>Конституционно-правовое обоснование    </vt:lpstr>
      <vt:lpstr>Конституционно-правовое обоснование    </vt:lpstr>
      <vt:lpstr>Механизм инициации</vt:lpstr>
      <vt:lpstr>Права граждан в Права граждан в сфере контроля государственных закупок.   </vt:lpstr>
      <vt:lpstr>Права граждан в Права граждан в сфере контроля государственных закупок.   </vt:lpstr>
      <vt:lpstr>Предложение о внесении поправок в статью 102 44-ФЗ.  </vt:lpstr>
      <vt:lpstr>ПРАВОВОЕ ОБЕСПЕЧЕНИЕ: ПОПРАВКИ В БЮДЖЕТНЫЙ КОДЕКС РФ</vt:lpstr>
      <vt:lpstr>МЕХАНИКА САНКЦИОНИРОВАНИЯ И БЛОКИРОВКИ СРЕДСТВ</vt:lpstr>
      <vt:lpstr>ПОРЯДОК РАЗРЕШЕНИЯ СПОРОВ (Г.О. ЩЁЛКОВО)</vt:lpstr>
      <vt:lpstr>МЕХАНИКА САНКЦИОНИРОВАНИЯ И БЛОКИРОВКИ СРЕДСТВ</vt:lpstr>
      <vt:lpstr>РЕЗУЛЬТАТЫ ПРОЕКТА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полномочий населения в бюджетном процессе  Правовой механизм блокировки неэффективных муниципальных закупок</dc:title>
  <dc:creator>Свой дом_Азов</dc:creator>
  <cp:lastModifiedBy>Линар Китапов</cp:lastModifiedBy>
  <cp:revision>3</cp:revision>
  <dcterms:modified xsi:type="dcterms:W3CDTF">2026-03-24T17:27:55Z</dcterms:modified>
</cp:coreProperties>
</file>