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66" r:id="rId3"/>
    <p:sldId id="258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</p:sldIdLst>
  <p:sldSz cx="14630400" cy="8229600"/>
  <p:notesSz cx="8229600" cy="14630400"/>
  <p:embeddedFontLst>
    <p:embeddedFont>
      <p:font typeface="Book Antiqua" panose="02040602050305030304" pitchFamily="18" charset="0"/>
      <p:regular r:id="rId15"/>
      <p:bold r:id="rId16"/>
      <p:italic r:id="rId17"/>
      <p:boldItalic r:id="rId18"/>
    </p:embeddedFont>
    <p:embeddedFont>
      <p:font typeface="Source Serif 4" panose="020B0604020202020204" charset="0"/>
      <p:regular r:id="rId19"/>
      <p:bold r:id="rId20"/>
      <p:italic r:id="rId21"/>
      <p:boldItalic r:id="rId22"/>
    </p:embeddedFont>
    <p:embeddedFont>
      <p:font typeface="Public Sans Light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9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34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8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9298"/>
            <a:ext cx="14630400" cy="8229600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263761" y="-111812"/>
            <a:ext cx="3044228" cy="105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075711"/>
            <a:ext cx="13906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Book Antiqua" panose="02040602050305030304" pitchFamily="18" charset="0"/>
              </a:rPr>
              <a:t>Закрепление принципа участия граждан в бюджетном процессе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29" y="592516"/>
            <a:ext cx="7282296" cy="76370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7049" y="3351943"/>
            <a:ext cx="6616931" cy="54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8" name="TextBox 7"/>
          <p:cNvSpPr txBox="1"/>
          <p:nvPr/>
        </p:nvSpPr>
        <p:spPr>
          <a:xfrm>
            <a:off x="263761" y="3611460"/>
            <a:ext cx="109227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Презентацию подготовили студенты группы ФФ24-9 Финансового факультета Финансового университета при Правительстве РФ:</a:t>
            </a:r>
          </a:p>
          <a:p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Невзоров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 Алексей Дмитриевич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Фомин Петр Валерьевич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Гаркуша Дементий Дмитриевич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Научный руководитель: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к. э. н. наук, доцент 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кафедры общественных финансов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Рябова Ирина Сергеевна</a:t>
            </a:r>
          </a:p>
          <a:p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1FF93-F53A-914D-9F8C-DC13E15E0C2A}"/>
              </a:ext>
            </a:extLst>
          </p:cNvPr>
          <p:cNvSpPr txBox="1"/>
          <p:nvPr/>
        </p:nvSpPr>
        <p:spPr>
          <a:xfrm>
            <a:off x="7493330" y="0"/>
            <a:ext cx="717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КОНКУРС ПРОЕКТОВ «БЮДЖЕТ ДЛЯ ГРАЖДАН» В 2026 ГОДУ</a:t>
            </a:r>
          </a:p>
        </p:txBody>
      </p:sp>
    </p:spTree>
    <p:extLst>
      <p:ext uri="{BB962C8B-B14F-4D97-AF65-F5344CB8AC3E}">
        <p14:creationId xmlns:p14="http://schemas.microsoft.com/office/powerpoint/2010/main" val="248185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078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Выводы</a:t>
            </a:r>
            <a:endParaRPr lang="en-US" sz="44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43728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</p:sp>
      <p:sp>
        <p:nvSpPr>
          <p:cNvPr id="5" name="Text 3"/>
          <p:cNvSpPr/>
          <p:nvPr/>
        </p:nvSpPr>
        <p:spPr>
          <a:xfrm>
            <a:off x="878860" y="441531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530906" y="4469130"/>
            <a:ext cx="36199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Констатирование нового принципа бюджетной системы – участие граждан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5235893" y="43728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0D0D0D"/>
          </a:solidFill>
          <a:ln/>
        </p:spPr>
      </p:sp>
      <p:sp>
        <p:nvSpPr>
          <p:cNvPr id="8" name="Text 6"/>
          <p:cNvSpPr/>
          <p:nvPr/>
        </p:nvSpPr>
        <p:spPr>
          <a:xfrm>
            <a:off x="5320963" y="441531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973008" y="4469130"/>
            <a:ext cx="3421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Закрепление права граждан на всех стадиях бюджетного процесса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677995" y="43728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5E6CC"/>
          </a:solidFill>
          <a:ln/>
        </p:spPr>
      </p:sp>
      <p:sp>
        <p:nvSpPr>
          <p:cNvPr id="11" name="Text 9"/>
          <p:cNvSpPr/>
          <p:nvPr/>
        </p:nvSpPr>
        <p:spPr>
          <a:xfrm>
            <a:off x="9763065" y="441531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10415111" y="4469130"/>
            <a:ext cx="3421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Обязанность власти создавать условия для реализации данного права</a:t>
            </a:r>
            <a:endParaRPr lang="en-US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D76EB3-B97D-4F53-F76E-BE78DF96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442" y="7734300"/>
            <a:ext cx="2236958" cy="495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8181FC-DC0B-1647-982D-6D91443F52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974881" y="347160"/>
            <a:ext cx="2069072" cy="7334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89996C-E020-0E4F-B649-94D936C2BADB}"/>
              </a:ext>
            </a:extLst>
          </p:cNvPr>
          <p:cNvSpPr txBox="1"/>
          <p:nvPr/>
        </p:nvSpPr>
        <p:spPr>
          <a:xfrm>
            <a:off x="831273" y="709836"/>
            <a:ext cx="1405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ill Sans" panose="020B0502020104020203" pitchFamily="34" charset="-79"/>
                <a:cs typeface="Gill Sans" panose="020B0502020104020203" pitchFamily="34" charset="-79"/>
              </a:rPr>
              <a:t>Данная презентация проверена юристом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42BC8-2C82-59F6-4164-24E624DCBA6C}"/>
              </a:ext>
            </a:extLst>
          </p:cNvPr>
          <p:cNvSpPr txBox="1"/>
          <p:nvPr/>
        </p:nvSpPr>
        <p:spPr>
          <a:xfrm>
            <a:off x="1285730" y="6996544"/>
            <a:ext cx="691341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Сергей Васильевич </a:t>
            </a:r>
            <a:r>
              <a:rPr lang="ru-RU" sz="2000" b="1" i="1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Рий</a:t>
            </a:r>
            <a:endParaRPr lang="ru-RU" sz="2000" b="1" i="1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" dirty="0" err="1"/>
              <a:t>riysergey@gmail.com</a:t>
            </a:r>
            <a:endParaRPr lang="en" dirty="0"/>
          </a:p>
          <a:p>
            <a:endParaRPr lang="ru-RU" sz="2000" b="1" i="1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EFCEC8-BB97-E628-73BD-F0BAF254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97" y="1233056"/>
            <a:ext cx="5021771" cy="5680362"/>
          </a:xfrm>
          <a:prstGeom prst="rect">
            <a:avLst/>
          </a:prstGeom>
          <a:noFill/>
          <a:effectLst>
            <a:softEdge rad="21381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93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0652F-6EDE-5D72-B4C5-41A05FA6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0178A5-F3D8-6E08-8B61-FCD5C682C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974881" y="347160"/>
            <a:ext cx="2069072" cy="73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BBECC-C330-2D59-30FB-ECAAEB036BD5}"/>
              </a:ext>
            </a:extLst>
          </p:cNvPr>
          <p:cNvSpPr txBox="1"/>
          <p:nvPr/>
        </p:nvSpPr>
        <p:spPr>
          <a:xfrm>
            <a:off x="2893957" y="2841582"/>
            <a:ext cx="8842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БЛАГОДАРИМ ЗА ВНИМАНИЕ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BBF47-24F2-DC35-E3F5-68EF229B493F}"/>
              </a:ext>
            </a:extLst>
          </p:cNvPr>
          <p:cNvSpPr txBox="1"/>
          <p:nvPr/>
        </p:nvSpPr>
        <p:spPr>
          <a:xfrm>
            <a:off x="189378" y="4842864"/>
            <a:ext cx="735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Гаркуша Дементий Дмитриевич</a:t>
            </a:r>
          </a:p>
          <a:p>
            <a:r>
              <a:rPr lang="en-US" sz="2000" dirty="0" err="1"/>
              <a:t>dementiigarkusha@gmail.com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3E8C8-77DB-DC83-86C9-C27FFB6AA6EE}"/>
              </a:ext>
            </a:extLst>
          </p:cNvPr>
          <p:cNvSpPr txBox="1"/>
          <p:nvPr/>
        </p:nvSpPr>
        <p:spPr>
          <a:xfrm>
            <a:off x="189378" y="9741525"/>
            <a:ext cx="590613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/>
              <a:t>Гаркуша Дементий Дмитриевич</a:t>
            </a:r>
          </a:p>
          <a:p>
            <a:r>
              <a:rPr lang="ru-RU" sz="2880" dirty="0"/>
              <a:t>+7(925) 427-48-82</a:t>
            </a:r>
          </a:p>
          <a:p>
            <a:r>
              <a:rPr lang="en-US" sz="2880" dirty="0" err="1"/>
              <a:t>dementiigarkusha@gmail.com</a:t>
            </a:r>
            <a:endParaRPr lang="ru-RU" sz="288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F9E0D-0AB1-8C65-E071-0B6E932812E8}"/>
              </a:ext>
            </a:extLst>
          </p:cNvPr>
          <p:cNvSpPr txBox="1"/>
          <p:nvPr/>
        </p:nvSpPr>
        <p:spPr>
          <a:xfrm>
            <a:off x="341778" y="9893925"/>
            <a:ext cx="590613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/>
              <a:t>Гаркуша Дементий Дмитриевич</a:t>
            </a:r>
          </a:p>
          <a:p>
            <a:r>
              <a:rPr lang="ru-RU" sz="2880" dirty="0"/>
              <a:t>+7(925) 427-48-82</a:t>
            </a:r>
          </a:p>
          <a:p>
            <a:r>
              <a:rPr lang="en-US" sz="2880" dirty="0" err="1"/>
              <a:t>dementiigarkusha@gmail.com</a:t>
            </a:r>
            <a:endParaRPr lang="ru-RU" sz="288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38AC2-593E-438D-57E6-E2B69EBF496A}"/>
              </a:ext>
            </a:extLst>
          </p:cNvPr>
          <p:cNvSpPr txBox="1"/>
          <p:nvPr/>
        </p:nvSpPr>
        <p:spPr>
          <a:xfrm>
            <a:off x="494178" y="10046325"/>
            <a:ext cx="590613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/>
              <a:t>Гаркуша Дементий Дмитриевич</a:t>
            </a:r>
          </a:p>
          <a:p>
            <a:r>
              <a:rPr lang="ru-RU" sz="2880" dirty="0"/>
              <a:t>+7(925) 427-48-82</a:t>
            </a:r>
          </a:p>
          <a:p>
            <a:r>
              <a:rPr lang="en-US" sz="2880" dirty="0" err="1"/>
              <a:t>dementiigarkusha@gmail.com</a:t>
            </a:r>
            <a:endParaRPr lang="ru-RU" sz="288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43278-79F5-2706-2CDB-035748D8C5D9}"/>
              </a:ext>
            </a:extLst>
          </p:cNvPr>
          <p:cNvSpPr txBox="1"/>
          <p:nvPr/>
        </p:nvSpPr>
        <p:spPr>
          <a:xfrm>
            <a:off x="646578" y="10198725"/>
            <a:ext cx="590613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/>
              <a:t>Гаркуша Дементий Дмитриевич</a:t>
            </a:r>
          </a:p>
          <a:p>
            <a:r>
              <a:rPr lang="ru-RU" sz="2880" dirty="0"/>
              <a:t>+7(925) 427-48-82</a:t>
            </a:r>
          </a:p>
          <a:p>
            <a:r>
              <a:rPr lang="en-US" sz="2880" dirty="0" err="1"/>
              <a:t>dementiigarkusha@gmail.com</a:t>
            </a:r>
            <a:endParaRPr lang="ru-RU" sz="288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65489-EA1B-A90D-73C7-98F1579446E9}"/>
              </a:ext>
            </a:extLst>
          </p:cNvPr>
          <p:cNvSpPr txBox="1"/>
          <p:nvPr/>
        </p:nvSpPr>
        <p:spPr>
          <a:xfrm>
            <a:off x="4778065" y="11779860"/>
            <a:ext cx="5113131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80" dirty="0" err="1"/>
              <a:t>Невзоров</a:t>
            </a:r>
            <a:r>
              <a:rPr lang="ru-RU" sz="2880" dirty="0"/>
              <a:t> Алексей Дмитриевич</a:t>
            </a:r>
          </a:p>
          <a:p>
            <a:r>
              <a:rPr lang="en" sz="2880" dirty="0"/>
              <a:t>+7(915)874-04-04</a:t>
            </a:r>
          </a:p>
          <a:p>
            <a:r>
              <a:rPr lang="en" sz="2880" dirty="0"/>
              <a:t>aleshl1s@mail.ru</a:t>
            </a:r>
          </a:p>
          <a:p>
            <a:endParaRPr lang="ru-RU" sz="288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E507C-220D-66EB-FAB0-B327EF1ABE35}"/>
              </a:ext>
            </a:extLst>
          </p:cNvPr>
          <p:cNvSpPr txBox="1"/>
          <p:nvPr/>
        </p:nvSpPr>
        <p:spPr>
          <a:xfrm>
            <a:off x="4930465" y="11932260"/>
            <a:ext cx="5113131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80" dirty="0" err="1"/>
              <a:t>Невзоров</a:t>
            </a:r>
            <a:r>
              <a:rPr lang="ru-RU" sz="2880" dirty="0"/>
              <a:t> Алексей Дмитриевич</a:t>
            </a:r>
          </a:p>
          <a:p>
            <a:r>
              <a:rPr lang="en" sz="2880" dirty="0"/>
              <a:t>+7(915)874-04-04</a:t>
            </a:r>
          </a:p>
          <a:p>
            <a:r>
              <a:rPr lang="en" sz="2880" dirty="0"/>
              <a:t>aleshl1s@mail.ru</a:t>
            </a:r>
          </a:p>
          <a:p>
            <a:endParaRPr lang="ru-RU" sz="288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A4E874-C280-97BE-2532-57A0C58AB9DC}"/>
              </a:ext>
            </a:extLst>
          </p:cNvPr>
          <p:cNvSpPr txBox="1"/>
          <p:nvPr/>
        </p:nvSpPr>
        <p:spPr>
          <a:xfrm>
            <a:off x="5082865" y="12084660"/>
            <a:ext cx="5113131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80" dirty="0" err="1"/>
              <a:t>Невзоров</a:t>
            </a:r>
            <a:r>
              <a:rPr lang="ru-RU" sz="2880" dirty="0"/>
              <a:t> Алексей Дмитриевич</a:t>
            </a:r>
          </a:p>
          <a:p>
            <a:r>
              <a:rPr lang="en" sz="2880" dirty="0"/>
              <a:t>+7(915)874-04-04</a:t>
            </a:r>
          </a:p>
          <a:p>
            <a:r>
              <a:rPr lang="en" sz="2880" dirty="0"/>
              <a:t>aleshl1s@mail.ru</a:t>
            </a:r>
          </a:p>
          <a:p>
            <a:endParaRPr lang="ru-RU" sz="288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727F7-37E0-2959-934E-8DFB4B282D8B}"/>
              </a:ext>
            </a:extLst>
          </p:cNvPr>
          <p:cNvSpPr txBox="1"/>
          <p:nvPr/>
        </p:nvSpPr>
        <p:spPr>
          <a:xfrm>
            <a:off x="9517004" y="9466305"/>
            <a:ext cx="4052841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80" dirty="0"/>
              <a:t>Фомин Пётр Валерьевич</a:t>
            </a:r>
          </a:p>
          <a:p>
            <a:r>
              <a:rPr lang="en" sz="2880" dirty="0"/>
              <a:t>+7(915) 118-86-65</a:t>
            </a:r>
          </a:p>
          <a:p>
            <a:r>
              <a:rPr lang="en" sz="2880" dirty="0"/>
              <a:t>pit.f2017@gmail.com</a:t>
            </a:r>
          </a:p>
          <a:p>
            <a:endParaRPr lang="ru-RU" sz="288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82F70-D09C-0E82-53A7-2DDBDFD7264D}"/>
              </a:ext>
            </a:extLst>
          </p:cNvPr>
          <p:cNvSpPr txBox="1"/>
          <p:nvPr/>
        </p:nvSpPr>
        <p:spPr>
          <a:xfrm>
            <a:off x="5155870" y="4842864"/>
            <a:ext cx="35821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Невзоров</a:t>
            </a:r>
            <a:r>
              <a:rPr lang="ru-RU" sz="2000" dirty="0"/>
              <a:t> Алексей Дмитриевич</a:t>
            </a:r>
          </a:p>
          <a:p>
            <a:r>
              <a:rPr lang="en" sz="2000" dirty="0"/>
              <a:t>aleshl1s@mail.ru</a:t>
            </a:r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715F4D-3B1A-E720-C025-2680DA95DAA6}"/>
              </a:ext>
            </a:extLst>
          </p:cNvPr>
          <p:cNvSpPr txBox="1"/>
          <p:nvPr/>
        </p:nvSpPr>
        <p:spPr>
          <a:xfrm>
            <a:off x="9900062" y="4842864"/>
            <a:ext cx="2870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Фомин Пётр Валерьевич</a:t>
            </a:r>
          </a:p>
          <a:p>
            <a:r>
              <a:rPr lang="en" sz="2000" dirty="0"/>
              <a:t>pit.f2017@gmail.com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466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8191" y="797957"/>
            <a:ext cx="1679972" cy="373499"/>
          </a:xfrm>
          <a:prstGeom prst="roundRect">
            <a:avLst>
              <a:gd name="adj" fmla="val 7053"/>
            </a:avLst>
          </a:prstGeom>
          <a:solidFill>
            <a:srgbClr val="D7E3F4"/>
          </a:solidFill>
          <a:ln/>
        </p:spPr>
      </p:sp>
      <p:sp>
        <p:nvSpPr>
          <p:cNvPr id="4" name="Text 1"/>
          <p:cNvSpPr/>
          <p:nvPr/>
        </p:nvSpPr>
        <p:spPr>
          <a:xfrm>
            <a:off x="899874" y="863798"/>
            <a:ext cx="1416606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ИССЛЕДОВАНИЕ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68191" y="1256348"/>
            <a:ext cx="6754892" cy="685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Актуальность проблемы</a:t>
            </a:r>
            <a:endParaRPr lang="en-US" sz="43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68191" y="2260878"/>
            <a:ext cx="7607618" cy="2630329"/>
          </a:xfrm>
          <a:prstGeom prst="roundRect">
            <a:avLst>
              <a:gd name="adj" fmla="val 5562"/>
            </a:avLst>
          </a:prstGeom>
          <a:solidFill>
            <a:srgbClr val="FFFFFF"/>
          </a:solidFill>
          <a:ln w="30480">
            <a:solidFill>
              <a:srgbClr val="1B365D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37711" y="2260878"/>
            <a:ext cx="121920" cy="2630329"/>
          </a:xfrm>
          <a:prstGeom prst="roundRect">
            <a:avLst>
              <a:gd name="adj" fmla="val 27007"/>
            </a:avLst>
          </a:prstGeom>
          <a:solidFill>
            <a:srgbClr val="1B365D"/>
          </a:solidFill>
          <a:ln/>
        </p:spPr>
      </p:sp>
      <p:sp>
        <p:nvSpPr>
          <p:cNvPr id="8" name="Text 5"/>
          <p:cNvSpPr/>
          <p:nvPr/>
        </p:nvSpPr>
        <p:spPr>
          <a:xfrm>
            <a:off x="1109543" y="2510790"/>
            <a:ext cx="274379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Проблема</a:t>
            </a:r>
            <a:endParaRPr lang="en-US" sz="21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09543" y="2981206"/>
            <a:ext cx="7016353" cy="166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 </a:t>
            </a: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Бюджетном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кодексе РФ отсутствует принцип участия граждан</a:t>
            </a:r>
            <a:endParaRPr lang="en-US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Граждане формально не являются участниками бюджетного процесса</a:t>
            </a:r>
            <a:endParaRPr lang="en-US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Публичные слушания часто носят формальный характер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768191" y="5103614"/>
            <a:ext cx="7607618" cy="2328029"/>
          </a:xfrm>
          <a:prstGeom prst="roundRect">
            <a:avLst>
              <a:gd name="adj" fmla="val 6284"/>
            </a:avLst>
          </a:prstGeom>
          <a:solidFill>
            <a:srgbClr val="FFFFFF"/>
          </a:solidFill>
          <a:ln w="30480">
            <a:solidFill>
              <a:srgbClr val="0D0D0D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37711" y="5103614"/>
            <a:ext cx="121920" cy="2328029"/>
          </a:xfrm>
          <a:prstGeom prst="roundRect">
            <a:avLst>
              <a:gd name="adj" fmla="val 27007"/>
            </a:avLst>
          </a:prstGeom>
          <a:solidFill>
            <a:srgbClr val="0D0D0D"/>
          </a:solidFill>
          <a:ln/>
        </p:spPr>
      </p:sp>
      <p:sp>
        <p:nvSpPr>
          <p:cNvPr id="12" name="Text 9"/>
          <p:cNvSpPr/>
          <p:nvPr/>
        </p:nvSpPr>
        <p:spPr>
          <a:xfrm>
            <a:off x="1109543" y="5353526"/>
            <a:ext cx="274379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Последствия</a:t>
            </a:r>
            <a:endParaRPr lang="en-US" sz="21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09543" y="5823942"/>
            <a:ext cx="7016353" cy="1357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Низкая вовлечённость населения</a:t>
            </a:r>
            <a:endParaRPr lang="en-US" sz="20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Неравномерное развитие инициативного бюджетирования</a:t>
            </a:r>
            <a:endParaRPr lang="en-US" sz="20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Отсутствие у граждан рычагов влияния на бюджетные решения</a:t>
            </a:r>
            <a:endParaRPr lang="en-US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F11CFB-0708-3B4D-881D-5465F0CB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77434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Цель и задачи</a:t>
            </a:r>
            <a:endParaRPr lang="en-US" sz="29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981914"/>
            <a:ext cx="2211467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Цель:</a:t>
            </a:r>
            <a:endParaRPr lang="en-US" sz="17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258258"/>
            <a:ext cx="7556421" cy="1568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Разработать и обосновать изменения в Бюджетный кодекс РФ, закрепляющие принцип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участия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граждан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в бюджетном процессе.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93790" y="3215049"/>
            <a:ext cx="2211467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Задачи:</a:t>
            </a:r>
            <a:endParaRPr lang="en-US" sz="17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753680"/>
            <a:ext cx="7556421" cy="984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Проанализировать действующее законодательство</a:t>
            </a:r>
            <a:endParaRPr lang="en-US" sz="20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Подготовить конкретные поправки в БК РФ</a:t>
            </a:r>
            <a:endParaRPr lang="en-US" sz="20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Обосновать соответствие поправок Конституции РФ</a:t>
            </a:r>
            <a:endParaRPr lang="en-US" sz="20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Показать системность изменений</a:t>
            </a:r>
            <a:endParaRPr lang="en-US" sz="20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5"/>
            </a:pPr>
            <a:r>
              <a:rPr lang="en-US" sz="2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Разработать рекомендации по реализации на примере г.о. Щёлково</a:t>
            </a:r>
            <a:endParaRPr lang="en-US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F1952-2A7D-C944-A13A-25A1DC840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179" y="745331"/>
            <a:ext cx="4534733" cy="566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Суть изменений</a:t>
            </a:r>
            <a:endParaRPr lang="en-US" sz="35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8179" y="1874282"/>
            <a:ext cx="6574512" cy="1598890"/>
          </a:xfrm>
          <a:prstGeom prst="roundRect">
            <a:avLst>
              <a:gd name="adj" fmla="val 6863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668179" y="1851422"/>
            <a:ext cx="6574512" cy="91440"/>
          </a:xfrm>
          <a:prstGeom prst="roundRect">
            <a:avLst>
              <a:gd name="adj" fmla="val 29756"/>
            </a:avLst>
          </a:prstGeom>
          <a:solidFill>
            <a:srgbClr val="1B365D"/>
          </a:solidFill>
          <a:ln/>
        </p:spPr>
      </p:sp>
      <p:sp>
        <p:nvSpPr>
          <p:cNvPr id="5" name="Shape 3"/>
          <p:cNvSpPr/>
          <p:nvPr/>
        </p:nvSpPr>
        <p:spPr>
          <a:xfrm>
            <a:off x="3683318" y="1602224"/>
            <a:ext cx="544116" cy="544116"/>
          </a:xfrm>
          <a:prstGeom prst="roundRect">
            <a:avLst>
              <a:gd name="adj" fmla="val 168052"/>
            </a:avLst>
          </a:prstGeom>
          <a:solidFill>
            <a:srgbClr val="1B365D"/>
          </a:solidFill>
          <a:ln/>
        </p:spPr>
      </p:sp>
      <p:sp>
        <p:nvSpPr>
          <p:cNvPr id="6" name="Text 4"/>
          <p:cNvSpPr/>
          <p:nvPr/>
        </p:nvSpPr>
        <p:spPr>
          <a:xfrm>
            <a:off x="3846552" y="1738193"/>
            <a:ext cx="217646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872371" y="2327672"/>
            <a:ext cx="226730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Изменение 1</a:t>
            </a:r>
            <a:endParaRPr lang="en-US" sz="17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 6"/>
          <p:cNvSpPr/>
          <p:nvPr/>
        </p:nvSpPr>
        <p:spPr>
          <a:xfrm>
            <a:off x="872371" y="2697956"/>
            <a:ext cx="616612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Дополнить статью 28 БК РФ принципом "Участие граждан в бюджетном процессе"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387709" y="1874282"/>
            <a:ext cx="6574512" cy="1598890"/>
          </a:xfrm>
          <a:prstGeom prst="roundRect">
            <a:avLst>
              <a:gd name="adj" fmla="val 6863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7387709" y="1851422"/>
            <a:ext cx="6574512" cy="91440"/>
          </a:xfrm>
          <a:prstGeom prst="roundRect">
            <a:avLst>
              <a:gd name="adj" fmla="val 29756"/>
            </a:avLst>
          </a:prstGeom>
          <a:solidFill>
            <a:srgbClr val="0D0D0D"/>
          </a:solidFill>
          <a:ln/>
        </p:spPr>
      </p:sp>
      <p:sp>
        <p:nvSpPr>
          <p:cNvPr id="11" name="Shape 9"/>
          <p:cNvSpPr/>
          <p:nvPr/>
        </p:nvSpPr>
        <p:spPr>
          <a:xfrm>
            <a:off x="10402848" y="1602224"/>
            <a:ext cx="544116" cy="544116"/>
          </a:xfrm>
          <a:prstGeom prst="roundRect">
            <a:avLst>
              <a:gd name="adj" fmla="val 168052"/>
            </a:avLst>
          </a:prstGeom>
          <a:solidFill>
            <a:srgbClr val="0D0D0D"/>
          </a:solidFill>
          <a:ln/>
        </p:spPr>
      </p:sp>
      <p:sp>
        <p:nvSpPr>
          <p:cNvPr id="12" name="Text 10"/>
          <p:cNvSpPr/>
          <p:nvPr/>
        </p:nvSpPr>
        <p:spPr>
          <a:xfrm>
            <a:off x="10566083" y="1738193"/>
            <a:ext cx="217646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591901" y="2327672"/>
            <a:ext cx="226730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Изменение 2</a:t>
            </a:r>
            <a:endParaRPr lang="en-US" sz="17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91901" y="2697956"/>
            <a:ext cx="616612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Ввести новую статью 36.1 "Принцип участия граждан в бюджетном процессе"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668179" y="3636288"/>
            <a:ext cx="13294043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Принцип означает право граждан РФ участвовать в: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668179" y="3951328"/>
            <a:ext cx="13294043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Составлении, рассмотрении, утверждении, исполнении бюджета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Контроле за его исполнением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68179" y="4809887"/>
            <a:ext cx="2720816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Формы участия:</a:t>
            </a:r>
            <a:endParaRPr lang="en-US" sz="21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8179" y="5390078"/>
            <a:ext cx="181332" cy="181332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668179" y="5652730"/>
            <a:ext cx="6574512" cy="22860"/>
          </a:xfrm>
          <a:prstGeom prst="rect">
            <a:avLst/>
          </a:prstGeom>
          <a:solidFill>
            <a:srgbClr val="1B365D"/>
          </a:solidFill>
          <a:ln/>
        </p:spPr>
      </p:sp>
      <p:sp>
        <p:nvSpPr>
          <p:cNvPr id="20" name="Text 17"/>
          <p:cNvSpPr/>
          <p:nvPr/>
        </p:nvSpPr>
        <p:spPr>
          <a:xfrm>
            <a:off x="668179" y="5789057"/>
            <a:ext cx="6574512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Внесение предложений в проект бюджета</a:t>
            </a:r>
            <a:endParaRPr lang="en-US" sz="1750" dirty="0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87709" y="5390078"/>
            <a:ext cx="181332" cy="181332"/>
          </a:xfrm>
          <a:prstGeom prst="rect">
            <a:avLst/>
          </a:prstGeom>
        </p:spPr>
      </p:pic>
      <p:sp>
        <p:nvSpPr>
          <p:cNvPr id="22" name="Shape 18"/>
          <p:cNvSpPr/>
          <p:nvPr/>
        </p:nvSpPr>
        <p:spPr>
          <a:xfrm>
            <a:off x="7387709" y="5652730"/>
            <a:ext cx="6574512" cy="22860"/>
          </a:xfrm>
          <a:prstGeom prst="rect">
            <a:avLst/>
          </a:prstGeom>
          <a:solidFill>
            <a:srgbClr val="0D0D0D"/>
          </a:solidFill>
          <a:ln/>
        </p:spPr>
      </p:sp>
      <p:sp>
        <p:nvSpPr>
          <p:cNvPr id="23" name="Text 19"/>
          <p:cNvSpPr/>
          <p:nvPr/>
        </p:nvSpPr>
        <p:spPr>
          <a:xfrm>
            <a:off x="7387709" y="5789057"/>
            <a:ext cx="6574512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Участие в публичных слушаниях и общественных обсуждениях</a:t>
            </a:r>
            <a:endParaRPr lang="en-US" sz="1750" dirty="0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8179" y="6663690"/>
            <a:ext cx="181332" cy="181332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68179" y="6926342"/>
            <a:ext cx="6574512" cy="22860"/>
          </a:xfrm>
          <a:prstGeom prst="rect">
            <a:avLst/>
          </a:prstGeom>
          <a:solidFill>
            <a:srgbClr val="F5E6CC"/>
          </a:solidFill>
          <a:ln/>
        </p:spPr>
      </p:sp>
      <p:sp>
        <p:nvSpPr>
          <p:cNvPr id="26" name="Text 21"/>
          <p:cNvSpPr/>
          <p:nvPr/>
        </p:nvSpPr>
        <p:spPr>
          <a:xfrm>
            <a:off x="668179" y="7062668"/>
            <a:ext cx="6574512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Реализация инициативных проектов</a:t>
            </a:r>
            <a:endParaRPr lang="en-US" sz="1750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87709" y="6663690"/>
            <a:ext cx="181332" cy="181332"/>
          </a:xfrm>
          <a:prstGeom prst="rect">
            <a:avLst/>
          </a:prstGeom>
        </p:spPr>
      </p:pic>
      <p:sp>
        <p:nvSpPr>
          <p:cNvPr id="28" name="Shape 22"/>
          <p:cNvSpPr/>
          <p:nvPr/>
        </p:nvSpPr>
        <p:spPr>
          <a:xfrm>
            <a:off x="7387709" y="6926342"/>
            <a:ext cx="6574512" cy="22860"/>
          </a:xfrm>
          <a:prstGeom prst="rect">
            <a:avLst/>
          </a:prstGeom>
          <a:solidFill>
            <a:srgbClr val="1B365D"/>
          </a:solidFill>
          <a:ln/>
        </p:spPr>
      </p:sp>
      <p:sp>
        <p:nvSpPr>
          <p:cNvPr id="29" name="Text 23"/>
          <p:cNvSpPr/>
          <p:nvPr/>
        </p:nvSpPr>
        <p:spPr>
          <a:xfrm>
            <a:off x="7387709" y="7062668"/>
            <a:ext cx="6574512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Общественный финансовый контроль</a:t>
            </a:r>
            <a:endParaRPr lang="en-US" sz="175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A5F837-DB5D-2DB2-76F6-ACBAC3AADE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93442" y="7734300"/>
            <a:ext cx="2236958" cy="4953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70C3335-3D0E-1547-9FB9-1A147896C2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190" y="2178486"/>
            <a:ext cx="125902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Обоснование соответствия Конституции РФ</a:t>
            </a:r>
            <a:endParaRPr lang="en-US" sz="44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35506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Конституция РФ:</a:t>
            </a:r>
            <a:endParaRPr lang="en-US" sz="26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007168"/>
            <a:ext cx="6244709" cy="2063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Статья 3: народ является источником власти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Статья 32: право граждан участвовать в управлении делами государства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Статья 132: органы МСУ самостоятельно формируют и исполняют бюджет; участие граждан в этом процессе – прямое развитие конституционных норм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599521" y="3355062"/>
            <a:ext cx="394692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Бюджетный кодекс РФ:</a:t>
            </a:r>
            <a:endParaRPr lang="en-US" sz="26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4007168"/>
            <a:ext cx="6244709" cy="2063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Принцип участия логично дополняет систему принципов (ст. 28)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Новая ст. 36.1 развивает принцип прозрачности (ст. 36)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Поправки не противоречат другим положениям БК РФ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6AC7A5-179F-DDB6-6168-66DC8EB6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442" y="7734300"/>
            <a:ext cx="2236958" cy="495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DC307-9293-654D-9894-7741E3E7E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" name="Text 1"/>
          <p:cNvSpPr/>
          <p:nvPr/>
        </p:nvSpPr>
        <p:spPr>
          <a:xfrm>
            <a:off x="1028224" y="1655366"/>
            <a:ext cx="112902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Системность предлагаемых изменений</a:t>
            </a:r>
            <a:endParaRPr lang="en-US" sz="44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3247906"/>
            <a:ext cx="13042821" cy="2782729"/>
          </a:xfrm>
          <a:prstGeom prst="roundRect">
            <a:avLst>
              <a:gd name="adj" fmla="val 122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44623" y="2587733"/>
            <a:ext cx="13027581" cy="1406565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solidFill>
              <a:schemeClr val="tx1"/>
            </a:solidFill>
          </a:ln>
        </p:spPr>
      </p:sp>
      <p:sp>
        <p:nvSpPr>
          <p:cNvPr id="7" name="Text 4"/>
          <p:cNvSpPr/>
          <p:nvPr/>
        </p:nvSpPr>
        <p:spPr>
          <a:xfrm>
            <a:off x="1028224" y="2666120"/>
            <a:ext cx="60563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ФЗ-131 "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общих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принципах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организации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местного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самоуправления</a:t>
            </a: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»</a:t>
            </a:r>
            <a:r>
              <a:rPr lang="ru-RU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и ФЗ-33 "Об общих принципах организации местного самоуправления в единой системе публичной власти"</a:t>
            </a:r>
          </a:p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45824" y="2666120"/>
            <a:ext cx="60563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Ст. 28 (публичные слушания) и ст. 26.1 (инициативные проекты) получают единую основу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844623" y="3994298"/>
            <a:ext cx="13027581" cy="1406565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chemeClr val="tx1"/>
            </a:solidFill>
          </a:ln>
        </p:spPr>
      </p:sp>
      <p:sp>
        <p:nvSpPr>
          <p:cNvPr id="10" name="Text 7"/>
          <p:cNvSpPr/>
          <p:nvPr/>
        </p:nvSpPr>
        <p:spPr>
          <a:xfrm>
            <a:off x="1028224" y="4321731"/>
            <a:ext cx="60563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ФЗ-212 "Об основах общественного контроля"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545824" y="4321731"/>
            <a:ext cx="60563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Ст. 4 (формы контроля) дополняется бюджетной составляющей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844622" y="5400863"/>
            <a:ext cx="13027581" cy="1406565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endParaRPr lang="ru-RU" sz="2000" dirty="0"/>
          </a:p>
        </p:txBody>
      </p:sp>
      <p:sp>
        <p:nvSpPr>
          <p:cNvPr id="13" name="Text 10"/>
          <p:cNvSpPr/>
          <p:nvPr/>
        </p:nvSpPr>
        <p:spPr>
          <a:xfrm>
            <a:off x="1028224" y="5551421"/>
            <a:ext cx="60563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Муниципальные акты г. о. Щёлково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7545824" y="5527376"/>
            <a:ext cx="60563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 Положение о бюджетном процессе вносится раздел об учёте мнения граждан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6E5F88-A042-6B44-8FA6-116D2C13A8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699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Статистика инициативного бюджетирования в России</a:t>
            </a:r>
            <a:endParaRPr lang="en-US" sz="44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9818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По данным НИФИ Минфина РФ (2025 год):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-346241" y="3369350"/>
            <a:ext cx="304800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81</a:t>
            </a:r>
            <a:endParaRPr lang="en-US" sz="58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 3"/>
          <p:cNvSpPr/>
          <p:nvPr/>
        </p:nvSpPr>
        <p:spPr>
          <a:xfrm>
            <a:off x="-56792" y="4321289"/>
            <a:ext cx="30480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Субъект участвует в инициативном бюджетировании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3188249" y="3369350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300 млрд</a:t>
            </a:r>
            <a:endParaRPr lang="en-US" sz="58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Text 5"/>
          <p:cNvSpPr/>
          <p:nvPr/>
        </p:nvSpPr>
        <p:spPr>
          <a:xfrm>
            <a:off x="3188248" y="4316015"/>
            <a:ext cx="30481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Общая сумма привлеченных средств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028815" y="3431501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58 млн</a:t>
            </a:r>
            <a:endParaRPr lang="en-US" sz="58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19378" y="4316014"/>
            <a:ext cx="30481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Благополучателей (40% населения страны)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869382" y="3488173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200 тыс.</a:t>
            </a:r>
            <a:endParaRPr lang="en-US" sz="58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788491" y="4316016"/>
            <a:ext cx="30481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Реализованных проектов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791081" y="5835610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9</a:t>
            </a:r>
            <a:r>
              <a:rPr lang="ru-RU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,</a:t>
            </a:r>
            <a:r>
              <a:rPr lang="en-US" sz="585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5 млн</a:t>
            </a:r>
            <a:endParaRPr lang="en-US" sz="58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791081" y="6867406"/>
            <a:ext cx="30481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Участников в выдвижении и отборе инициатив</a:t>
            </a:r>
            <a:endParaRPr lang="en-US" sz="175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663A80-F98D-D97A-668D-59F12A92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442" y="7734300"/>
            <a:ext cx="2236958" cy="495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4D890F-9ADD-3946-A6A4-ECE44A191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6730"/>
            <a:ext cx="6787753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Реализация на примере г.о. Щёлково</a:t>
            </a:r>
            <a:endParaRPr lang="en-US" sz="32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670" y="2074222"/>
            <a:ext cx="13042821" cy="170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Этапы</a:t>
            </a:r>
            <a:r>
              <a:rPr lang="en-US" sz="12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4000" dirty="0" err="1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внедрения</a:t>
            </a:r>
            <a:r>
              <a:rPr lang="ru-RU" sz="4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:</a:t>
            </a:r>
            <a:endParaRPr lang="ru-RU" sz="1200" dirty="0">
              <a:solidFill>
                <a:srgbClr val="1B365D"/>
              </a:solidFill>
              <a:latin typeface="Public Sans Light" pitchFamily="34" charset="0"/>
              <a:ea typeface="Public Sans Light" pitchFamily="34" charset="-122"/>
              <a:cs typeface="Public Sans Light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ru-RU" sz="1200" dirty="0">
              <a:solidFill>
                <a:srgbClr val="1B365D"/>
              </a:solidFill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ru-RU" sz="1200" dirty="0">
              <a:solidFill>
                <a:srgbClr val="1B365D"/>
              </a:solidFill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73874"/>
            <a:ext cx="4347567" cy="5897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1189" y="4059317"/>
            <a:ext cx="205132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Федеральный уровень</a:t>
            </a:r>
            <a:endParaRPr lang="en-US" sz="16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 3"/>
          <p:cNvSpPr/>
          <p:nvPr/>
        </p:nvSpPr>
        <p:spPr>
          <a:xfrm>
            <a:off x="941189" y="4347091"/>
            <a:ext cx="4052768" cy="170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Принятие поправок в БК РФ</a:t>
            </a:r>
            <a:endParaRPr lang="en-US" sz="2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373874"/>
            <a:ext cx="4347567" cy="5897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88756" y="4059317"/>
            <a:ext cx="214205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Региональный уровень</a:t>
            </a:r>
            <a:endParaRPr lang="en-US" sz="16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9" name="Text 5"/>
          <p:cNvSpPr/>
          <p:nvPr/>
        </p:nvSpPr>
        <p:spPr>
          <a:xfrm>
            <a:off x="5436156" y="4359688"/>
            <a:ext cx="4052768" cy="340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Приведение законов Московской области в соответствие</a:t>
            </a:r>
            <a:endParaRPr lang="en-US" sz="2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373874"/>
            <a:ext cx="4347567" cy="58971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36323" y="3966129"/>
            <a:ext cx="3706892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1B365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Муниципальный уровень (г.о. Щёлково)</a:t>
            </a:r>
            <a:endParaRPr lang="en-US" sz="16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36323" y="4347091"/>
            <a:ext cx="4052768" cy="1291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Внести изменения в Устав (гарантии прав граждан)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Утвердить Положение об участии граждан в бюджетном процессе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Создать раздел "Бюджет для граждан" на официальном сайте</a:t>
            </a:r>
            <a:endParaRPr lang="en-US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Обучить сотрудников администрации работе с инициативами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F9BCFE-4DBF-2AA0-A2BE-86E6A95C1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3442" y="7734300"/>
            <a:ext cx="2236958" cy="495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A15E20-E6D1-CD4F-9131-7012B392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729151"/>
            <a:ext cx="64011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D0D0D"/>
                </a:solidFill>
                <a:latin typeface="Gill Sans" panose="020B0502020104020203" pitchFamily="34" charset="-79"/>
                <a:ea typeface="Source Serif 4" pitchFamily="34" charset="-122"/>
                <a:cs typeface="Gill Sans" panose="020B0502020104020203" pitchFamily="34" charset="-79"/>
              </a:rPr>
              <a:t>Ожидаемый результат</a:t>
            </a:r>
            <a:endParaRPr lang="en-US" sz="445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77809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Ожидаемые результаты внедрения: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793790" y="4350782"/>
            <a:ext cx="4196358" cy="1149667"/>
          </a:xfrm>
          <a:prstGeom prst="roundRect">
            <a:avLst>
              <a:gd name="adj" fmla="val 12726"/>
            </a:avLst>
          </a:prstGeom>
          <a:solidFill>
            <a:srgbClr val="FFFFFF"/>
          </a:solidFill>
          <a:ln w="30480">
            <a:solidFill>
              <a:srgbClr val="1B365D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63310" y="4350782"/>
            <a:ext cx="121920" cy="1149667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</p:sp>
      <p:sp>
        <p:nvSpPr>
          <p:cNvPr id="8" name="Text 5"/>
          <p:cNvSpPr/>
          <p:nvPr/>
        </p:nvSpPr>
        <p:spPr>
          <a:xfrm>
            <a:off x="1142524" y="4608076"/>
            <a:ext cx="35903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Рост числа инициативных проектов в 2 раза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216962" y="4350782"/>
            <a:ext cx="4196358" cy="1149667"/>
          </a:xfrm>
          <a:prstGeom prst="roundRect">
            <a:avLst>
              <a:gd name="adj" fmla="val 12726"/>
            </a:avLst>
          </a:prstGeom>
          <a:solidFill>
            <a:srgbClr val="FFFFFF"/>
          </a:solidFill>
          <a:ln w="30480">
            <a:solidFill>
              <a:srgbClr val="0D0D0D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86482" y="4350782"/>
            <a:ext cx="121920" cy="1149667"/>
          </a:xfrm>
          <a:prstGeom prst="roundRect">
            <a:avLst>
              <a:gd name="adj" fmla="val 27907"/>
            </a:avLst>
          </a:prstGeom>
          <a:solidFill>
            <a:srgbClr val="0D0D0D"/>
          </a:solidFill>
          <a:ln/>
        </p:spPr>
      </p:sp>
      <p:sp>
        <p:nvSpPr>
          <p:cNvPr id="11" name="Text 8"/>
          <p:cNvSpPr/>
          <p:nvPr/>
        </p:nvSpPr>
        <p:spPr>
          <a:xfrm>
            <a:off x="5565696" y="4608076"/>
            <a:ext cx="35903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Повышение удовлетворённости населения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9640133" y="4350782"/>
            <a:ext cx="4196358" cy="1149667"/>
          </a:xfrm>
          <a:prstGeom prst="roundRect">
            <a:avLst>
              <a:gd name="adj" fmla="val 12726"/>
            </a:avLst>
          </a:prstGeom>
          <a:solidFill>
            <a:srgbClr val="FFFFFF"/>
          </a:solidFill>
          <a:ln w="30480">
            <a:solidFill>
              <a:srgbClr val="F5E6C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09653" y="4350782"/>
            <a:ext cx="121920" cy="1149667"/>
          </a:xfrm>
          <a:prstGeom prst="roundRect">
            <a:avLst>
              <a:gd name="adj" fmla="val 27907"/>
            </a:avLst>
          </a:prstGeom>
          <a:solidFill>
            <a:srgbClr val="F5E6CC"/>
          </a:solidFill>
          <a:ln/>
        </p:spPr>
      </p:sp>
      <p:sp>
        <p:nvSpPr>
          <p:cNvPr id="14" name="Text 11"/>
          <p:cNvSpPr/>
          <p:nvPr/>
        </p:nvSpPr>
        <p:spPr>
          <a:xfrm>
            <a:off x="9988868" y="4608076"/>
            <a:ext cx="35903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Прозрачность и доверие к власти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C6F3F4-5011-E64D-95CB-6EAAEF6D7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11767538" y="370910"/>
            <a:ext cx="2069072" cy="7334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634</Words>
  <Application>Microsoft Office PowerPoint</Application>
  <PresentationFormat>Произвольный</PresentationFormat>
  <Paragraphs>139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Book Antiqua</vt:lpstr>
      <vt:lpstr>Arial</vt:lpstr>
      <vt:lpstr>Source Serif 4</vt:lpstr>
      <vt:lpstr>Gill Sans</vt:lpstr>
      <vt:lpstr>Public Sans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О.В. Черниченко</dc:creator>
  <cp:lastModifiedBy>О.В. Черниченко</cp:lastModifiedBy>
  <cp:revision>12</cp:revision>
  <dcterms:created xsi:type="dcterms:W3CDTF">2026-03-19T19:12:12Z</dcterms:created>
  <dcterms:modified xsi:type="dcterms:W3CDTF">2026-03-20T11:58:47Z</dcterms:modified>
</cp:coreProperties>
</file>