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38CB4E-9054-4A63-9AE5-8A4C89DF2F5A}">
          <p14:sldIdLst>
            <p14:sldId id="265"/>
          </p14:sldIdLst>
        </p14:section>
        <p14:section name="Раздел без заголовка" id="{630E1969-8441-407C-B091-5E85A3132D1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5" d="100"/>
          <a:sy n="115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gradFill>
          <a:gsLst>
            <a:gs pos="65000">
              <a:srgbClr val="228F78"/>
            </a:gs>
            <a:gs pos="35000">
              <a:srgbClr val="2E505B"/>
            </a:gs>
            <a:gs pos="100000">
              <a:srgbClr val="22B8B2"/>
            </a:gs>
            <a:gs pos="0">
              <a:srgbClr val="04060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id="{5E2CCD38-A7BD-6E81-FE8E-1FAF9DA7A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77" y="2415939"/>
            <a:ext cx="9116084" cy="2233945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r>
              <a:rPr lang="ru-RU" dirty="0"/>
              <a:t>может быть набрано в две</a:t>
            </a:r>
          </a:p>
          <a:p>
            <a:pPr lvl="0"/>
            <a:r>
              <a:rPr lang="ru-RU" dirty="0"/>
              <a:t>или три строки (43 </a:t>
            </a:r>
            <a:r>
              <a:rPr lang="en-US" dirty="0" err="1"/>
              <a:t>pt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555FD89-7F65-D0F7-ABB6-45F9C00B2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677" y="4889674"/>
            <a:ext cx="7071760" cy="3139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Если нужно больше места, то используйте подзаголовки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808CD8C2-420B-20BC-6F0D-8DC6A42101E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6367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/>
              <a:pPr/>
              <a:t>24.03.2026</a:t>
            </a:fld>
            <a:endParaRPr lang="ru-RU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860A309-893C-931E-757B-FAFFA6B69543}"/>
              </a:ext>
            </a:extLst>
          </p:cNvPr>
          <p:cNvCxnSpPr>
            <a:cxnSpLocks/>
          </p:cNvCxnSpPr>
          <p:nvPr userDrawn="1"/>
        </p:nvCxnSpPr>
        <p:spPr>
          <a:xfrm>
            <a:off x="9780292" y="512763"/>
            <a:ext cx="0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1F6B8-4E97-E1D5-0BA2-F81F1EE05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5" name="Текст 16">
            <a:extLst>
              <a:ext uri="{FF2B5EF4-FFF2-40B4-BE49-F238E27FC236}">
                <a16:creationId xmlns:a16="http://schemas.microsoft.com/office/drawing/2014/main" id="{4CCB0E38-95A7-AC6D-242C-4AB250B485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677" y="1587500"/>
            <a:ext cx="7071760" cy="3139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факультета / подразделения (16 </a:t>
            </a:r>
            <a:r>
              <a:rPr lang="en-US" dirty="0"/>
              <a:t>pt)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5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6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53B8B1D7-4306-CCC0-6FB9-4DE1EAD0AC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288" y="4598728"/>
            <a:ext cx="10018178" cy="125165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проект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2026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 проблемы регулирования, пакет поправок и ожидаемые эффекты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2"/>
          <p:cNvSpPr>
            <a:spLocks noGrp="1"/>
          </p:cNvSpPr>
          <p:nvPr>
            <p:ph type="body" sz="quarter" idx="16"/>
          </p:nvPr>
        </p:nvSpPr>
        <p:spPr>
          <a:xfrm>
            <a:off x="0" y="2492"/>
            <a:ext cx="12191999" cy="3532745"/>
          </a:xfrm>
          <a:prstGeom prst="roundRect">
            <a:avLst>
              <a:gd name="adj" fmla="val 2254"/>
            </a:avLst>
          </a:prstGeom>
          <a:solidFill>
            <a:srgbClr val="0B2433">
              <a:alpha val="7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Предложения </a:t>
            </a:r>
            <a:r>
              <a:rPr lang="ru-RU" dirty="0"/>
              <a:t>по внесению изменений в бюджетное законодательство для расширения участия населения в бюджетном процессе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6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33977" y="133165"/>
            <a:ext cx="6949440" cy="3195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Актуальность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28474" y="559292"/>
            <a:ext cx="3790765" cy="253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Почему тема </a:t>
            </a:r>
            <a:r>
              <a:rPr lang="ru-RU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остается актуальной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3977" y="923278"/>
            <a:ext cx="5839054" cy="1376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Местный бюджет - ближайший к жителю уровень публичного управления.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 качества его открытости зависит реальное участие граждан в обсуждении и сопровождении бюджетных решений.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27240" y="2478024"/>
            <a:ext cx="4892040" cy="18288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42023" y="2705010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8326" y="2631858"/>
            <a:ext cx="446306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местный бюджет напрямую влияет на качество услуг, благоустройство и инфраструктуру</a:t>
            </a:r>
            <a:r>
              <a:rPr lang="ru-RU" sz="15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территории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2023" y="3235362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88327" y="3162210"/>
            <a:ext cx="446306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участие жителей уже предусмотрено через публичные слушания и инициативные проекты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2023" y="3765714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88327" y="3692562"/>
            <a:ext cx="446306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«Бюджет для граждан» пока в основном опирается на методические, а не обязательные нормы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267607" y="4417114"/>
            <a:ext cx="2780904" cy="2146537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349628" y="4417113"/>
            <a:ext cx="2780904" cy="2124825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3340404" y="4558909"/>
            <a:ext cx="567755" cy="287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3394476" y="4846304"/>
            <a:ext cx="2406201" cy="229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Участие жителей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3394476" y="5092059"/>
            <a:ext cx="2518052" cy="144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ФЗ №</a:t>
            </a:r>
            <a:r>
              <a:rPr lang="ru-RU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33-ФЗ требует публичных слушаний по проекту бюджета и закрепляет инициативные проекты как форму участия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6190786" y="4417113"/>
            <a:ext cx="2824475" cy="2166567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271626" y="4540447"/>
            <a:ext cx="567755" cy="4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6271626" y="4808526"/>
            <a:ext cx="2406201" cy="326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Время для настройки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6271626" y="4982261"/>
            <a:ext cx="2659310" cy="13453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2026 год - окно для уточнения правил до завершения переходного периода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hape 25"/>
          <p:cNvSpPr/>
          <p:nvPr/>
        </p:nvSpPr>
        <p:spPr>
          <a:xfrm>
            <a:off x="7148832" y="1027300"/>
            <a:ext cx="4555663" cy="3209115"/>
          </a:xfrm>
          <a:prstGeom prst="roundRect">
            <a:avLst>
              <a:gd name="adj" fmla="val 2609"/>
            </a:avLst>
          </a:prstGeom>
          <a:solidFill>
            <a:srgbClr val="18395B"/>
          </a:solidFill>
          <a:ln w="12700">
            <a:solidFill>
              <a:srgbClr val="18395B">
                <a:alpha val="0"/>
              </a:srgbClr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7283417" y="1582012"/>
            <a:ext cx="4229856" cy="23922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Проблема заключается не в отсутствии форм участия,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 в недостаточной процедурной конкретизации участия граждан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муниципальном бюджетном цикл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7375588" y="1114652"/>
            <a:ext cx="2712622" cy="7663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Ключевой вывод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15"/>
          <p:cNvSpPr/>
          <p:nvPr/>
        </p:nvSpPr>
        <p:spPr>
          <a:xfrm>
            <a:off x="399555" y="4758079"/>
            <a:ext cx="2340623" cy="3184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Открытость бюджета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16"/>
          <p:cNvSpPr/>
          <p:nvPr/>
        </p:nvSpPr>
        <p:spPr>
          <a:xfrm>
            <a:off x="442023" y="5076505"/>
            <a:ext cx="2526709" cy="1478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Статья 36 БК РФ закрепляет принцип прозрачности, но не задает детальный стандарт понятного представления проекта местного бюджета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18"/>
          <p:cNvSpPr/>
          <p:nvPr/>
        </p:nvSpPr>
        <p:spPr>
          <a:xfrm>
            <a:off x="401994" y="4540447"/>
            <a:ext cx="567755" cy="2792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</a:t>
            </a:r>
            <a:r>
              <a:rPr lang="ru-RU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1BEE60E8-21D9-4D86-AFD5-5B97E902306D}"/>
              </a:ext>
            </a:extLst>
          </p:cNvPr>
          <p:cNvSpPr/>
          <p:nvPr/>
        </p:nvSpPr>
        <p:spPr>
          <a:xfrm>
            <a:off x="352975" y="3502153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763E3C7B-0437-4011-9547-6E4B34D68726}"/>
              </a:ext>
            </a:extLst>
          </p:cNvPr>
          <p:cNvSpPr/>
          <p:nvPr/>
        </p:nvSpPr>
        <p:spPr>
          <a:xfrm>
            <a:off x="442023" y="6604986"/>
            <a:ext cx="32918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74200" y="152401"/>
            <a:ext cx="6949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5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 правовая основа работы</a:t>
            </a:r>
            <a:endParaRPr lang="en-US" sz="2150" dirty="0"/>
          </a:p>
        </p:txBody>
      </p:sp>
      <p:sp>
        <p:nvSpPr>
          <p:cNvPr id="8" name="Shape 5"/>
          <p:cNvSpPr/>
          <p:nvPr/>
        </p:nvSpPr>
        <p:spPr>
          <a:xfrm>
            <a:off x="148081" y="1503618"/>
            <a:ext cx="5202936" cy="3617595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17250" y="1539521"/>
            <a:ext cx="867215" cy="34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Цель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61188" y="1930187"/>
            <a:ext cx="479673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Сформулировать пакет юридически корректных поправок, которые сделают участие населения более ранним, прозрачным и встроенным в полный бюджетный цикл муниципального образования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61188" y="3200401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Задачи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79823" y="3502153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17251" y="3502153"/>
            <a:ext cx="4856085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выявить ограничения действующего регулирования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270946" y="3886201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17250" y="3813049"/>
            <a:ext cx="4856086" cy="5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определить, какие элементы участия уже есть, но нуждаются в детализации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17251" y="4376015"/>
            <a:ext cx="4856086" cy="533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предложить поправки без создания избыточно сложных новых институтов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6564037" y="2249424"/>
            <a:ext cx="788387" cy="753658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042371" y="2387345"/>
            <a:ext cx="178701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36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99989" y="2907791"/>
            <a:ext cx="177387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БК РФ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6035993" y="3137153"/>
            <a:ext cx="1773872" cy="52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Принцип прозрачности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(открытости) бюджета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7661350" y="2119123"/>
            <a:ext cx="2128646" cy="2386586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8377064" y="2282951"/>
            <a:ext cx="788387" cy="753658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7876726" y="2542785"/>
            <a:ext cx="178701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47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7840962" y="3136563"/>
            <a:ext cx="177387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ФЗ № 33-ФЗ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889866" y="3382397"/>
            <a:ext cx="1773872" cy="936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Публичные слушания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 проекту бюджета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9869997" y="2119123"/>
            <a:ext cx="2128646" cy="2386586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0566661" y="2283239"/>
            <a:ext cx="788387" cy="753658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10073919" y="2532889"/>
            <a:ext cx="178701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49 / 70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10073919" y="3104143"/>
            <a:ext cx="177387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ФЗ № 33-ФЗ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10073919" y="3285259"/>
            <a:ext cx="1773872" cy="1055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Инициативные проекты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 их финансирование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4082197" y="5371120"/>
            <a:ext cx="6349065" cy="1126342"/>
          </a:xfrm>
          <a:prstGeom prst="roundRect">
            <a:avLst>
              <a:gd name="adj" fmla="val 5882"/>
            </a:avLst>
          </a:prstGeom>
          <a:solidFill>
            <a:srgbClr val="18395B"/>
          </a:solidFill>
          <a:ln w="12700">
            <a:solidFill>
              <a:srgbClr val="18395B">
                <a:alpha val="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4408608" y="5477239"/>
            <a:ext cx="2589344" cy="215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Логика записки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4408608" y="5821720"/>
            <a:ext cx="5907244" cy="519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 анализа правовых пробелов → к точечным поправкам →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единому минимальному стандарту участия населения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hape 15"/>
          <p:cNvSpPr/>
          <p:nvPr/>
        </p:nvSpPr>
        <p:spPr>
          <a:xfrm>
            <a:off x="5452703" y="2119123"/>
            <a:ext cx="2128646" cy="2386586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49" name="Shape 16"/>
          <p:cNvSpPr/>
          <p:nvPr/>
        </p:nvSpPr>
        <p:spPr>
          <a:xfrm>
            <a:off x="6165151" y="2273809"/>
            <a:ext cx="788387" cy="753658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50" name="Text 17"/>
          <p:cNvSpPr/>
          <p:nvPr/>
        </p:nvSpPr>
        <p:spPr>
          <a:xfrm>
            <a:off x="5670531" y="2525266"/>
            <a:ext cx="178701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36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18"/>
          <p:cNvSpPr/>
          <p:nvPr/>
        </p:nvSpPr>
        <p:spPr>
          <a:xfrm>
            <a:off x="5630090" y="3112474"/>
            <a:ext cx="1773872" cy="175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БК РФ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19"/>
          <p:cNvSpPr/>
          <p:nvPr/>
        </p:nvSpPr>
        <p:spPr>
          <a:xfrm>
            <a:off x="5630090" y="3417377"/>
            <a:ext cx="1773872" cy="953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Принцип прозрачности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(открытости) бюджета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hape 9">
            <a:extLst>
              <a:ext uri="{FF2B5EF4-FFF2-40B4-BE49-F238E27FC236}">
                <a16:creationId xmlns:a16="http://schemas.microsoft.com/office/drawing/2014/main" id="{DF1D887E-12DB-4A61-AB80-0E320FD43FFC}"/>
              </a:ext>
            </a:extLst>
          </p:cNvPr>
          <p:cNvSpPr/>
          <p:nvPr/>
        </p:nvSpPr>
        <p:spPr>
          <a:xfrm>
            <a:off x="279823" y="4424514"/>
            <a:ext cx="73152" cy="73152"/>
          </a:xfrm>
          <a:prstGeom prst="ellipse">
            <a:avLst/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49256" y="142043"/>
            <a:ext cx="10451593" cy="752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Основные проблемы действующего регулирования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96112" y="2212848"/>
            <a:ext cx="347472" cy="347472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1248" y="2295144"/>
            <a:ext cx="4572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020" dirty="0"/>
          </a:p>
        </p:txBody>
      </p:sp>
      <p:sp>
        <p:nvSpPr>
          <p:cNvPr id="12" name="Shape 9"/>
          <p:cNvSpPr/>
          <p:nvPr/>
        </p:nvSpPr>
        <p:spPr>
          <a:xfrm>
            <a:off x="7125081" y="1089760"/>
            <a:ext cx="4827270" cy="1735355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177304" y="1218165"/>
            <a:ext cx="672576" cy="667311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087522" y="1418664"/>
            <a:ext cx="884968" cy="210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902103" y="1287148"/>
            <a:ext cx="4050248" cy="13754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Не закреплен единый федеральный стандарт</a:t>
            </a:r>
            <a:r>
              <a:rPr lang="ru-RU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обратной связи по предложениям жителей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163240" y="2994533"/>
            <a:ext cx="4789111" cy="2001062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2798064" y="3675888"/>
            <a:ext cx="347472" cy="347472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743200" y="3758184"/>
            <a:ext cx="4572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020" dirty="0"/>
          </a:p>
        </p:txBody>
      </p:sp>
      <p:sp>
        <p:nvSpPr>
          <p:cNvPr id="23" name="Text 20"/>
          <p:cNvSpPr/>
          <p:nvPr/>
        </p:nvSpPr>
        <p:spPr>
          <a:xfrm>
            <a:off x="7953909" y="3290738"/>
            <a:ext cx="3849896" cy="1419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Процедурная открытость преобладает</a:t>
            </a:r>
            <a:r>
              <a:rPr lang="ru-RU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над содержательной доступностью информации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3772092" y="5175682"/>
            <a:ext cx="4441433" cy="1619226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3867399" y="5291038"/>
            <a:ext cx="713479" cy="711102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3754744" y="5515597"/>
            <a:ext cx="944688" cy="224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699431" y="5427210"/>
            <a:ext cx="3273059" cy="1193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переходный период сохраняется неоднородность</a:t>
            </a:r>
            <a:r>
              <a:rPr lang="ru-RU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муниципальной практики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25"/>
          <p:cNvSpPr/>
          <p:nvPr/>
        </p:nvSpPr>
        <p:spPr>
          <a:xfrm flipV="1">
            <a:off x="121888" y="2923028"/>
            <a:ext cx="12030428" cy="7340"/>
          </a:xfrm>
          <a:prstGeom prst="line">
            <a:avLst/>
          </a:prstGeom>
          <a:noFill/>
          <a:ln w="12700">
            <a:solidFill>
              <a:srgbClr val="C9D4D8"/>
            </a:solidFill>
            <a:prstDash val="solid"/>
          </a:ln>
        </p:spPr>
      </p:sp>
      <p:sp>
        <p:nvSpPr>
          <p:cNvPr id="33" name="Shape 6"/>
          <p:cNvSpPr/>
          <p:nvPr/>
        </p:nvSpPr>
        <p:spPr>
          <a:xfrm>
            <a:off x="320385" y="1470340"/>
            <a:ext cx="432124" cy="492894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34" name="Text 7"/>
          <p:cNvSpPr/>
          <p:nvPr/>
        </p:nvSpPr>
        <p:spPr>
          <a:xfrm>
            <a:off x="252155" y="1602385"/>
            <a:ext cx="568584" cy="15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020" dirty="0"/>
          </a:p>
        </p:txBody>
      </p:sp>
      <p:sp>
        <p:nvSpPr>
          <p:cNvPr id="35" name="Text 8"/>
          <p:cNvSpPr/>
          <p:nvPr/>
        </p:nvSpPr>
        <p:spPr>
          <a:xfrm>
            <a:off x="441853" y="1338311"/>
            <a:ext cx="3673052" cy="138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обязательного требования публиковать проект бюджета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доступной для граждан форме заранее.</a:t>
            </a:r>
            <a:endParaRPr lang="en-US" sz="1150" dirty="0"/>
          </a:p>
        </p:txBody>
      </p:sp>
      <p:sp>
        <p:nvSpPr>
          <p:cNvPr id="36" name="Shape 5"/>
          <p:cNvSpPr/>
          <p:nvPr/>
        </p:nvSpPr>
        <p:spPr>
          <a:xfrm>
            <a:off x="252155" y="1069282"/>
            <a:ext cx="4605530" cy="1751074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37" name="Shape 6"/>
          <p:cNvSpPr/>
          <p:nvPr/>
        </p:nvSpPr>
        <p:spPr>
          <a:xfrm>
            <a:off x="320386" y="1218882"/>
            <a:ext cx="638796" cy="628587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38" name="Text 7"/>
          <p:cNvSpPr/>
          <p:nvPr/>
        </p:nvSpPr>
        <p:spPr>
          <a:xfrm>
            <a:off x="353467" y="1408794"/>
            <a:ext cx="605714" cy="198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8"/>
          <p:cNvSpPr/>
          <p:nvPr/>
        </p:nvSpPr>
        <p:spPr>
          <a:xfrm>
            <a:off x="1026379" y="1169008"/>
            <a:ext cx="3673052" cy="138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Нет обязательного требования публиковать проект бюджета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доступной для граждан форме заранее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hape 13"/>
          <p:cNvSpPr/>
          <p:nvPr/>
        </p:nvSpPr>
        <p:spPr>
          <a:xfrm>
            <a:off x="252155" y="3013185"/>
            <a:ext cx="4576229" cy="2001062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41" name="Shape 14"/>
          <p:cNvSpPr/>
          <p:nvPr/>
        </p:nvSpPr>
        <p:spPr>
          <a:xfrm>
            <a:off x="384020" y="3124192"/>
            <a:ext cx="659215" cy="696446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42" name="Text 15"/>
          <p:cNvSpPr/>
          <p:nvPr/>
        </p:nvSpPr>
        <p:spPr>
          <a:xfrm>
            <a:off x="219043" y="3351436"/>
            <a:ext cx="991029" cy="2199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16"/>
          <p:cNvSpPr/>
          <p:nvPr/>
        </p:nvSpPr>
        <p:spPr>
          <a:xfrm>
            <a:off x="1069847" y="3290736"/>
            <a:ext cx="3511031" cy="141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Инициативные проекты не встроены</a:t>
            </a:r>
            <a:r>
              <a:rPr lang="ru-RU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формальные документы бюджетного цикла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238177" y="3070178"/>
            <a:ext cx="663926" cy="669959"/>
          </a:xfrm>
          <a:prstGeom prst="ellipse">
            <a:avLst/>
          </a:prstGeom>
          <a:solidFill>
            <a:srgbClr val="D48A1F"/>
          </a:solidFill>
          <a:ln w="12700">
            <a:solidFill>
              <a:srgbClr val="D48A1F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163240" y="3293046"/>
            <a:ext cx="764300" cy="2115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58368" y="548640"/>
            <a:ext cx="6949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5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Предлагаемые изменения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667689" y="1188720"/>
            <a:ext cx="8101229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взаимосвязанные поправки формируют минимальный единый стандарт участия населения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49808" y="1828800"/>
            <a:ext cx="3346704" cy="3474720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9808" y="1828800"/>
            <a:ext cx="3346704" cy="438912"/>
          </a:xfrm>
          <a:prstGeom prst="roundRect">
            <a:avLst>
              <a:gd name="adj" fmla="val 12500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32155" y="1935332"/>
            <a:ext cx="2926080" cy="227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БК РФ · ст. 36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14400" y="2432304"/>
            <a:ext cx="2880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«Бюджета для граждан» до слушаний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950976" y="2907792"/>
            <a:ext cx="3011424" cy="1335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Обязательное размещение проекта местного бюджета в доступной для граждан форме не позднее чем за 15 дней до публичных слушаний. </a:t>
            </a:r>
            <a:r>
              <a:rPr lang="en-US" sz="1400" dirty="0" err="1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Одновременно</a:t>
            </a: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определение </a:t>
            </a: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порядк</a:t>
            </a:r>
            <a:r>
              <a:rPr lang="ru-RU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</a:t>
            </a: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подачи предложений.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50976" y="4334256"/>
            <a:ext cx="106070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Эффект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50976" y="4553712"/>
            <a:ext cx="2743200" cy="438912"/>
          </a:xfrm>
          <a:prstGeom prst="roundRect">
            <a:avLst>
              <a:gd name="adj" fmla="val 12500"/>
            </a:avLst>
          </a:prstGeom>
          <a:solidFill>
            <a:srgbClr val="EEF5F5"/>
          </a:solidFill>
          <a:ln w="12700">
            <a:solidFill>
              <a:srgbClr val="E7EAEA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78992" y="4681728"/>
            <a:ext cx="2468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раннее информирование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517136" y="1828800"/>
            <a:ext cx="3346704" cy="3474720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517136" y="1865376"/>
            <a:ext cx="3346704" cy="438912"/>
          </a:xfrm>
          <a:prstGeom prst="roundRect">
            <a:avLst>
              <a:gd name="adj" fmla="val 12500"/>
            </a:avLst>
          </a:prstGeom>
          <a:solidFill>
            <a:srgbClr val="D48A1F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687410" y="1935332"/>
            <a:ext cx="2923594" cy="248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ФЗ № 33-ФЗ · ст. 47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681728" y="2432304"/>
            <a:ext cx="2880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предложений и мотивы решений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718303" y="3035808"/>
            <a:ext cx="2987513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Материалы публичных слушаний должны включать перечень поступивших замечаний, предложения к учету, отклоненные позиции и мотивы отклонения.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718304" y="4334256"/>
            <a:ext cx="920496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Эффект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4718304" y="4553712"/>
            <a:ext cx="2892700" cy="438912"/>
          </a:xfrm>
          <a:prstGeom prst="roundRect">
            <a:avLst>
              <a:gd name="adj" fmla="val 12500"/>
            </a:avLst>
          </a:prstGeom>
          <a:solidFill>
            <a:srgbClr val="EEF5F5"/>
          </a:solidFill>
          <a:ln w="12700">
            <a:solidFill>
              <a:srgbClr val="E7EAEA">
                <a:alpha val="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846320" y="4681728"/>
            <a:ext cx="2468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проверяемая обратная связь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8284464" y="1828800"/>
            <a:ext cx="3346704" cy="3474720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8284464" y="1828800"/>
            <a:ext cx="3346704" cy="438912"/>
          </a:xfrm>
          <a:prstGeom prst="roundRect">
            <a:avLst>
              <a:gd name="adj" fmla="val 12500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449056" y="1956815"/>
            <a:ext cx="2926080" cy="227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ФЗ № 33-ФЗ · ст. 49 и 70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8449056" y="2432304"/>
            <a:ext cx="2880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проекты - в бюджетный цикл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8485632" y="3035808"/>
            <a:ext cx="299008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Сведения о поступивших, поддержанных и отклоненных проектах включаются в материалы к проекту бюджета и к отчету об его исполнении.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8485631" y="4334256"/>
            <a:ext cx="972693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7586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Эффект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8485632" y="4553712"/>
            <a:ext cx="2743200" cy="438912"/>
          </a:xfrm>
          <a:prstGeom prst="roundRect">
            <a:avLst>
              <a:gd name="adj" fmla="val 12500"/>
            </a:avLst>
          </a:prstGeom>
          <a:solidFill>
            <a:srgbClr val="EEF5F5"/>
          </a:solidFill>
          <a:ln w="12700">
            <a:solidFill>
              <a:srgbClr val="E7EAEA">
                <a:alpha val="0"/>
              </a:srgbClr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8613648" y="4681728"/>
            <a:ext cx="2468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связь участия и отчетности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22"/>
            <a:ext cx="12192000" cy="686960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8D7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1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B8D7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246632" y="3082259"/>
            <a:ext cx="16361964" cy="0"/>
          </a:xfrm>
          <a:prstGeom prst="line">
            <a:avLst/>
          </a:prstGeom>
          <a:noFill/>
          <a:ln w="12700">
            <a:solidFill>
              <a:srgbClr val="D7ECEA">
                <a:alpha val="8000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91183" y="2731445"/>
            <a:ext cx="527305" cy="487974"/>
          </a:xfrm>
          <a:prstGeom prst="ellipse">
            <a:avLst/>
          </a:prstGeom>
          <a:solidFill>
            <a:srgbClr val="0F8F9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118615" y="2934801"/>
            <a:ext cx="434251" cy="129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320039" y="3401568"/>
            <a:ext cx="2013586" cy="146304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438911" y="3661623"/>
            <a:ext cx="1705626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Публикация проекта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форме «Бюджет для граждан»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240023" y="2731445"/>
            <a:ext cx="527305" cy="487974"/>
          </a:xfrm>
          <a:prstGeom prst="ellipse">
            <a:avLst/>
          </a:prstGeom>
          <a:solidFill>
            <a:srgbClr val="D48A1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3267455" y="2934801"/>
            <a:ext cx="434251" cy="129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2468879" y="3401568"/>
            <a:ext cx="2013586" cy="146304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587751" y="3661623"/>
            <a:ext cx="1705626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Прием предложений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письменной и электронной форме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388863" y="2731445"/>
            <a:ext cx="527305" cy="487974"/>
          </a:xfrm>
          <a:prstGeom prst="ellipse">
            <a:avLst/>
          </a:prstGeom>
          <a:solidFill>
            <a:srgbClr val="0F8F9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5416295" y="2934801"/>
            <a:ext cx="434251" cy="129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4617719" y="3401568"/>
            <a:ext cx="2013586" cy="146304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736591" y="3661623"/>
            <a:ext cx="1705626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Публичные слушания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 сводом замечаний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7537703" y="2731445"/>
            <a:ext cx="527305" cy="487974"/>
          </a:xfrm>
          <a:prstGeom prst="ellipse">
            <a:avLst/>
          </a:prstGeom>
          <a:solidFill>
            <a:srgbClr val="0F8F9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7565135" y="2934801"/>
            <a:ext cx="434251" cy="129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19"/>
          <p:cNvSpPr/>
          <p:nvPr/>
        </p:nvSpPr>
        <p:spPr>
          <a:xfrm>
            <a:off x="6766559" y="3401568"/>
            <a:ext cx="2013586" cy="146304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6885431" y="3661623"/>
            <a:ext cx="1705626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Включение инициативных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проектов в проект бюджета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1"/>
          <p:cNvSpPr/>
          <p:nvPr/>
        </p:nvSpPr>
        <p:spPr>
          <a:xfrm>
            <a:off x="9686543" y="2731445"/>
            <a:ext cx="527305" cy="487974"/>
          </a:xfrm>
          <a:prstGeom prst="ellipse">
            <a:avLst/>
          </a:prstGeom>
          <a:solidFill>
            <a:srgbClr val="0F8F99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9713975" y="2934801"/>
            <a:ext cx="434251" cy="129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3"/>
          <p:cNvSpPr/>
          <p:nvPr/>
        </p:nvSpPr>
        <p:spPr>
          <a:xfrm>
            <a:off x="8915399" y="3401568"/>
            <a:ext cx="2013586" cy="146304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9034271" y="3661623"/>
            <a:ext cx="1705626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Отражение результатов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отчете об исполнении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hape 25"/>
          <p:cNvSpPr/>
          <p:nvPr/>
        </p:nvSpPr>
        <p:spPr>
          <a:xfrm>
            <a:off x="1463040" y="5257800"/>
            <a:ext cx="9144000" cy="749808"/>
          </a:xfrm>
          <a:prstGeom prst="roundRect">
            <a:avLst>
              <a:gd name="adj" fmla="val 7317"/>
            </a:avLst>
          </a:prstGeom>
          <a:solidFill>
            <a:srgbClr val="163C59"/>
          </a:solidFill>
          <a:ln w="12700">
            <a:solidFill>
              <a:srgbClr val="163C59">
                <a:alpha val="0"/>
              </a:srgbClr>
            </a:solidFill>
            <a:prstDash val="solid"/>
          </a:ln>
        </p:spPr>
      </p:sp>
      <p:sp>
        <p:nvSpPr>
          <p:cNvPr id="32" name="Shape 7"/>
          <p:cNvSpPr/>
          <p:nvPr/>
        </p:nvSpPr>
        <p:spPr>
          <a:xfrm>
            <a:off x="537591" y="795528"/>
            <a:ext cx="8053466" cy="107899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1737360" y="5358384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Результат: участие населения становится непрерывным процессом - не только на стадии обсуждения, но и на стадиях планирования, отбора инициатив и отчетности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9808" y="868680"/>
            <a:ext cx="694944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Как работает предлагаемая модель участия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49808" y="1335024"/>
            <a:ext cx="75712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 предварительного информирования к рассмотрению предложений </a:t>
            </a:r>
            <a:r>
              <a:rPr lang="ru-RU" sz="16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</a:t>
            </a:r>
            <a:r>
              <a:rPr lang="en-US" sz="16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отчетности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28778" y="-3810"/>
            <a:ext cx="6949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Ожидаемые результаты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8399" y="538616"/>
            <a:ext cx="7322110" cy="80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Предлагаемые изменения не создают новый институт с нуля, а переводят уже существующие механизмы в более четкий и единообразный формат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92786" y="1714880"/>
            <a:ext cx="5852160" cy="2022729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58487" y="1804432"/>
            <a:ext cx="625576" cy="530094"/>
          </a:xfrm>
          <a:prstGeom prst="roundRect">
            <a:avLst>
              <a:gd name="adj" fmla="val 15789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58487" y="1895871"/>
            <a:ext cx="625576" cy="139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1465" y="1879472"/>
            <a:ext cx="4540469" cy="3068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Более раннее информирование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61465" y="2199512"/>
            <a:ext cx="4590919" cy="6872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граждане знакомятся с проектом бюджета до слушаний и получают понятную точку входа в обсуждение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00978" y="1714880"/>
            <a:ext cx="5755767" cy="2022729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454564" y="1848059"/>
            <a:ext cx="615272" cy="524703"/>
          </a:xfrm>
          <a:prstGeom prst="roundRect">
            <a:avLst>
              <a:gd name="adj" fmla="val 15789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454564" y="1939500"/>
            <a:ext cx="615272" cy="138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271024" y="1903942"/>
            <a:ext cx="4465681" cy="303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Проверяемая обратная связь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267125" y="2223983"/>
            <a:ext cx="4515300" cy="662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видно, какие предложения учтены, отклонены или направлены на дополнительную</a:t>
            </a:r>
            <a:r>
              <a:rPr lang="ru-RU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проработку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192786" y="3947002"/>
            <a:ext cx="5852160" cy="1997929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258487" y="4018252"/>
            <a:ext cx="625576" cy="523595"/>
          </a:xfrm>
          <a:prstGeom prst="roundRect">
            <a:avLst>
              <a:gd name="adj" fmla="val 15789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58487" y="4104903"/>
            <a:ext cx="625576" cy="137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61465" y="4090557"/>
            <a:ext cx="4540469" cy="3031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Связь участия и бюджетных решений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1061465" y="4415044"/>
            <a:ext cx="4590919" cy="66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инициативные проекты переходят из параллельной практики в формальный бюджетный цикл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6300978" y="3947002"/>
            <a:ext cx="5755767" cy="2002155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C9D4D8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6395821" y="4032281"/>
            <a:ext cx="615272" cy="524703"/>
          </a:xfrm>
          <a:prstGeom prst="roundRect">
            <a:avLst>
              <a:gd name="adj" fmla="val 15789"/>
            </a:avLst>
          </a:prstGeom>
          <a:solidFill>
            <a:srgbClr val="0B7586"/>
          </a:solidFill>
          <a:ln w="12700">
            <a:solidFill>
              <a:srgbClr val="0B7586">
                <a:alpha val="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395821" y="4123722"/>
            <a:ext cx="615272" cy="138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04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7267125" y="4066061"/>
            <a:ext cx="4465681" cy="303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Унификация муниципальной практики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276215" y="4302670"/>
            <a:ext cx="4511401" cy="8579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поправки сокращают различия между муниципа</a:t>
            </a:r>
            <a:r>
              <a:rPr lang="ru-RU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льными</a:t>
            </a: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образованиями </a:t>
            </a:r>
            <a:r>
              <a:rPr lang="en-US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переходный период реформы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55448" y="133165"/>
            <a:ext cx="6949440" cy="3195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Итоговые поправки - краткая таблица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448" y="588263"/>
            <a:ext cx="11320272" cy="5392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Итоговая версия сводит предложения к трем нормам: БК РФ ст. 36 и ФЗ № 33-ФЗ ст. 47, 49 </a:t>
            </a:r>
            <a:r>
              <a:rPr lang="ru-RU" sz="20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 </a:t>
            </a:r>
            <a:r>
              <a:rPr lang="en-US" sz="20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70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52878"/>
              </p:ext>
            </p:extLst>
          </p:nvPr>
        </p:nvGraphicFramePr>
        <p:xfrm>
          <a:off x="259228" y="1340496"/>
          <a:ext cx="11521440" cy="4522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0242">
                  <a:extLst>
                    <a:ext uri="{9D8B030D-6E8A-4147-A177-3AD203B41FA5}">
                      <a16:colId xmlns:a16="http://schemas.microsoft.com/office/drawing/2014/main" val="2606604000"/>
                    </a:ext>
                  </a:extLst>
                </a:gridCol>
                <a:gridCol w="3865599">
                  <a:extLst>
                    <a:ext uri="{9D8B030D-6E8A-4147-A177-3AD203B41FA5}">
                      <a16:colId xmlns:a16="http://schemas.microsoft.com/office/drawing/2014/main" val="3962209536"/>
                    </a:ext>
                  </a:extLst>
                </a:gridCol>
                <a:gridCol w="3865599">
                  <a:extLst>
                    <a:ext uri="{9D8B030D-6E8A-4147-A177-3AD203B41FA5}">
                      <a16:colId xmlns:a16="http://schemas.microsoft.com/office/drawing/2014/main" val="1341047003"/>
                    </a:ext>
                  </a:extLst>
                </a:gridCol>
              </a:tblGrid>
              <a:tr h="488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норма</a:t>
                      </a:r>
                    </a:p>
                  </a:txBody>
                  <a:tcPr marL="6973" marR="6973" marT="6973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</a:p>
                  </a:txBody>
                  <a:tcPr marL="6973" marR="6973" marT="6973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</a:t>
                      </a:r>
                    </a:p>
                  </a:txBody>
                  <a:tcPr marL="6973" marR="6973" marT="6973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19130"/>
                  </a:ext>
                </a:extLst>
              </a:tr>
              <a:tr h="1338383"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 РФ ст. 36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прозрачности закреплен, но нет обязательной нормы о публикации проекта местного бюджета в доступной форме до слушаний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размещение проекта в форме «Бюджет для граждан» не позднее чем за 15 дней до публичных слушаний, установление порядка подачи предложений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Переводит понятное представление проекта бюджета из рекомендательной сферы в обязательную процедуру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extLst>
                  <a:ext uri="{0D108BD9-81ED-4DB2-BD59-A6C34878D82A}">
                    <a16:rowId xmlns:a16="http://schemas.microsoft.com/office/drawing/2014/main" val="2254651875"/>
                  </a:ext>
                </a:extLst>
              </a:tr>
              <a:tr h="1072832"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№ 33-ФЗ ст. 47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слушания предусмотрены, но нет структурированного свода предложений граждан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слушаний должны включать свод замечаний, перечни учтенных и отклоненных предложений и мотивы решений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единый федеральный стандарт обратной связи и делает обсуждение проверяемым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extLst>
                  <a:ext uri="{0D108BD9-81ED-4DB2-BD59-A6C34878D82A}">
                    <a16:rowId xmlns:a16="http://schemas.microsoft.com/office/drawing/2014/main" val="1339056675"/>
                  </a:ext>
                </a:extLst>
              </a:tr>
              <a:tr h="1338383"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№ 33-ФЗ ст. 49 и 70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проекты и их финансирование закреплены, но не встроены в бюджетные материалы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поступивших, поддержанных и отклоненных проектах включаются в дополнения к проекту бюджета, данные о финансировании и результатах - в отчет об исполнении бюджета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tc>
                  <a:txBody>
                    <a:bodyPr/>
                    <a:lstStyle/>
                    <a:p>
                      <a:pPr marL="108000" lvl="1"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Связывает участие граждан с формальным бюджетным циклом и отчетностью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3" marR="6973" marT="6973" marB="0"/>
                </a:tc>
                <a:extLst>
                  <a:ext uri="{0D108BD9-81ED-4DB2-BD59-A6C34878D82A}">
                    <a16:rowId xmlns:a16="http://schemas.microsoft.com/office/drawing/2014/main" val="16325297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49808" y="640080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для граждан · конкурсный проект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475720" y="632764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7FA7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11952" y="6400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C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49808" y="1305017"/>
            <a:ext cx="5577840" cy="3994952"/>
          </a:xfrm>
          <a:prstGeom prst="roundRect">
            <a:avLst>
              <a:gd name="adj" fmla="val 2254"/>
            </a:avLst>
          </a:prstGeom>
          <a:solidFill>
            <a:srgbClr val="18395B"/>
          </a:solidFill>
          <a:ln w="12700">
            <a:solidFill>
              <a:srgbClr val="18395B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7551" y="1500326"/>
            <a:ext cx="5148693" cy="2414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Предлагаемые поправки позволяют перейти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формальной открытости бюджета</a:t>
            </a:r>
            <a:r>
              <a:rPr lang="ru-RU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реальному и непрерывному участию населения</a:t>
            </a:r>
            <a:r>
              <a:rPr lang="ru-RU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бюджетном процессе</a:t>
            </a:r>
            <a:endParaRPr lang="en-US" sz="2400" dirty="0"/>
          </a:p>
        </p:txBody>
      </p:sp>
      <p:sp>
        <p:nvSpPr>
          <p:cNvPr id="9" name="Shape 6"/>
          <p:cNvSpPr/>
          <p:nvPr/>
        </p:nvSpPr>
        <p:spPr>
          <a:xfrm>
            <a:off x="951597" y="4078224"/>
            <a:ext cx="5184648" cy="1106424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9F0F2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78992" y="4211478"/>
            <a:ext cx="5001768" cy="839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Минимальный единый стандарт участия включает: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C3A4A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понятный проект бюджета · прозрачную обратную связь · включение инициатив в цикл планирования и отчетности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/tmp/tmpl/ppt/media/image99.png"/>
          <p:cNvPicPr>
            <a:picLocks noChangeAspect="1"/>
          </p:cNvPicPr>
          <p:nvPr/>
        </p:nvPicPr>
        <p:blipFill>
          <a:blip r:embed="rId3"/>
          <a:srcRect l="29511" r="29511"/>
          <a:stretch/>
        </p:blipFill>
        <p:spPr>
          <a:xfrm>
            <a:off x="6903720" y="1572768"/>
            <a:ext cx="4526280" cy="3611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905</Words>
  <Application>Microsoft Office PowerPoint</Application>
  <PresentationFormat>Широкоэкранный</PresentationFormat>
  <Paragraphs>157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Movie Filmstrip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внесению изменений в бюджетное законодательство</dc:title>
  <dc:subject>Презентация по аналитической записке</dc:subject>
  <dc:creator>Stas</dc:creator>
  <cp:lastModifiedBy>Stas</cp:lastModifiedBy>
  <cp:revision>26</cp:revision>
  <dcterms:created xsi:type="dcterms:W3CDTF">2026-03-24T14:01:32Z</dcterms:created>
  <dcterms:modified xsi:type="dcterms:W3CDTF">2026-03-24T19:39:40Z</dcterms:modified>
</cp:coreProperties>
</file>