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10"/>
  </p:normalViewPr>
  <p:slideViewPr>
    <p:cSldViewPr snapToGrid="0" snapToObjects="1">
      <p:cViewPr varScale="1">
        <p:scale>
          <a:sx n="138" d="100"/>
          <a:sy n="138" d="100"/>
        </p:scale>
        <p:origin x="167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3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Конкурс проектов «Бюджет для граждан» в 2026 году: https://shhyolkovo.ru/shchelkovskiy-rayon/finansy/shchelkovskiy-municipalniy-rayon/budget/byudzhet-dlya-grazhdan/konkurs-proektov-byudzhet-dlya-grazhdan-v-2026-godu/
- Страница «Бюджет для граждан»: https://shhyolkovo.ru/shchelkovskiy-rayon/finansy/shchelkovskiy-municipalniy-rayon/budget/byudzhet-dlya-grazhdan/
- Визуал сгенерирован с помощью OpenAI Image Generation, 2026-03-19.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Официальная страница конкурса и ссылка на утверждённый бюджет: https://shhyolkovo.ru/shchelkovskiy-rayon/finansy/shchelkovskiy-municipalniy-rayon/budget/byudzhet-dlya-grazhdan/konkurs-proektov-byudzhet-dlya-grazhdan-v-2026-godu/
- Показатели доходов, расходов и дефицита на 2026 год; межбюджетные трансферты и плановый период: https://shhyolkovo.ru/upload/files/01122025-2.pdf
- Численность населения и базовые пояснения для граждан: https://shhyolkovo.ru/upload/files/25112025.pptx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Доходы бюджета 2026 года и объём межбюджетных трансфертов: https://shhyolkovo.ru/upload/files/01122025-2.pdf
- Структура налоговых и неналоговых доходов на 2026 год: https://shhyolkovo.ru/upload/files/25112025.pptx
- Визуал сгенерирован с помощью OpenAI Image Generation, 2026-03-19.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Структура расходов и показатели программ: загруженные файлы «Бюджет для граждан Щёлково Гриднев Гришанцев.pptx» и «Решения СД ГОЩ МО бюджет 2026-2028.doc».
- Бюджетные инвестиции 2026 года: загруженный файл «Приложение № 6 Бюджетные инвестиции 2026-2028.xls».
- Факты и фото по Молодёжной набережной: https://shhyolkovo.ru/news/v-spiske-mirovykh-proektov/ ; https://shhyolkovo.ru/upload/resize_cache/iblock/804/375_243_2/80477dba5cf30cd77bd5ed73a34a208e.jpg
- Факты и фото по территории у Барского пруда: https://radio1.ru/news/obschestvo/territoriyu-u-barskogo-pruda-v-schyolkove-otkrili-posle-blagoustroistva/ ; https://multi-admin.ru/mediabank_blog/11/252520/thumb_18d46eef50dcf6a4279d927eecbc2d03rf5lgxtqntdb4qlitydvjt6dfs01x4qesw3bhmnwkvzbdmfvxlxdgp3wslybifx9akeg1w0lhnmoigyhnngcl03lvan2qlc0.jpg
- Фото и контекст нового корпуса школы №19: https://radio1.ru/news/obschestvo/novaya-shkola-v-poselke-novii-gorodok-v-go-schelkovo-gotova-na-80/ ; https://tv41.ru/stories/sovremennaya-i-krasivaya-dolgozhdannaya-shkola-v-novom-gorodke-otkroet-svoi-dveri-2-sentyabrya/ ; https://multi-admin.ru/mediabank_blog/11/208923/thumb_photo-2024-03-25-14-01-19.jpg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Основание для пилотных направлений и объектов: загруженные файлы «Решения СД ГОЩ МО бюджет 2026-2028.doc», «Приложение № 6 Бюджетные инвестиции 2026-2028.xls», «Бюджет для граждан Щёлково Гриднев Гришанцев.pptx».
- Предложения по реализации — авторская доработка на основе структуры бюджета и инвестиционных объектов округа.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Официальный сайт администрации городского округа Щёлково: https://shhyolkovo.ru/
- Визуал сгенерирован с помощью OpenAI Image Generation, 2026-03-19.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work/ar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743" y="0"/>
            <a:ext cx="12191695" cy="6858000"/>
          </a:xfrm>
          <a:prstGeom prst="rect">
            <a:avLst/>
          </a:prstGeom>
          <a:solidFill>
            <a:srgbClr val="081B33">
              <a:alpha val="66000"/>
            </a:srgbClr>
          </a:solidFill>
          <a:ln w="12700">
            <a:solidFill>
              <a:srgbClr val="081B33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7269480" y="0"/>
            <a:ext cx="4919472" cy="6858000"/>
          </a:xfrm>
          <a:prstGeom prst="rect">
            <a:avLst/>
          </a:prstGeom>
          <a:solidFill>
            <a:srgbClr val="040E1D">
              <a:alpha val="72000"/>
            </a:srgbClr>
          </a:solidFill>
          <a:ln w="12700">
            <a:solidFill>
              <a:srgbClr val="040E1D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82128" y="0"/>
            <a:ext cx="438912" cy="6858000"/>
          </a:xfrm>
          <a:prstGeom prst="rect">
            <a:avLst/>
          </a:prstGeom>
          <a:solidFill>
            <a:srgbClr val="E5484D">
              <a:alpha val="96000"/>
            </a:srgbClr>
          </a:solidFill>
          <a:ln w="12700">
            <a:solidFill>
              <a:srgbClr val="E5484D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394192" y="0"/>
            <a:ext cx="256032" cy="6858000"/>
          </a:xfrm>
          <a:prstGeom prst="rect">
            <a:avLst/>
          </a:prstGeom>
          <a:solidFill>
            <a:srgbClr val="FFBE3B"/>
          </a:solidFill>
          <a:ln w="12700">
            <a:solidFill>
              <a:srgbClr val="FFBE3B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0080" y="777240"/>
            <a:ext cx="6675120" cy="1828800"/>
          </a:xfrm>
          <a:prstGeom prst="rect">
            <a:avLst/>
          </a:prstGeom>
          <a:noFill/>
          <a:ln/>
          <a:effectLst>
            <a:outerShdw blurRad="25400" dist="12700" dir="2700000" algn="bl" rotWithShape="0">
              <a:srgbClr val="000000">
                <a:alpha val="3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городского округа Щёлково 2026</a:t>
            </a:r>
          </a:p>
        </p:txBody>
      </p:sp>
      <p:sp>
        <p:nvSpPr>
          <p:cNvPr id="8" name="Text 5"/>
          <p:cNvSpPr/>
          <p:nvPr/>
        </p:nvSpPr>
        <p:spPr>
          <a:xfrm>
            <a:off x="658367" y="2971799"/>
            <a:ext cx="4264153" cy="1450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F8E7C9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Конкурсный проект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8E7C9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Номинация «Бюджет для граждан в современных формах искусства»</a:t>
            </a:r>
          </a:p>
        </p:txBody>
      </p:sp>
      <p:sp>
        <p:nvSpPr>
          <p:cNvPr id="9" name="Text 6"/>
          <p:cNvSpPr/>
          <p:nvPr/>
        </p:nvSpPr>
        <p:spPr>
          <a:xfrm>
            <a:off x="658368" y="5349240"/>
            <a:ext cx="5736890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D8E8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Город, семья, школа, двор, транспорт и будущее —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D8E8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всё это можно увидеть в языке бюджета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1535ED-F585-48B8-A8E2-0BEE6A99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0"/>
            <a:ext cx="892233" cy="11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8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123A66"/>
          </a:solidFill>
          <a:ln w="12700">
            <a:solidFill>
              <a:srgbClr val="123A6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211312" y="0"/>
            <a:ext cx="457200" cy="6858000"/>
          </a:xfrm>
          <a:prstGeom prst="rect">
            <a:avLst/>
          </a:prstGeom>
          <a:solidFill>
            <a:srgbClr val="E5484D"/>
          </a:solidFill>
          <a:ln w="12700">
            <a:solidFill>
              <a:srgbClr val="E5484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796528" y="0"/>
            <a:ext cx="237744" cy="6858000"/>
          </a:xfrm>
          <a:prstGeom prst="rect">
            <a:avLst/>
          </a:prstGeom>
          <a:solidFill>
            <a:srgbClr val="FFBE3B"/>
          </a:solidFill>
          <a:ln w="12700">
            <a:solidFill>
              <a:srgbClr val="FFBE3B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543800" y="256032"/>
            <a:ext cx="42062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4200" b="1" dirty="0">
                <a:solidFill>
                  <a:srgbClr val="FFC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4200" dirty="0">
              <a:solidFill>
                <a:srgbClr val="FFC00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98932" y="256032"/>
            <a:ext cx="706831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Щёлково 2026 — бюджет в одном кадре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58368" y="114300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D8E8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Бюджет утверждён на 2026 год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D8E8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 плановый период 2027-2028.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77240" y="1874520"/>
            <a:ext cx="2880360" cy="1874520"/>
          </a:xfrm>
          <a:prstGeom prst="roundRect">
            <a:avLst>
              <a:gd name="adj" fmla="val 3902"/>
            </a:avLst>
          </a:prstGeom>
          <a:solidFill>
            <a:srgbClr val="112E53"/>
          </a:solidFill>
          <a:ln w="19050">
            <a:solidFill>
              <a:srgbClr val="40C4C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41832" y="2130552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,15</a:t>
            </a:r>
            <a:endParaRPr lang="en-US" sz="2900" dirty="0"/>
          </a:p>
        </p:txBody>
      </p:sp>
      <p:sp>
        <p:nvSpPr>
          <p:cNvPr id="10" name="Text 8"/>
          <p:cNvSpPr/>
          <p:nvPr/>
        </p:nvSpPr>
        <p:spPr>
          <a:xfrm>
            <a:off x="960120" y="2880360"/>
            <a:ext cx="2286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млрд руб.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1" name="Shape 9"/>
          <p:cNvSpPr/>
          <p:nvPr/>
        </p:nvSpPr>
        <p:spPr>
          <a:xfrm>
            <a:off x="4160520" y="1874520"/>
            <a:ext cx="2880360" cy="1874520"/>
          </a:xfrm>
          <a:prstGeom prst="roundRect">
            <a:avLst>
              <a:gd name="adj" fmla="val 3902"/>
            </a:avLst>
          </a:prstGeom>
          <a:solidFill>
            <a:srgbClr val="10263E"/>
          </a:solidFill>
          <a:ln w="19050">
            <a:solidFill>
              <a:srgbClr val="F26A2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25112" y="2130552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20,</a:t>
            </a:r>
            <a:r>
              <a:rPr lang="ru-RU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900" dirty="0"/>
          </a:p>
        </p:txBody>
      </p:sp>
      <p:sp>
        <p:nvSpPr>
          <p:cNvPr id="13" name="Text 11"/>
          <p:cNvSpPr/>
          <p:nvPr/>
        </p:nvSpPr>
        <p:spPr>
          <a:xfrm>
            <a:off x="4343400" y="2880360"/>
            <a:ext cx="2286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млрд руб.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4" name="Shape 12"/>
          <p:cNvSpPr/>
          <p:nvPr/>
        </p:nvSpPr>
        <p:spPr>
          <a:xfrm>
            <a:off x="7543800" y="1874520"/>
            <a:ext cx="2880360" cy="1874520"/>
          </a:xfrm>
          <a:prstGeom prst="roundRect">
            <a:avLst>
              <a:gd name="adj" fmla="val 3902"/>
            </a:avLst>
          </a:prstGeom>
          <a:solidFill>
            <a:srgbClr val="0F2238"/>
          </a:solidFill>
          <a:ln w="19050">
            <a:solidFill>
              <a:srgbClr val="E5484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08392" y="2130552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1,75</a:t>
            </a:r>
            <a:endParaRPr lang="en-US" sz="2900" dirty="0"/>
          </a:p>
        </p:txBody>
      </p:sp>
      <p:sp>
        <p:nvSpPr>
          <p:cNvPr id="16" name="Text 14"/>
          <p:cNvSpPr/>
          <p:nvPr/>
        </p:nvSpPr>
        <p:spPr>
          <a:xfrm>
            <a:off x="7726680" y="2880360"/>
            <a:ext cx="2286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млрд руб.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D7E5F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7" name="Text 15"/>
          <p:cNvSpPr/>
          <p:nvPr/>
        </p:nvSpPr>
        <p:spPr>
          <a:xfrm>
            <a:off x="9098280" y="4590288"/>
            <a:ext cx="2240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b="1" dirty="0">
                <a:solidFill>
                  <a:srgbClr val="FFBE3B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223,4 тыс. </a:t>
            </a:r>
            <a:r>
              <a:rPr lang="ru-RU" b="1" dirty="0">
                <a:solidFill>
                  <a:srgbClr val="FFBE3B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жителей</a:t>
            </a:r>
            <a:endParaRPr lang="en-US" b="1" dirty="0">
              <a:solidFill>
                <a:srgbClr val="FFBE3B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rgbClr val="FFBE3B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621,49 кв. км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7240" y="4407408"/>
            <a:ext cx="5303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10,99 млрд руб. — собственные доходы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8,16 млрд руб. — безвозмездные поступления</a:t>
            </a:r>
          </a:p>
        </p:txBody>
      </p:sp>
      <p:sp>
        <p:nvSpPr>
          <p:cNvPr id="19" name="Shape 17"/>
          <p:cNvSpPr/>
          <p:nvPr/>
        </p:nvSpPr>
        <p:spPr>
          <a:xfrm>
            <a:off x="777240" y="5230368"/>
            <a:ext cx="4754880" cy="0"/>
          </a:xfrm>
          <a:prstGeom prst="line">
            <a:avLst/>
          </a:prstGeom>
          <a:noFill/>
          <a:ln w="15240">
            <a:solidFill>
              <a:srgbClr val="5D7697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53785" y="5230368"/>
            <a:ext cx="7390015" cy="1426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Бюджет — это не таблица. Это маршрут денег от налогов и </a:t>
            </a:r>
            <a:r>
              <a:rPr lang="ru-RU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трансфертов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школам, дворам, дорогам, спорту и социальной поддержке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9C8940-9522-4099-92DA-EFA84F63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1" y="0"/>
            <a:ext cx="533781" cy="6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work/art2.png"/>
          <p:cNvPicPr>
            <a:picLocks noChangeAspect="1"/>
          </p:cNvPicPr>
          <p:nvPr/>
        </p:nvPicPr>
        <p:blipFill>
          <a:blip r:embed="rId3"/>
          <a:srcRect l="38531" r="38531"/>
          <a:stretch/>
        </p:blipFill>
        <p:spPr>
          <a:xfrm>
            <a:off x="6858000" y="0"/>
            <a:ext cx="5333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492240" y="0"/>
            <a:ext cx="5699455" cy="6858000"/>
          </a:xfrm>
          <a:prstGeom prst="rect">
            <a:avLst/>
          </a:prstGeom>
          <a:solidFill>
            <a:srgbClr val="081B33">
              <a:alpha val="66000"/>
            </a:srgbClr>
          </a:solidFill>
          <a:ln w="12700">
            <a:solidFill>
              <a:srgbClr val="081B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658368" y="512064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10233D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Откуда приходят деньги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5799" y="978408"/>
            <a:ext cx="440713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586B8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Доходы 2026 года — 19,15 млрд руб.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94944" y="1664208"/>
            <a:ext cx="3146061" cy="78638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841005" y="1664208"/>
            <a:ext cx="2294619" cy="786384"/>
          </a:xfrm>
          <a:prstGeom prst="rect">
            <a:avLst/>
          </a:prstGeom>
          <a:solidFill>
            <a:srgbClr val="40C4C4"/>
          </a:solidFill>
          <a:ln w="12700">
            <a:solidFill>
              <a:srgbClr val="40C4C4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68680" y="1810512"/>
            <a:ext cx="298146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10,9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9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млрд руб.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собственные доходы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932445" y="1810512"/>
            <a:ext cx="215745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8,</a:t>
            </a:r>
            <a:r>
              <a:rPr 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16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млрд руб.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помощь из других бюджетов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94944" y="263347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b="1" dirty="0">
                <a:solidFill>
                  <a:srgbClr val="10233D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58% доходов округ формирует сам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713232" y="3246120"/>
            <a:ext cx="164592" cy="493776"/>
          </a:xfrm>
          <a:prstGeom prst="rect">
            <a:avLst/>
          </a:prstGeom>
          <a:solidFill>
            <a:srgbClr val="E548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3722" y="3368456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900" b="1" dirty="0">
                <a:solidFill>
                  <a:srgbClr val="1023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6,77 млрд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2246653" y="3225546"/>
            <a:ext cx="4221203" cy="6355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475A7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НДФЛ — главный источник доходов бюджета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13232" y="3995928"/>
            <a:ext cx="164592" cy="493776"/>
          </a:xfrm>
          <a:prstGeom prst="rect">
            <a:avLst/>
          </a:prstGeom>
          <a:solidFill>
            <a:srgbClr val="E548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61505" y="4073652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900" b="1" dirty="0">
                <a:solidFill>
                  <a:srgbClr val="1023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1,54 млрд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2212847" y="3905284"/>
            <a:ext cx="4221203" cy="683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dirty="0">
                <a:solidFill>
                  <a:srgbClr val="475A7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Налоги на совокупный доход (упрощенная система налогообложения и патенты)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13232" y="4745736"/>
            <a:ext cx="164592" cy="493776"/>
          </a:xfrm>
          <a:prstGeom prst="rect">
            <a:avLst/>
          </a:prstGeom>
          <a:solidFill>
            <a:srgbClr val="FFBE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61505" y="4846320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900" b="1" dirty="0">
                <a:solidFill>
                  <a:srgbClr val="1023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1,45 млрд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208415" y="4554656"/>
            <a:ext cx="4114800" cy="912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dirty="0">
                <a:solidFill>
                  <a:srgbClr val="475A7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Налоги на имущество (земельный налог и налог на имущество физических лиц)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37833" y="5422392"/>
            <a:ext cx="5954407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dirty="0">
                <a:solidFill>
                  <a:srgbClr val="475A7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Часть доходов приходит от жителей и бизнеса,</a:t>
            </a:r>
          </a:p>
          <a:p>
            <a:pPr marL="0" indent="0">
              <a:buNone/>
            </a:pPr>
            <a:r>
              <a:rPr lang="ru-RU" dirty="0">
                <a:solidFill>
                  <a:srgbClr val="475A7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часть — из бюджетов более высокого уровня на совместные задачи округа.</a:t>
            </a:r>
          </a:p>
        </p:txBody>
      </p:sp>
      <p:sp>
        <p:nvSpPr>
          <p:cNvPr id="21" name="Text 18"/>
          <p:cNvSpPr/>
          <p:nvPr/>
        </p:nvSpPr>
        <p:spPr>
          <a:xfrm>
            <a:off x="10561320" y="603504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FFE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496D35-8A17-44DC-AC48-70CB16D9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" y="0"/>
            <a:ext cx="6572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ork/assets/orig/image3.png"/>
          <p:cNvPicPr>
            <a:picLocks noChangeAspect="1"/>
          </p:cNvPicPr>
          <p:nvPr/>
        </p:nvPicPr>
        <p:blipFill>
          <a:blip r:embed="rId3"/>
          <a:srcRect l="36845" r="36845"/>
          <a:stretch/>
        </p:blipFill>
        <p:spPr>
          <a:xfrm>
            <a:off x="9281160" y="0"/>
            <a:ext cx="2907792" cy="32918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29184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20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Приоритеты бюджета и объекты, где он становится видимым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749808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35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Крупнейшие муниципальные программы 2026 года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365760" y="1143000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2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Образование</a:t>
            </a:r>
            <a:endParaRPr lang="en-US" sz="1320" dirty="0"/>
          </a:p>
        </p:txBody>
      </p:sp>
      <p:sp>
        <p:nvSpPr>
          <p:cNvPr id="6" name="Shape 3"/>
          <p:cNvSpPr/>
          <p:nvPr/>
        </p:nvSpPr>
        <p:spPr>
          <a:xfrm>
            <a:off x="2816352" y="1188720"/>
            <a:ext cx="2880360" cy="109728"/>
          </a:xfrm>
          <a:prstGeom prst="rect">
            <a:avLst/>
          </a:prstGeom>
          <a:solidFill>
            <a:srgbClr val="E46A2C"/>
          </a:solidFill>
          <a:ln w="12700">
            <a:solidFill>
              <a:srgbClr val="E46A2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806440" y="1133856"/>
            <a:ext cx="749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b="1" dirty="0">
                <a:solidFill>
                  <a:srgbClr val="1E1A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6,9 млрд</a:t>
            </a:r>
            <a:endParaRPr lang="en-US" sz="1160" dirty="0"/>
          </a:p>
        </p:txBody>
      </p:sp>
      <p:sp>
        <p:nvSpPr>
          <p:cNvPr id="8" name="Text 5"/>
          <p:cNvSpPr/>
          <p:nvPr/>
        </p:nvSpPr>
        <p:spPr>
          <a:xfrm>
            <a:off x="365760" y="1563624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2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Переселение из аварийного жилья</a:t>
            </a:r>
            <a:endParaRPr lang="en-US" sz="1320" dirty="0"/>
          </a:p>
        </p:txBody>
      </p:sp>
      <p:sp>
        <p:nvSpPr>
          <p:cNvPr id="9" name="Shape 6"/>
          <p:cNvSpPr/>
          <p:nvPr/>
        </p:nvSpPr>
        <p:spPr>
          <a:xfrm>
            <a:off x="2816352" y="1609344"/>
            <a:ext cx="1181365" cy="109728"/>
          </a:xfrm>
          <a:prstGeom prst="rect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06440" y="1554480"/>
            <a:ext cx="749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b="1" dirty="0">
                <a:solidFill>
                  <a:srgbClr val="1E1A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2,83 млрд</a:t>
            </a:r>
            <a:endParaRPr lang="en-US" sz="1160" dirty="0"/>
          </a:p>
        </p:txBody>
      </p:sp>
      <p:sp>
        <p:nvSpPr>
          <p:cNvPr id="11" name="Text 8"/>
          <p:cNvSpPr/>
          <p:nvPr/>
        </p:nvSpPr>
        <p:spPr>
          <a:xfrm>
            <a:off x="365760" y="1984248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Чистый округ</a:t>
            </a:r>
            <a:endParaRPr lang="en-US" sz="1320" dirty="0"/>
          </a:p>
        </p:txBody>
      </p:sp>
      <p:sp>
        <p:nvSpPr>
          <p:cNvPr id="12" name="Shape 9"/>
          <p:cNvSpPr/>
          <p:nvPr/>
        </p:nvSpPr>
        <p:spPr>
          <a:xfrm>
            <a:off x="2816352" y="2029968"/>
            <a:ext cx="784794" cy="109728"/>
          </a:xfrm>
          <a:prstGeom prst="rect">
            <a:avLst/>
          </a:prstGeom>
          <a:solidFill>
            <a:srgbClr val="4DB7B2"/>
          </a:solidFill>
          <a:ln w="12700">
            <a:solidFill>
              <a:srgbClr val="4DB7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806440" y="1975104"/>
            <a:ext cx="749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b="1" dirty="0">
                <a:solidFill>
                  <a:srgbClr val="1E1A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1,88 млрд</a:t>
            </a:r>
            <a:endParaRPr lang="en-US" sz="1160" dirty="0"/>
          </a:p>
        </p:txBody>
      </p:sp>
      <p:sp>
        <p:nvSpPr>
          <p:cNvPr id="14" name="Text 11"/>
          <p:cNvSpPr/>
          <p:nvPr/>
        </p:nvSpPr>
        <p:spPr>
          <a:xfrm>
            <a:off x="365760" y="2404872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2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Управление финансами и имуществом</a:t>
            </a:r>
            <a:endParaRPr lang="en-US" sz="1320" dirty="0"/>
          </a:p>
        </p:txBody>
      </p:sp>
      <p:sp>
        <p:nvSpPr>
          <p:cNvPr id="15" name="Shape 12"/>
          <p:cNvSpPr/>
          <p:nvPr/>
        </p:nvSpPr>
        <p:spPr>
          <a:xfrm>
            <a:off x="2816352" y="2450592"/>
            <a:ext cx="730526" cy="109728"/>
          </a:xfrm>
          <a:prstGeom prst="rect">
            <a:avLst/>
          </a:prstGeom>
          <a:solidFill>
            <a:srgbClr val="84C7DC"/>
          </a:solidFill>
          <a:ln w="12700">
            <a:solidFill>
              <a:srgbClr val="84C7D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806440" y="2395728"/>
            <a:ext cx="749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b="1" dirty="0">
                <a:solidFill>
                  <a:srgbClr val="1E1A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1,75 млрд</a:t>
            </a:r>
            <a:endParaRPr lang="en-US" sz="1160" dirty="0"/>
          </a:p>
        </p:txBody>
      </p:sp>
      <p:sp>
        <p:nvSpPr>
          <p:cNvPr id="17" name="Text 14"/>
          <p:cNvSpPr/>
          <p:nvPr/>
        </p:nvSpPr>
        <p:spPr>
          <a:xfrm>
            <a:off x="365760" y="2825496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2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Современная комфортная среда</a:t>
            </a:r>
            <a:endParaRPr lang="en-US" sz="1320" dirty="0"/>
          </a:p>
        </p:txBody>
      </p:sp>
      <p:sp>
        <p:nvSpPr>
          <p:cNvPr id="18" name="Shape 15"/>
          <p:cNvSpPr/>
          <p:nvPr/>
        </p:nvSpPr>
        <p:spPr>
          <a:xfrm>
            <a:off x="2816352" y="2871216"/>
            <a:ext cx="655386" cy="109728"/>
          </a:xfrm>
          <a:prstGeom prst="rect">
            <a:avLst/>
          </a:prstGeom>
          <a:solidFill>
            <a:srgbClr val="F0C54A"/>
          </a:solidFill>
          <a:ln w="12700">
            <a:solidFill>
              <a:srgbClr val="F0C54A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806440" y="2816352"/>
            <a:ext cx="749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b="1" dirty="0">
                <a:solidFill>
                  <a:srgbClr val="1E1A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1,57 млрд</a:t>
            </a:r>
            <a:endParaRPr lang="en-US" sz="1160" dirty="0"/>
          </a:p>
        </p:txBody>
      </p:sp>
      <p:sp>
        <p:nvSpPr>
          <p:cNvPr id="20" name="Text 17"/>
          <p:cNvSpPr/>
          <p:nvPr/>
        </p:nvSpPr>
        <p:spPr>
          <a:xfrm>
            <a:off x="365760" y="3383280"/>
            <a:ext cx="6217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90,7% расходов округа проходят через муниципальные программы.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7178040" y="989492"/>
            <a:ext cx="1645920" cy="246888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D9D3C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315200" y="1133856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5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Бюджетные</a:t>
            </a:r>
          </a:p>
          <a:p>
            <a:pPr marL="0" indent="0" algn="ctr">
              <a:buNone/>
            </a:pPr>
            <a:r>
              <a:rPr lang="ru-RU" sz="155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инвестиции 2026</a:t>
            </a:r>
          </a:p>
        </p:txBody>
      </p:sp>
      <p:sp>
        <p:nvSpPr>
          <p:cNvPr id="23" name="Text 20"/>
          <p:cNvSpPr/>
          <p:nvPr/>
        </p:nvSpPr>
        <p:spPr>
          <a:xfrm>
            <a:off x="7333488" y="1726415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2,88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7348174" y="2008078"/>
            <a:ext cx="13716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8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млрд руб.</a:t>
            </a:r>
            <a:endParaRPr lang="en-US" sz="1080" dirty="0"/>
          </a:p>
        </p:txBody>
      </p:sp>
      <p:sp>
        <p:nvSpPr>
          <p:cNvPr id="25" name="Shape 22"/>
          <p:cNvSpPr/>
          <p:nvPr/>
        </p:nvSpPr>
        <p:spPr>
          <a:xfrm>
            <a:off x="7360920" y="2194560"/>
            <a:ext cx="1234440" cy="0"/>
          </a:xfrm>
          <a:prstGeom prst="line">
            <a:avLst/>
          </a:prstGeom>
          <a:noFill/>
          <a:ln w="12700">
            <a:solidFill>
              <a:srgbClr val="D9D3C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333487" y="2331719"/>
            <a:ext cx="1428127" cy="105155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060" dirty="0">
                <a:solidFill>
                  <a:srgbClr val="FF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2,14 млрд </a:t>
            </a:r>
            <a:r>
              <a:rPr lang="ru-RU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— переселение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60" dirty="0">
                <a:solidFill>
                  <a:srgbClr val="FF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447,1 млн </a:t>
            </a:r>
            <a:r>
              <a:rPr lang="ru-RU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— </a:t>
            </a:r>
            <a:r>
              <a:rPr lang="en-US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“</a:t>
            </a:r>
            <a:r>
              <a:rPr lang="ru-RU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ОМК Маркет</a:t>
            </a:r>
            <a:r>
              <a:rPr lang="en-US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”</a:t>
            </a:r>
            <a:r>
              <a:rPr lang="ru-RU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котельная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60" dirty="0">
                <a:solidFill>
                  <a:srgbClr val="FF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204,6 млн </a:t>
            </a:r>
            <a:r>
              <a:rPr lang="ru-RU" sz="1060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— Инфраструктура д. Новая Слобода </a:t>
            </a:r>
          </a:p>
        </p:txBody>
      </p:sp>
      <p:sp>
        <p:nvSpPr>
          <p:cNvPr id="27" name="Text 24"/>
          <p:cNvSpPr/>
          <p:nvPr/>
        </p:nvSpPr>
        <p:spPr>
          <a:xfrm>
            <a:off x="9281160" y="3401568"/>
            <a:ext cx="2633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22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Примеры уже построенных и благоустроенных объектов округа, через которые можно увидеть бюджет не абстрактно, а в реальной городской среде</a:t>
            </a:r>
            <a:r>
              <a:rPr lang="en-US" sz="122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  <a:endParaRPr lang="en-US" sz="1220" dirty="0"/>
          </a:p>
        </p:txBody>
      </p:sp>
      <p:sp>
        <p:nvSpPr>
          <p:cNvPr id="28" name="Shape 25"/>
          <p:cNvSpPr/>
          <p:nvPr/>
        </p:nvSpPr>
        <p:spPr>
          <a:xfrm>
            <a:off x="365760" y="3977640"/>
            <a:ext cx="3675888" cy="2212848"/>
          </a:xfrm>
          <a:prstGeom prst="roundRect">
            <a:avLst>
              <a:gd name="adj" fmla="val 2479"/>
            </a:avLst>
          </a:prstGeom>
          <a:solidFill>
            <a:srgbClr val="FFFFFF"/>
          </a:solidFill>
          <a:ln w="12700">
            <a:solidFill>
              <a:srgbClr val="D9D3C6"/>
            </a:solidFill>
            <a:prstDash val="solid"/>
          </a:ln>
          <a:effectLst>
            <a:outerShdw blurRad="19050" dist="7620" dir="2700000" algn="bl" rotWithShape="0">
              <a:srgbClr val="000000">
                <a:alpha val="18000"/>
              </a:srgbClr>
            </a:outerShdw>
          </a:effectLst>
        </p:spPr>
      </p:sp>
      <p:pic>
        <p:nvPicPr>
          <p:cNvPr id="29" name="Image 1" descr="/mnt/data/work/assets/embankment2.jpg"/>
          <p:cNvPicPr>
            <a:picLocks noChangeAspect="1"/>
          </p:cNvPicPr>
          <p:nvPr/>
        </p:nvPicPr>
        <p:blipFill>
          <a:blip r:embed="rId4"/>
          <a:srcRect t="18344" b="18344"/>
          <a:stretch/>
        </p:blipFill>
        <p:spPr>
          <a:xfrm>
            <a:off x="420624" y="4032504"/>
            <a:ext cx="3566160" cy="1463040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457200" y="5532120"/>
            <a:ext cx="34930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5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Молодёжная набережная</a:t>
            </a:r>
            <a:endParaRPr lang="en-US" sz="1350" dirty="0"/>
          </a:p>
        </p:txBody>
      </p:sp>
      <p:sp>
        <p:nvSpPr>
          <p:cNvPr id="31" name="Text 27"/>
          <p:cNvSpPr/>
          <p:nvPr/>
        </p:nvSpPr>
        <p:spPr>
          <a:xfrm>
            <a:off x="457200" y="5769864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5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820 м и 3,3 га общественного пространства</a:t>
            </a:r>
            <a:endParaRPr lang="en-US" sz="1050" dirty="0"/>
          </a:p>
        </p:txBody>
      </p:sp>
      <p:sp>
        <p:nvSpPr>
          <p:cNvPr id="32" name="Shape 28"/>
          <p:cNvSpPr/>
          <p:nvPr/>
        </p:nvSpPr>
        <p:spPr>
          <a:xfrm>
            <a:off x="4251960" y="3977640"/>
            <a:ext cx="3675888" cy="2212848"/>
          </a:xfrm>
          <a:prstGeom prst="roundRect">
            <a:avLst>
              <a:gd name="adj" fmla="val 2479"/>
            </a:avLst>
          </a:prstGeom>
          <a:solidFill>
            <a:srgbClr val="FFFFFF"/>
          </a:solidFill>
          <a:ln w="12700">
            <a:solidFill>
              <a:srgbClr val="D9D3C6"/>
            </a:solidFill>
            <a:prstDash val="solid"/>
          </a:ln>
          <a:effectLst>
            <a:outerShdw blurRad="19050" dist="7620" dir="2700000" algn="bl" rotWithShape="0">
              <a:srgbClr val="000000">
                <a:alpha val="18000"/>
              </a:srgbClr>
            </a:outerShdw>
          </a:effectLst>
        </p:spPr>
      </p:sp>
      <p:pic>
        <p:nvPicPr>
          <p:cNvPr id="33" name="Image 2" descr="/mnt/data/work/assets/barsky_pond.jpg"/>
          <p:cNvPicPr>
            <a:picLocks noChangeAspect="1"/>
          </p:cNvPicPr>
          <p:nvPr/>
        </p:nvPicPr>
        <p:blipFill>
          <a:blip r:embed="rId5"/>
          <a:srcRect t="19231" b="19231"/>
          <a:stretch/>
        </p:blipFill>
        <p:spPr>
          <a:xfrm>
            <a:off x="4306824" y="4032504"/>
            <a:ext cx="3566160" cy="1463040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4343400" y="5532120"/>
            <a:ext cx="34930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5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Территория у Барского пруда</a:t>
            </a:r>
            <a:endParaRPr lang="en-US" sz="1350" dirty="0"/>
          </a:p>
        </p:txBody>
      </p:sp>
      <p:sp>
        <p:nvSpPr>
          <p:cNvPr id="35" name="Text 30"/>
          <p:cNvSpPr/>
          <p:nvPr/>
        </p:nvSpPr>
        <p:spPr>
          <a:xfrm>
            <a:off x="4343400" y="5769864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5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Маршруты, озеленение, МАФ и камеры видеонаблюдения</a:t>
            </a:r>
            <a:endParaRPr lang="en-US" sz="1050" dirty="0"/>
          </a:p>
        </p:txBody>
      </p:sp>
      <p:sp>
        <p:nvSpPr>
          <p:cNvPr id="36" name="Shape 31"/>
          <p:cNvSpPr/>
          <p:nvPr/>
        </p:nvSpPr>
        <p:spPr>
          <a:xfrm>
            <a:off x="8138160" y="3977640"/>
            <a:ext cx="3685032" cy="2212848"/>
          </a:xfrm>
          <a:prstGeom prst="roundRect">
            <a:avLst>
              <a:gd name="adj" fmla="val 2479"/>
            </a:avLst>
          </a:prstGeom>
          <a:solidFill>
            <a:srgbClr val="FFFFFF"/>
          </a:solidFill>
          <a:ln w="12700">
            <a:solidFill>
              <a:srgbClr val="D9D3C6"/>
            </a:solidFill>
            <a:prstDash val="solid"/>
          </a:ln>
          <a:effectLst>
            <a:outerShdw blurRad="19050" dist="7620" dir="2700000" algn="bl" rotWithShape="0">
              <a:srgbClr val="000000">
                <a:alpha val="18000"/>
              </a:srgbClr>
            </a:outerShdw>
          </a:effectLst>
        </p:spPr>
      </p:sp>
      <p:pic>
        <p:nvPicPr>
          <p:cNvPr id="37" name="Image 3" descr="/mnt/data/work/assets/school_classroom.jpg"/>
          <p:cNvPicPr>
            <a:picLocks noChangeAspect="1"/>
          </p:cNvPicPr>
          <p:nvPr/>
        </p:nvPicPr>
        <p:blipFill>
          <a:blip r:embed="rId6"/>
          <a:srcRect t="13632" b="13632"/>
          <a:stretch/>
        </p:blipFill>
        <p:spPr>
          <a:xfrm>
            <a:off x="8193024" y="4032504"/>
            <a:ext cx="3575304" cy="1463040"/>
          </a:xfrm>
          <a:prstGeom prst="rect">
            <a:avLst/>
          </a:prstGeom>
        </p:spPr>
      </p:pic>
      <p:sp>
        <p:nvSpPr>
          <p:cNvPr id="38" name="Text 32"/>
          <p:cNvSpPr/>
          <p:nvPr/>
        </p:nvSpPr>
        <p:spPr>
          <a:xfrm>
            <a:off x="8229600" y="5532120"/>
            <a:ext cx="35021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50" b="1" dirty="0">
                <a:solidFill>
                  <a:srgbClr val="1E1A17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Новый корпус школы №19, Новый городок</a:t>
            </a:r>
            <a:endParaRPr lang="en-US" sz="1350" dirty="0"/>
          </a:p>
        </p:txBody>
      </p:sp>
      <p:sp>
        <p:nvSpPr>
          <p:cNvPr id="39" name="Text 33"/>
          <p:cNvSpPr/>
          <p:nvPr/>
        </p:nvSpPr>
        <p:spPr>
          <a:xfrm>
            <a:off x="8229600" y="5769864"/>
            <a:ext cx="35021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50" dirty="0">
                <a:solidFill>
                  <a:srgbClr val="706B6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Пример того, как расходы на образование ощущаются в повседневности</a:t>
            </a:r>
            <a:endParaRPr lang="en-US" sz="10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408FC1-AC61-4134-9D14-539D4D18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5760" cy="4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ork/assets/orig/image2.png"/>
          <p:cNvPicPr>
            <a:picLocks noChangeAspect="1"/>
          </p:cNvPicPr>
          <p:nvPr/>
        </p:nvPicPr>
        <p:blipFill>
          <a:blip r:embed="rId3"/>
          <a:srcRect l="41388" r="41388"/>
          <a:stretch/>
        </p:blipFill>
        <p:spPr>
          <a:xfrm>
            <a:off x="8183880" y="0"/>
            <a:ext cx="400507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480" y="384048"/>
            <a:ext cx="5852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200" b="1" dirty="0">
                <a:solidFill>
                  <a:schemeClr val="accent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Предложения по реализации проекта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11480" y="822960"/>
            <a:ext cx="7040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Сделать «Бюджет для граждан» не только презентацией, но и понятным публичным сервисом для жителя.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1810512" y="2148840"/>
            <a:ext cx="365760" cy="0"/>
          </a:xfrm>
          <a:prstGeom prst="line">
            <a:avLst/>
          </a:prstGeom>
          <a:noFill/>
          <a:ln w="12700">
            <a:solidFill>
              <a:srgbClr val="F0C54A"/>
            </a:solidFill>
            <a:prstDash val="solid"/>
            <a:headEnd type="none"/>
            <a:tailEnd type="triangle"/>
          </a:ln>
        </p:spPr>
      </p:sp>
      <p:sp>
        <p:nvSpPr>
          <p:cNvPr id="6" name="Shape 3"/>
          <p:cNvSpPr/>
          <p:nvPr/>
        </p:nvSpPr>
        <p:spPr>
          <a:xfrm>
            <a:off x="3776472" y="2148840"/>
            <a:ext cx="365760" cy="0"/>
          </a:xfrm>
          <a:prstGeom prst="line">
            <a:avLst/>
          </a:prstGeom>
          <a:noFill/>
          <a:ln w="12700">
            <a:solidFill>
              <a:srgbClr val="F0C54A"/>
            </a:solidFill>
            <a:prstDash val="solid"/>
            <a:headEnd type="none"/>
            <a:tailEnd type="triangle"/>
          </a:ln>
        </p:spPr>
      </p:sp>
      <p:sp>
        <p:nvSpPr>
          <p:cNvPr id="7" name="Shape 4"/>
          <p:cNvSpPr/>
          <p:nvPr/>
        </p:nvSpPr>
        <p:spPr>
          <a:xfrm>
            <a:off x="5742432" y="2148840"/>
            <a:ext cx="365760" cy="0"/>
          </a:xfrm>
          <a:prstGeom prst="line">
            <a:avLst/>
          </a:prstGeom>
          <a:noFill/>
          <a:ln w="12700">
            <a:solidFill>
              <a:srgbClr val="F0C54A"/>
            </a:solidFill>
            <a:prstDash val="solid"/>
            <a:headEnd type="none"/>
            <a:tailEnd type="triangle"/>
          </a:ln>
        </p:spPr>
      </p:sp>
      <p:sp>
        <p:nvSpPr>
          <p:cNvPr id="8" name="Shape 5"/>
          <p:cNvSpPr/>
          <p:nvPr/>
        </p:nvSpPr>
        <p:spPr>
          <a:xfrm>
            <a:off x="411480" y="1417320"/>
            <a:ext cx="1691640" cy="1444752"/>
          </a:xfrm>
          <a:prstGeom prst="roundRect">
            <a:avLst>
              <a:gd name="adj" fmla="val 3797"/>
            </a:avLst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1208" y="1527048"/>
            <a:ext cx="147218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1. Сюжеты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21208" y="1856232"/>
            <a:ext cx="14721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Собрать серию карточек по темам: образование, двор, дороги, ЖКХ, культура, экология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2377440" y="1417320"/>
            <a:ext cx="1691640" cy="1444752"/>
          </a:xfrm>
          <a:prstGeom prst="roundRect">
            <a:avLst>
              <a:gd name="adj" fmla="val 3797"/>
            </a:avLst>
          </a:prstGeom>
          <a:solidFill>
            <a:srgbClr val="E46A2C"/>
          </a:solidFill>
          <a:ln w="12700">
            <a:solidFill>
              <a:srgbClr val="E46A2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487168" y="1527048"/>
            <a:ext cx="147218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2. Карта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487168" y="1856232"/>
            <a:ext cx="14721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Привязать расходы к адресам, объектам и понятному маршруту по округу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4343400" y="1417320"/>
            <a:ext cx="1691640" cy="1444752"/>
          </a:xfrm>
          <a:prstGeom prst="roundRect">
            <a:avLst>
              <a:gd name="adj" fmla="val 3797"/>
            </a:avLst>
          </a:prstGeom>
          <a:solidFill>
            <a:srgbClr val="4DB7B2"/>
          </a:solidFill>
          <a:ln w="12700">
            <a:solidFill>
              <a:srgbClr val="4DB7B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53128" y="1527048"/>
            <a:ext cx="147218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3. QR </a:t>
            </a:r>
            <a:r>
              <a:rPr lang="ru-RU" sz="16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слой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453128" y="1856232"/>
            <a:ext cx="14721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Для каждого объекта показать сумму, срок, этап, фото и ответственного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6309360" y="1417320"/>
            <a:ext cx="1691640" cy="1444752"/>
          </a:xfrm>
          <a:prstGeom prst="roundRect">
            <a:avLst>
              <a:gd name="adj" fmla="val 3797"/>
            </a:avLst>
          </a:prstGeom>
          <a:solidFill>
            <a:srgbClr val="84C7DC"/>
          </a:solidFill>
          <a:ln w="12700">
            <a:solidFill>
              <a:srgbClr val="84C7D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32220" y="1504188"/>
            <a:ext cx="1691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4. Обратная связь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419088" y="1856232"/>
            <a:ext cx="147218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Собирать вопросы, оценки и предложения жителей по территориям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411480" y="3310128"/>
            <a:ext cx="7589520" cy="1115568"/>
          </a:xfrm>
          <a:prstGeom prst="roundRect">
            <a:avLst>
              <a:gd name="adj" fmla="val 4098"/>
            </a:avLst>
          </a:prstGeom>
          <a:solidFill>
            <a:srgbClr val="102B47"/>
          </a:solidFill>
          <a:ln w="12700">
            <a:solidFill>
              <a:srgbClr val="F0C54A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21208" y="3401568"/>
            <a:ext cx="362102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700" b="1" dirty="0">
                <a:solidFill>
                  <a:srgbClr val="F0C54A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Основные проекты на 2026 год</a:t>
            </a:r>
            <a:endParaRPr lang="en-US" sz="1700" dirty="0"/>
          </a:p>
        </p:txBody>
      </p:sp>
      <p:sp>
        <p:nvSpPr>
          <p:cNvPr id="22" name="Shape 19"/>
          <p:cNvSpPr/>
          <p:nvPr/>
        </p:nvSpPr>
        <p:spPr>
          <a:xfrm>
            <a:off x="566928" y="3931920"/>
            <a:ext cx="2057400" cy="310896"/>
          </a:xfrm>
          <a:prstGeom prst="roundRect">
            <a:avLst>
              <a:gd name="adj" fmla="val 47059"/>
            </a:avLst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40080" y="3977640"/>
            <a:ext cx="19110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из аварийного жилья</a:t>
            </a:r>
            <a:endParaRPr lang="en-US" sz="950" dirty="0"/>
          </a:p>
        </p:txBody>
      </p:sp>
      <p:sp>
        <p:nvSpPr>
          <p:cNvPr id="24" name="Shape 21"/>
          <p:cNvSpPr/>
          <p:nvPr/>
        </p:nvSpPr>
        <p:spPr>
          <a:xfrm>
            <a:off x="2770632" y="3931920"/>
            <a:ext cx="2240280" cy="310896"/>
          </a:xfrm>
          <a:prstGeom prst="roundRect">
            <a:avLst>
              <a:gd name="adj" fmla="val 47059"/>
            </a:avLst>
          </a:prstGeom>
          <a:solidFill>
            <a:srgbClr val="E46A2C"/>
          </a:solidFill>
          <a:ln w="12700">
            <a:solidFill>
              <a:srgbClr val="E46A2C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2843784" y="3977640"/>
            <a:ext cx="2093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котельная на ул. Московской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5166360" y="3931920"/>
            <a:ext cx="2331720" cy="310896"/>
          </a:xfrm>
          <a:prstGeom prst="roundRect">
            <a:avLst>
              <a:gd name="adj" fmla="val 47059"/>
            </a:avLst>
          </a:prstGeom>
          <a:solidFill>
            <a:srgbClr val="4DB7B2"/>
          </a:solidFill>
          <a:ln w="12700">
            <a:solidFill>
              <a:srgbClr val="4DB7B2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5239512" y="3977640"/>
            <a:ext cx="218541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для Новой Слободы</a:t>
            </a:r>
            <a:endParaRPr lang="en-US" sz="950" dirty="0"/>
          </a:p>
        </p:txBody>
      </p:sp>
      <p:sp>
        <p:nvSpPr>
          <p:cNvPr id="28" name="Shape 25"/>
          <p:cNvSpPr/>
          <p:nvPr/>
        </p:nvSpPr>
        <p:spPr>
          <a:xfrm>
            <a:off x="411480" y="4681728"/>
            <a:ext cx="2331720" cy="1234440"/>
          </a:xfrm>
          <a:prstGeom prst="roundRect">
            <a:avLst>
              <a:gd name="adj" fmla="val 3704"/>
            </a:avLst>
          </a:prstGeom>
          <a:solidFill>
            <a:srgbClr val="0E2844"/>
          </a:solidFill>
          <a:ln w="12700">
            <a:solidFill>
              <a:srgbClr val="355A78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566928" y="4828032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Что видит житель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566928" y="528523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сумму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этап работ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конечный эффект</a:t>
            </a:r>
          </a:p>
        </p:txBody>
      </p:sp>
      <p:sp>
        <p:nvSpPr>
          <p:cNvPr id="31" name="Shape 28"/>
          <p:cNvSpPr/>
          <p:nvPr/>
        </p:nvSpPr>
        <p:spPr>
          <a:xfrm>
            <a:off x="2926080" y="4681728"/>
            <a:ext cx="2331720" cy="1234440"/>
          </a:xfrm>
          <a:prstGeom prst="roundRect">
            <a:avLst>
              <a:gd name="adj" fmla="val 3704"/>
            </a:avLst>
          </a:prstGeom>
          <a:solidFill>
            <a:srgbClr val="0E2844"/>
          </a:solidFill>
          <a:ln w="12700">
            <a:solidFill>
              <a:srgbClr val="355A78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3081528" y="4828032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Что получает администрация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3081528" y="5285232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единый формат отчётности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понятную коммуникацию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8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обратную связь по адресам</a:t>
            </a:r>
          </a:p>
        </p:txBody>
      </p:sp>
      <p:sp>
        <p:nvSpPr>
          <p:cNvPr id="34" name="Shape 31"/>
          <p:cNvSpPr/>
          <p:nvPr/>
        </p:nvSpPr>
        <p:spPr>
          <a:xfrm>
            <a:off x="5440680" y="4681728"/>
            <a:ext cx="2560320" cy="1234440"/>
          </a:xfrm>
          <a:prstGeom prst="roundRect">
            <a:avLst>
              <a:gd name="adj" fmla="val 3704"/>
            </a:avLst>
          </a:prstGeom>
          <a:solidFill>
            <a:srgbClr val="0E2844"/>
          </a:solidFill>
          <a:ln w="12700">
            <a:solidFill>
              <a:srgbClr val="355A78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5596128" y="4828032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Формат реализации</a:t>
            </a:r>
            <a:endParaRPr lang="en-US" sz="1500" dirty="0"/>
          </a:p>
        </p:txBody>
      </p:sp>
      <p:sp>
        <p:nvSpPr>
          <p:cNvPr id="36" name="Text 33"/>
          <p:cNvSpPr/>
          <p:nvPr/>
        </p:nvSpPr>
        <p:spPr>
          <a:xfrm>
            <a:off x="5596128" y="5303520"/>
            <a:ext cx="2240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20" dirty="0">
                <a:solidFill>
                  <a:srgbClr val="DDE6F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сайт / соцсети / МФЦ / библиотеки / публичные отчёты / уроки финансовой грамотности</a:t>
            </a:r>
            <a:endParaRPr lang="en-US" sz="1120" dirty="0"/>
          </a:p>
        </p:txBody>
      </p:sp>
      <p:sp>
        <p:nvSpPr>
          <p:cNvPr id="37" name="Text 34"/>
          <p:cNvSpPr/>
          <p:nvPr/>
        </p:nvSpPr>
        <p:spPr>
          <a:xfrm>
            <a:off x="8613648" y="4419877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b="1" u="sng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Бюджетный проект можно перевести из разовой презентации в постоянно обновляемую понятную ленту городских изменений.</a:t>
            </a:r>
            <a:endParaRPr lang="en-US" sz="1400" u="sng" dirty="0"/>
          </a:p>
        </p:txBody>
      </p:sp>
      <p:sp>
        <p:nvSpPr>
          <p:cNvPr id="38" name="Shape 35"/>
          <p:cNvSpPr/>
          <p:nvPr/>
        </p:nvSpPr>
        <p:spPr>
          <a:xfrm>
            <a:off x="8458200" y="5486400"/>
            <a:ext cx="1965960" cy="310896"/>
          </a:xfrm>
          <a:prstGeom prst="roundRect">
            <a:avLst>
              <a:gd name="adj" fmla="val 47059"/>
            </a:avLst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8531352" y="5532120"/>
            <a:ext cx="18196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Понятно</a:t>
            </a:r>
            <a:endParaRPr lang="en-US" sz="950" dirty="0"/>
          </a:p>
        </p:txBody>
      </p:sp>
      <p:sp>
        <p:nvSpPr>
          <p:cNvPr id="40" name="Shape 37"/>
          <p:cNvSpPr/>
          <p:nvPr/>
        </p:nvSpPr>
        <p:spPr>
          <a:xfrm>
            <a:off x="10561320" y="5486400"/>
            <a:ext cx="1325880" cy="310896"/>
          </a:xfrm>
          <a:prstGeom prst="roundRect">
            <a:avLst>
              <a:gd name="adj" fmla="val 47059"/>
            </a:avLst>
          </a:prstGeom>
          <a:solidFill>
            <a:srgbClr val="E46A2C"/>
          </a:solidFill>
          <a:ln w="12700">
            <a:solidFill>
              <a:srgbClr val="E46A2C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10634472" y="5532120"/>
            <a:ext cx="11795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</a:t>
            </a:r>
            <a:endParaRPr lang="en-US" sz="950" dirty="0"/>
          </a:p>
        </p:txBody>
      </p:sp>
      <p:sp>
        <p:nvSpPr>
          <p:cNvPr id="42" name="Shape 39"/>
          <p:cNvSpPr/>
          <p:nvPr/>
        </p:nvSpPr>
        <p:spPr>
          <a:xfrm>
            <a:off x="8458200" y="5870448"/>
            <a:ext cx="1920240" cy="310896"/>
          </a:xfrm>
          <a:prstGeom prst="roundRect">
            <a:avLst>
              <a:gd name="adj" fmla="val 47059"/>
            </a:avLst>
          </a:prstGeom>
          <a:solidFill>
            <a:srgbClr val="4DB7B2"/>
          </a:solidFill>
          <a:ln w="12700">
            <a:solidFill>
              <a:srgbClr val="4DB7B2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8531352" y="5916168"/>
            <a:ext cx="17739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адресам</a:t>
            </a:r>
            <a:endParaRPr lang="en-US" sz="950" dirty="0"/>
          </a:p>
        </p:txBody>
      </p:sp>
      <p:sp>
        <p:nvSpPr>
          <p:cNvPr id="44" name="Shape 41"/>
          <p:cNvSpPr/>
          <p:nvPr/>
        </p:nvSpPr>
        <p:spPr>
          <a:xfrm>
            <a:off x="10515600" y="5870448"/>
            <a:ext cx="1371600" cy="310896"/>
          </a:xfrm>
          <a:prstGeom prst="roundRect">
            <a:avLst>
              <a:gd name="adj" fmla="val 47059"/>
            </a:avLst>
          </a:prstGeom>
          <a:solidFill>
            <a:srgbClr val="84C7DC"/>
          </a:solidFill>
          <a:ln w="12700">
            <a:solidFill>
              <a:srgbClr val="84C7DC"/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10588752" y="5916168"/>
            <a:ext cx="12252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50" b="1" dirty="0">
                <a:solidFill>
                  <a:srgbClr val="081D34"/>
                </a:solidFill>
                <a:latin typeface="Arial" pitchFamily="34" charset="0"/>
                <a:cs typeface="Arial" pitchFamily="34" charset="-120"/>
              </a:rPr>
              <a:t>С обратной связью</a:t>
            </a:r>
            <a:endParaRPr lang="en-US" sz="95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24FBFED-CDA7-49FB-8BB6-64BE66E9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148"/>
            <a:ext cx="411480" cy="5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work/art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B33">
              <a:alpha val="58000"/>
            </a:srgbClr>
          </a:solidFill>
          <a:ln w="12700">
            <a:solidFill>
              <a:srgbClr val="081B33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31520" y="1965960"/>
            <a:ext cx="5760720" cy="548640"/>
          </a:xfrm>
          <a:prstGeom prst="rect">
            <a:avLst/>
          </a:prstGeom>
          <a:noFill/>
          <a:ln/>
          <a:effectLst>
            <a:outerShdw blurRad="25400" dist="12700" dir="2700000" algn="bl" rotWithShape="0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3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Спасибо за внимание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9808" y="2743200"/>
            <a:ext cx="5897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F6E7C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Бюджет становится понятным, когда в цифрах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6E7C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видишь школу, двор, автобус и будущее ребёнка</a:t>
            </a:r>
          </a:p>
        </p:txBody>
      </p:sp>
      <p:sp>
        <p:nvSpPr>
          <p:cNvPr id="6" name="Text 3"/>
          <p:cNvSpPr/>
          <p:nvPr/>
        </p:nvSpPr>
        <p:spPr>
          <a:xfrm>
            <a:off x="672222" y="5535167"/>
            <a:ext cx="6443473" cy="1275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подготовили студенты Финансового университета при Правительстве Российской Федерации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Гришанцев Владислав Григорьевич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Гриднев Егор Владимирович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Светлана Евгеньевна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8B3AF0A-EB5C-448B-9172-910D4E81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4"/>
            <a:ext cx="6572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1051</Words>
  <Application>Microsoft Office PowerPoint</Application>
  <PresentationFormat>Широкоэкранный</PresentationFormat>
  <Paragraphs>113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городского округа Щёлково 2026</dc:title>
  <dc:subject>Бюджет для граждан городского округа Щёлково 2026</dc:subject>
  <dc:creator>Владислав Гришанцев</dc:creator>
  <cp:lastModifiedBy>Владислав Гришанцев</cp:lastModifiedBy>
  <cp:revision>13</cp:revision>
  <dcterms:created xsi:type="dcterms:W3CDTF">2026-03-19T18:02:03Z</dcterms:created>
  <dcterms:modified xsi:type="dcterms:W3CDTF">2026-03-23T18:58:53Z</dcterms:modified>
</cp:coreProperties>
</file>