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4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CB32-350B-4236-B636-E4A591CE9CD1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BF9D-0DF2-46E6-BF17-C71BFE032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CB32-350B-4236-B636-E4A591CE9CD1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BF9D-0DF2-46E6-BF17-C71BFE032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CB32-350B-4236-B636-E4A591CE9CD1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BF9D-0DF2-46E6-BF17-C71BFE032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CB32-350B-4236-B636-E4A591CE9CD1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BF9D-0DF2-46E6-BF17-C71BFE032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CB32-350B-4236-B636-E4A591CE9CD1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BF9D-0DF2-46E6-BF17-C71BFE032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CB32-350B-4236-B636-E4A591CE9CD1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BF9D-0DF2-46E6-BF17-C71BFE032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CB32-350B-4236-B636-E4A591CE9CD1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BF9D-0DF2-46E6-BF17-C71BFE032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CB32-350B-4236-B636-E4A591CE9CD1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BF9D-0DF2-46E6-BF17-C71BFE032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CB32-350B-4236-B636-E4A591CE9CD1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BF9D-0DF2-46E6-BF17-C71BFE032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CB32-350B-4236-B636-E4A591CE9CD1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BF9D-0DF2-46E6-BF17-C71BFE032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ECB32-350B-4236-B636-E4A591CE9CD1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BF9D-0DF2-46E6-BF17-C71BFE032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ECB32-350B-4236-B636-E4A591CE9CD1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3BF9D-0DF2-46E6-BF17-C71BFE0325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928662" y="928670"/>
            <a:ext cx="7429552" cy="4572032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857496"/>
            <a:ext cx="7429552" cy="2571768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  <a:t>Конкурс проектов «Бюджет для граждан» в 2026 году городского округа Щелково </a:t>
            </a:r>
            <a:b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</a:br>
            <a: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  <a:t>Номинация «Бюджет для граждан в современных формах искусства»</a:t>
            </a:r>
            <a:b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</a:br>
            <a: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  <a:t/>
            </a:r>
            <a:b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</a:br>
            <a: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  <a:t>Подготовлено студентами 2 курса бакалавриата факультета Экономики и бизнеса, группы «ФРиЭБ24-2» Финансового университета при Правительстве РФ</a:t>
            </a:r>
            <a:b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</a:br>
            <a: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  <a:t/>
            </a:r>
            <a:b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</a:br>
            <a: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  <a:t>Ариной Ушаковой</a:t>
            </a:r>
            <a:b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</a:br>
            <a:r>
              <a:rPr lang="ru-RU" sz="1400" dirty="0">
                <a:solidFill>
                  <a:srgbClr val="FFFF00"/>
                </a:solidFill>
                <a:highlight>
                  <a:srgbClr val="0000FF"/>
                </a:highlight>
                <a:latin typeface="Arial Black" pitchFamily="34" charset="0"/>
              </a:rPr>
              <a:t> Оксаной Медведевой</a:t>
            </a: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1071546"/>
            <a:ext cx="2149440" cy="1928802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3483684" y="2354434"/>
            <a:ext cx="1802696" cy="594631"/>
            <a:chOff x="3483684" y="2354434"/>
            <a:chExt cx="1802696" cy="594631"/>
          </a:xfrm>
        </p:grpSpPr>
        <p:sp>
          <p:nvSpPr>
            <p:cNvPr id="9" name="TextBox 8"/>
            <p:cNvSpPr txBox="1"/>
            <p:nvPr/>
          </p:nvSpPr>
          <p:spPr>
            <a:xfrm rot="1363130">
              <a:off x="3483684" y="2354434"/>
              <a:ext cx="428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FF00"/>
                  </a:solidFill>
                  <a:latin typeface="Arial Black" pitchFamily="34" charset="0"/>
                </a:rPr>
                <a:t>Щ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095765">
              <a:off x="3826673" y="2492097"/>
              <a:ext cx="166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FF00"/>
                  </a:solidFill>
                  <a:latin typeface="Arial Black" pitchFamily="34" charset="0"/>
                </a:rPr>
                <a:t>Ё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58265">
              <a:off x="4014070" y="2579304"/>
              <a:ext cx="215350" cy="36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FF00"/>
                  </a:solidFill>
                  <a:latin typeface="Arial Black" pitchFamily="34" charset="0"/>
                </a:rPr>
                <a:t>Л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86248" y="2571744"/>
              <a:ext cx="142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FF00"/>
                  </a:solidFill>
                  <a:latin typeface="Arial Black" pitchFamily="34" charset="0"/>
                </a:rPr>
                <a:t>К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00562" y="2571744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FF00"/>
                  </a:solidFill>
                  <a:latin typeface="Arial Black" pitchFamily="34" charset="0"/>
                </a:rPr>
                <a:t>О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6314" y="2500306"/>
              <a:ext cx="214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FF00"/>
                  </a:solidFill>
                  <a:latin typeface="Arial Black" pitchFamily="34" charset="0"/>
                </a:rPr>
                <a:t>В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00628" y="2357430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FFFF00"/>
                  </a:solidFill>
                  <a:latin typeface="Arial Black" pitchFamily="34" charset="0"/>
                </a:rPr>
                <a:t>О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961809"/>
            <a:ext cx="2420619" cy="2571768"/>
          </a:xfrm>
          <a:prstGeom prst="rect">
            <a:avLst/>
          </a:prstGeom>
          <a:noFill/>
        </p:spPr>
      </p:pic>
      <p:pic>
        <p:nvPicPr>
          <p:cNvPr id="14340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571744"/>
            <a:ext cx="2600343" cy="3250429"/>
          </a:xfrm>
          <a:prstGeom prst="rect">
            <a:avLst/>
          </a:prstGeom>
          <a:noFill/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286116" y="1714488"/>
            <a:ext cx="3286148" cy="1214446"/>
          </a:xfrm>
          <a:prstGeom prst="wedgeRoundRectCallout">
            <a:avLst>
              <a:gd name="adj1" fmla="val 43532"/>
              <a:gd name="adj2" fmla="val 6412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contourW="12700"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solidFill>
                  <a:srgbClr val="0070C0"/>
                </a:solidFill>
                <a:latin typeface="Arial Black" pitchFamily="34" charset="0"/>
              </a:rPr>
              <a:t>Матроскин</a:t>
            </a:r>
            <a:r>
              <a:rPr lang="ru-RU" sz="1600" dirty="0">
                <a:solidFill>
                  <a:srgbClr val="0070C0"/>
                </a:solidFill>
                <a:latin typeface="Arial Black" pitchFamily="34" charset="0"/>
              </a:rPr>
              <a:t>, бюджет там какой-то приняли. Миллиарды какие-то... А нам-то что с этого?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357686" y="3429000"/>
            <a:ext cx="1714512" cy="714380"/>
          </a:xfrm>
          <a:prstGeom prst="wedgeRoundRectCallout">
            <a:avLst>
              <a:gd name="adj1" fmla="val -45744"/>
              <a:gd name="adj2" fmla="val 73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 Black" pitchFamily="34" charset="0"/>
              </a:rPr>
              <a:t>Так, Шарик, слушай сюда!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1714480" y="142852"/>
            <a:ext cx="6357982" cy="785818"/>
          </a:xfrm>
          <a:prstGeom prst="wedgeRoundRectCallout">
            <a:avLst>
              <a:gd name="adj1" fmla="val 64631"/>
              <a:gd name="adj2" fmla="val 1169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itchFamily="34" charset="0"/>
              </a:rPr>
              <a:t>Деньги в казну идут из двух мест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1357298"/>
            <a:ext cx="9144000" cy="5500701"/>
            <a:chOff x="0" y="1357298"/>
            <a:chExt cx="9144000" cy="5500701"/>
          </a:xfrm>
        </p:grpSpPr>
        <p:pic>
          <p:nvPicPr>
            <p:cNvPr id="15364" name="Picture 4" descr="Picture backgroun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357298"/>
              <a:ext cx="9144000" cy="5218422"/>
            </a:xfrm>
            <a:prstGeom prst="rect">
              <a:avLst/>
            </a:prstGeom>
            <a:noFill/>
          </p:spPr>
        </p:pic>
        <p:pic>
          <p:nvPicPr>
            <p:cNvPr id="15362" name="Picture 2" descr="Picture background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lum contrast="37000"/>
            </a:blip>
            <a:srcRect/>
            <a:stretch>
              <a:fillRect/>
            </a:stretch>
          </p:blipFill>
          <p:spPr bwMode="auto">
            <a:xfrm>
              <a:off x="6286512" y="3416982"/>
              <a:ext cx="2857488" cy="3441017"/>
            </a:xfrm>
            <a:prstGeom prst="rect">
              <a:avLst/>
            </a:prstGeom>
            <a:noFill/>
          </p:spPr>
        </p:pic>
      </p:grpSp>
      <p:sp>
        <p:nvSpPr>
          <p:cNvPr id="7" name="Прямоугольник 6"/>
          <p:cNvSpPr/>
          <p:nvPr/>
        </p:nvSpPr>
        <p:spPr>
          <a:xfrm>
            <a:off x="1000100" y="2786058"/>
            <a:ext cx="2714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Первое — наши с тобой налоги. Главный — налог на доходы людей (НДФЛ). В 2026 году это  6 716 074,0 тыс. ₽.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14942" y="2786058"/>
            <a:ext cx="350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Второе — безвозмездные поступления из бюджетов других уровней. Это еще 7,9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млрд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₽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/>
          <a:srcRect t="7036" r="1240"/>
          <a:stretch>
            <a:fillRect/>
          </a:stretch>
        </p:blipFill>
        <p:spPr bwMode="auto">
          <a:xfrm>
            <a:off x="1040572" y="4214818"/>
            <a:ext cx="4602998" cy="188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 descr="Picture background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4480" y="3286124"/>
            <a:ext cx="1067757" cy="10001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428860" y="1928802"/>
            <a:ext cx="5286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 Black" pitchFamily="34" charset="0"/>
                <a:cs typeface="Arial" pitchFamily="34" charset="0"/>
              </a:rPr>
              <a:t>Итого доходов в 2026 году: 18,9 </a:t>
            </a:r>
            <a:r>
              <a:rPr lang="ru-RU" b="1" dirty="0" err="1">
                <a:latin typeface="Arial Black" pitchFamily="34" charset="0"/>
                <a:cs typeface="Arial" pitchFamily="34" charset="0"/>
              </a:rPr>
              <a:t>млрд</a:t>
            </a:r>
            <a:r>
              <a:rPr lang="ru-RU" b="1" dirty="0">
                <a:latin typeface="Arial Black" pitchFamily="34" charset="0"/>
                <a:cs typeface="Arial" pitchFamily="34" charset="0"/>
              </a:rPr>
              <a:t> ₽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1714480" y="142852"/>
            <a:ext cx="6357982" cy="785818"/>
          </a:xfrm>
          <a:prstGeom prst="wedgeRoundRectCallout">
            <a:avLst>
              <a:gd name="adj1" fmla="val 64631"/>
              <a:gd name="adj2" fmla="val 1169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itchFamily="34" charset="0"/>
              </a:rPr>
              <a:t>А теперь смотри, на что тратим:</a:t>
            </a:r>
          </a:p>
        </p:txBody>
      </p:sp>
      <p:pic>
        <p:nvPicPr>
          <p:cNvPr id="15364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7298"/>
            <a:ext cx="9144000" cy="5218422"/>
          </a:xfrm>
          <a:prstGeom prst="rect">
            <a:avLst/>
          </a:prstGeom>
          <a:noFill/>
        </p:spPr>
      </p:pic>
      <p:grpSp>
        <p:nvGrpSpPr>
          <p:cNvPr id="17" name="Группа 16"/>
          <p:cNvGrpSpPr/>
          <p:nvPr/>
        </p:nvGrpSpPr>
        <p:grpSpPr>
          <a:xfrm>
            <a:off x="714348" y="4214818"/>
            <a:ext cx="2357454" cy="2286016"/>
            <a:chOff x="714348" y="4000504"/>
            <a:chExt cx="2357454" cy="2286016"/>
          </a:xfrm>
        </p:grpSpPr>
        <p:pic>
          <p:nvPicPr>
            <p:cNvPr id="17412" name="Picture 4" descr="Picture backgroun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4348" y="4000504"/>
              <a:ext cx="2286016" cy="2286016"/>
            </a:xfrm>
            <a:prstGeom prst="rect">
              <a:avLst/>
            </a:prstGeom>
            <a:noFill/>
          </p:spPr>
        </p:pic>
        <p:sp>
          <p:nvSpPr>
            <p:cNvPr id="16" name="Прямоугольник 15"/>
            <p:cNvSpPr/>
            <p:nvPr/>
          </p:nvSpPr>
          <p:spPr>
            <a:xfrm>
              <a:off x="1000100" y="4143380"/>
              <a:ext cx="207170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Arial" pitchFamily="34" charset="0"/>
                  <a:cs typeface="Arial" pitchFamily="34" charset="0"/>
                </a:rPr>
                <a:t>Образование (школы, садики) — это 6,8 </a:t>
              </a:r>
              <a:r>
                <a:rPr lang="ru-RU" sz="1200" dirty="0" err="1">
                  <a:latin typeface="Arial" pitchFamily="34" charset="0"/>
                  <a:cs typeface="Arial" pitchFamily="34" charset="0"/>
                </a:rPr>
                <a:t>млрд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 ₽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57224" y="2571744"/>
            <a:ext cx="2447721" cy="1634321"/>
            <a:chOff x="1714480" y="2214554"/>
            <a:chExt cx="2447721" cy="1634321"/>
          </a:xfrm>
        </p:grpSpPr>
        <p:pic>
          <p:nvPicPr>
            <p:cNvPr id="17416" name="Picture 8" descr="Picture background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8794" y="2214554"/>
              <a:ext cx="1928827" cy="1285884"/>
            </a:xfrm>
            <a:prstGeom prst="rect">
              <a:avLst/>
            </a:prstGeom>
            <a:noFill/>
          </p:spPr>
        </p:pic>
        <p:sp>
          <p:nvSpPr>
            <p:cNvPr id="19" name="Прямоугольник 18"/>
            <p:cNvSpPr/>
            <p:nvPr/>
          </p:nvSpPr>
          <p:spPr>
            <a:xfrm>
              <a:off x="1714480" y="3571876"/>
              <a:ext cx="24477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latin typeface="Arial" pitchFamily="34" charset="0"/>
                  <a:cs typeface="Arial" pitchFamily="34" charset="0"/>
                </a:rPr>
                <a:t>Дороги и транспорт — 1 </a:t>
              </a:r>
              <a:r>
                <a:rPr lang="ru-RU" sz="1200" dirty="0" err="1">
                  <a:latin typeface="Arial" pitchFamily="34" charset="0"/>
                  <a:cs typeface="Arial" pitchFamily="34" charset="0"/>
                </a:rPr>
                <a:t>млрд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 ₽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571868" y="2357430"/>
            <a:ext cx="2571768" cy="1643050"/>
            <a:chOff x="4143372" y="4071942"/>
            <a:chExt cx="2571768" cy="1643050"/>
          </a:xfrm>
        </p:grpSpPr>
        <p:pic>
          <p:nvPicPr>
            <p:cNvPr id="17418" name="Picture 10" descr="Picture background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29124" y="4286256"/>
              <a:ext cx="1428735" cy="1428736"/>
            </a:xfrm>
            <a:prstGeom prst="rect">
              <a:avLst/>
            </a:prstGeom>
            <a:noFill/>
          </p:spPr>
        </p:pic>
        <p:sp>
          <p:nvSpPr>
            <p:cNvPr id="22" name="Прямоугольник 21"/>
            <p:cNvSpPr/>
            <p:nvPr/>
          </p:nvSpPr>
          <p:spPr>
            <a:xfrm>
              <a:off x="4143372" y="4071942"/>
              <a:ext cx="25717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Arial" pitchFamily="34" charset="0"/>
                  <a:cs typeface="Arial" pitchFamily="34" charset="0"/>
                </a:rPr>
                <a:t>Городская среда (парки, дворы) — 1,5 </a:t>
              </a:r>
              <a:r>
                <a:rPr lang="ru-RU" sz="1200" dirty="0" err="1">
                  <a:latin typeface="Arial" pitchFamily="34" charset="0"/>
                  <a:cs typeface="Arial" pitchFamily="34" charset="0"/>
                </a:rPr>
                <a:t>млрд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 ₽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286512" y="2214554"/>
            <a:ext cx="2428891" cy="1571636"/>
            <a:chOff x="5929322" y="1857364"/>
            <a:chExt cx="2428891" cy="1571636"/>
          </a:xfrm>
        </p:grpSpPr>
        <p:pic>
          <p:nvPicPr>
            <p:cNvPr id="17420" name="Picture 12" descr="Picture background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86578" y="1857364"/>
              <a:ext cx="1571635" cy="1571636"/>
            </a:xfrm>
            <a:prstGeom prst="rect">
              <a:avLst/>
            </a:prstGeom>
            <a:noFill/>
          </p:spPr>
        </p:pic>
        <p:sp>
          <p:nvSpPr>
            <p:cNvPr id="24" name="Прямоугольник 23"/>
            <p:cNvSpPr/>
            <p:nvPr/>
          </p:nvSpPr>
          <p:spPr>
            <a:xfrm>
              <a:off x="5929322" y="2500306"/>
              <a:ext cx="17859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Arial" pitchFamily="34" charset="0"/>
                  <a:cs typeface="Arial" pitchFamily="34" charset="0"/>
                </a:rPr>
                <a:t>ЖКХ (вода, тепло, свет) — 0,9 </a:t>
              </a:r>
              <a:r>
                <a:rPr lang="ru-RU" sz="1200" dirty="0" err="1">
                  <a:latin typeface="Arial" pitchFamily="34" charset="0"/>
                  <a:cs typeface="Arial" pitchFamily="34" charset="0"/>
                </a:rPr>
                <a:t>млрд</a:t>
              </a:r>
              <a:r>
                <a:rPr lang="ru-RU" sz="1200" dirty="0">
                  <a:latin typeface="Arial" pitchFamily="34" charset="0"/>
                  <a:cs typeface="Arial" pitchFamily="34" charset="0"/>
                </a:rPr>
                <a:t> ₽</a:t>
              </a: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357422" y="1928802"/>
            <a:ext cx="5439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 Black" pitchFamily="34" charset="0"/>
              </a:rPr>
              <a:t>Итого расходов в 2026 году: 20,6 </a:t>
            </a:r>
            <a:r>
              <a:rPr lang="ru-RU" b="1" dirty="0" err="1">
                <a:latin typeface="Arial Black" pitchFamily="34" charset="0"/>
              </a:rPr>
              <a:t>млрд</a:t>
            </a:r>
            <a:r>
              <a:rPr lang="ru-RU" b="1" dirty="0">
                <a:latin typeface="Arial Black" pitchFamily="34" charset="0"/>
              </a:rPr>
              <a:t> ₽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8"/>
          <a:srcRect l="1661" t="4212" r="1080" b="1029"/>
          <a:stretch>
            <a:fillRect/>
          </a:stretch>
        </p:blipFill>
        <p:spPr bwMode="auto">
          <a:xfrm>
            <a:off x="3071802" y="4143380"/>
            <a:ext cx="428628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 descr="Picture background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lum contrast="37000"/>
          </a:blip>
          <a:srcRect/>
          <a:stretch>
            <a:fillRect/>
          </a:stretch>
        </p:blipFill>
        <p:spPr bwMode="auto">
          <a:xfrm>
            <a:off x="6286512" y="3416982"/>
            <a:ext cx="2857488" cy="3441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7298"/>
            <a:ext cx="9144000" cy="5218422"/>
          </a:xfrm>
          <a:prstGeom prst="rect">
            <a:avLst/>
          </a:prstGeom>
          <a:noFill/>
        </p:spPr>
      </p:pic>
      <p:sp>
        <p:nvSpPr>
          <p:cNvPr id="35" name="Скругленная прямоугольная выноска 6">
            <a:extLst>
              <a:ext uri="{FF2B5EF4-FFF2-40B4-BE49-F238E27FC236}">
                <a16:creationId xmlns:a16="http://schemas.microsoft.com/office/drawing/2014/main" id="{12D408F1-A407-4B36-1383-96B05C9C4835}"/>
              </a:ext>
            </a:extLst>
          </p:cNvPr>
          <p:cNvSpPr/>
          <p:nvPr/>
        </p:nvSpPr>
        <p:spPr>
          <a:xfrm>
            <a:off x="357158" y="4643446"/>
            <a:ext cx="6000792" cy="857256"/>
          </a:xfrm>
          <a:prstGeom prst="wedgeRoundRectCallout">
            <a:avLst>
              <a:gd name="adj1" fmla="val -55142"/>
              <a:gd name="adj2" fmla="val 942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 Black" pitchFamily="34" charset="0"/>
              </a:rPr>
              <a:t>Это дефицит, Шарик. Как когда ты до зарплаты у друзей занимаешь</a:t>
            </a:r>
            <a:r>
              <a:rPr lang="en-US" sz="1400" dirty="0">
                <a:latin typeface="Arial Black" pitchFamily="34" charset="0"/>
              </a:rPr>
              <a:t>, </a:t>
            </a:r>
            <a:r>
              <a:rPr lang="ru-RU" sz="1400" dirty="0">
                <a:latin typeface="Arial Black" pitchFamily="34" charset="0"/>
              </a:rPr>
              <a:t>мы тоже возьмем немного.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D6159D-9A01-7804-B80F-E724A13A5EB8}"/>
              </a:ext>
            </a:extLst>
          </p:cNvPr>
          <p:cNvSpPr txBox="1"/>
          <p:nvPr/>
        </p:nvSpPr>
        <p:spPr>
          <a:xfrm>
            <a:off x="2786050" y="3643314"/>
            <a:ext cx="3643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В 2026 году нам не хватает 1,75 млрд ₽. 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В 2028 году так много не загадываем — дефицит уменьшится до 0,88 млрд ₽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2000232" y="142852"/>
            <a:ext cx="5715072" cy="785818"/>
            <a:chOff x="2000232" y="142852"/>
            <a:chExt cx="5715072" cy="785818"/>
          </a:xfrm>
        </p:grpSpPr>
        <p:sp>
          <p:nvSpPr>
            <p:cNvPr id="33" name="Скругленная прямоугольная выноска 5">
              <a:extLst>
                <a:ext uri="{FF2B5EF4-FFF2-40B4-BE49-F238E27FC236}">
                  <a16:creationId xmlns:a16="http://schemas.microsoft.com/office/drawing/2014/main" id="{4C240C39-5624-4073-069F-A1967B98814E}"/>
                </a:ext>
              </a:extLst>
            </p:cNvPr>
            <p:cNvSpPr/>
            <p:nvPr/>
          </p:nvSpPr>
          <p:spPr>
            <a:xfrm>
              <a:off x="2000232" y="142852"/>
              <a:ext cx="5715072" cy="785818"/>
            </a:xfrm>
            <a:prstGeom prst="wedgeRoundRectCallout">
              <a:avLst>
                <a:gd name="adj1" fmla="val 72623"/>
                <a:gd name="adj2" fmla="val 125077"/>
                <a:gd name="adj3" fmla="val 16667"/>
              </a:avLst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 contourW="12700">
              <a:contourClr>
                <a:schemeClr val="accent3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rgbClr val="0070C0"/>
                </a:solidFill>
                <a:latin typeface="Arial Black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ADDE7B3-83E2-FA4C-2480-6230BB57E6EF}"/>
                </a:ext>
              </a:extLst>
            </p:cNvPr>
            <p:cNvSpPr txBox="1"/>
            <p:nvPr/>
          </p:nvSpPr>
          <p:spPr>
            <a:xfrm>
              <a:off x="2428860" y="214290"/>
              <a:ext cx="4714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0070C0"/>
                  </a:solidFill>
                  <a:latin typeface="Arial Black" pitchFamily="34" charset="0"/>
                </a:rPr>
                <a:t>Так, стоп! Доходов 18,9, а тратим 20,6? Где деньги брать будем?</a:t>
              </a:r>
            </a:p>
          </p:txBody>
        </p:sp>
      </p:grpSp>
      <p:pic>
        <p:nvPicPr>
          <p:cNvPr id="32" name="Picture 4" descr="Picture background">
            <a:extLst>
              <a:ext uri="{FF2B5EF4-FFF2-40B4-BE49-F238E27FC236}">
                <a16:creationId xmlns:a16="http://schemas.microsoft.com/office/drawing/2014/main" id="{8C0E062B-9AFC-5FCD-01CF-322009A2A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-1780" t="19080" r="64405" b="55007"/>
          <a:stretch>
            <a:fillRect/>
          </a:stretch>
        </p:blipFill>
        <p:spPr bwMode="auto">
          <a:xfrm>
            <a:off x="6143636" y="357166"/>
            <a:ext cx="3000364" cy="2600354"/>
          </a:xfrm>
          <a:prstGeom prst="rect">
            <a:avLst/>
          </a:prstGeom>
          <a:noFill/>
        </p:spPr>
      </p:pic>
      <p:pic>
        <p:nvPicPr>
          <p:cNvPr id="31" name="Picture 2" descr="Picture background">
            <a:extLst>
              <a:ext uri="{FF2B5EF4-FFF2-40B4-BE49-F238E27FC236}">
                <a16:creationId xmlns:a16="http://schemas.microsoft.com/office/drawing/2014/main" id="{24CB8AC2-2A3F-8580-68EB-6F497039E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68766" t="10787" r="-3149" b="53255"/>
          <a:stretch>
            <a:fillRect/>
          </a:stretch>
        </p:blipFill>
        <p:spPr bwMode="auto">
          <a:xfrm>
            <a:off x="0" y="5072074"/>
            <a:ext cx="2214578" cy="2460642"/>
          </a:xfrm>
          <a:prstGeom prst="rect">
            <a:avLst/>
          </a:prstGeom>
          <a:noFill/>
        </p:spPr>
      </p:pic>
      <p:grpSp>
        <p:nvGrpSpPr>
          <p:cNvPr id="47" name="Группа 46"/>
          <p:cNvGrpSpPr/>
          <p:nvPr/>
        </p:nvGrpSpPr>
        <p:grpSpPr>
          <a:xfrm>
            <a:off x="3214678" y="1785926"/>
            <a:ext cx="2714643" cy="1656184"/>
            <a:chOff x="3437571" y="1318996"/>
            <a:chExt cx="2714643" cy="1656184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3437571" y="1318996"/>
              <a:ext cx="2714643" cy="1656184"/>
              <a:chOff x="3437571" y="1318996"/>
              <a:chExt cx="2714643" cy="1656184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A9337767-D72C-3270-174F-3F213B2C24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50000"/>
              </a:blip>
              <a:stretch>
                <a:fillRect/>
              </a:stretch>
            </p:blipFill>
            <p:spPr>
              <a:xfrm>
                <a:off x="3495047" y="1318996"/>
                <a:ext cx="2299908" cy="1656184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4A852D9-158A-2F12-B9D6-73316B516E62}"/>
                  </a:ext>
                </a:extLst>
              </p:cNvPr>
              <p:cNvSpPr txBox="1"/>
              <p:nvPr/>
            </p:nvSpPr>
            <p:spPr>
              <a:xfrm>
                <a:off x="3437571" y="2328723"/>
                <a:ext cx="10951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" pitchFamily="34" charset="0"/>
                    <a:cs typeface="Arial" pitchFamily="34" charset="0"/>
                  </a:rPr>
                  <a:t>доходы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5BFC1ED-87C0-BF41-D280-E8875CEFE6D6}"/>
                  </a:ext>
                </a:extLst>
              </p:cNvPr>
              <p:cNvSpPr txBox="1"/>
              <p:nvPr/>
            </p:nvSpPr>
            <p:spPr>
              <a:xfrm>
                <a:off x="4929867" y="1423809"/>
                <a:ext cx="1222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" pitchFamily="34" charset="0"/>
                    <a:cs typeface="Arial" pitchFamily="34" charset="0"/>
                  </a:rPr>
                  <a:t>расходы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E38B7E-93B7-4469-2702-A6C1856164B6}"/>
                  </a:ext>
                </a:extLst>
              </p:cNvPr>
              <p:cNvSpPr txBox="1"/>
              <p:nvPr/>
            </p:nvSpPr>
            <p:spPr>
              <a:xfrm>
                <a:off x="3611032" y="1715349"/>
                <a:ext cx="682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rgbClr val="FF0000"/>
                    </a:solidFill>
                  </a:rPr>
                  <a:t>18,9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E463A9E-4045-9D1A-F0A8-9ECB29E888CE}"/>
                  </a:ext>
                </a:extLst>
              </p:cNvPr>
              <p:cNvSpPr txBox="1"/>
              <p:nvPr/>
            </p:nvSpPr>
            <p:spPr>
              <a:xfrm>
                <a:off x="5123168" y="2332479"/>
                <a:ext cx="5760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rgbClr val="FF0000"/>
                    </a:solidFill>
                  </a:rPr>
                  <a:t>20,6</a:t>
                </a:r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3603188" y="2062030"/>
              <a:ext cx="637874" cy="253543"/>
              <a:chOff x="3603188" y="2062030"/>
              <a:chExt cx="637874" cy="253543"/>
            </a:xfrm>
          </p:grpSpPr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7692C17C-A558-27C8-81AB-8FF9024BE1DB}"/>
                  </a:ext>
                </a:extLst>
              </p:cNvPr>
              <p:cNvSpPr/>
              <p:nvPr/>
            </p:nvSpPr>
            <p:spPr>
              <a:xfrm>
                <a:off x="3603188" y="2124429"/>
                <a:ext cx="185460" cy="137949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60A5A64-6B14-03AE-1226-89C78AA32E57}"/>
                  </a:ext>
                </a:extLst>
              </p:cNvPr>
              <p:cNvSpPr/>
              <p:nvPr/>
            </p:nvSpPr>
            <p:spPr>
              <a:xfrm>
                <a:off x="3769025" y="2164473"/>
                <a:ext cx="153100" cy="1511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F2B0A568-2439-D46A-516F-330EFD91458B}"/>
                  </a:ext>
                </a:extLst>
              </p:cNvPr>
              <p:cNvSpPr/>
              <p:nvPr/>
            </p:nvSpPr>
            <p:spPr>
              <a:xfrm>
                <a:off x="4055602" y="2124429"/>
                <a:ext cx="185460" cy="1511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F1A63EF1-0069-C20D-32C0-C05B517AFD9C}"/>
                  </a:ext>
                </a:extLst>
              </p:cNvPr>
              <p:cNvSpPr/>
              <p:nvPr/>
            </p:nvSpPr>
            <p:spPr>
              <a:xfrm>
                <a:off x="3908259" y="2117853"/>
                <a:ext cx="153100" cy="1511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F10640D9-9F68-B9B2-4979-1803EA291A04}"/>
                  </a:ext>
                </a:extLst>
              </p:cNvPr>
              <p:cNvSpPr/>
              <p:nvPr/>
            </p:nvSpPr>
            <p:spPr>
              <a:xfrm>
                <a:off x="3716473" y="2062030"/>
                <a:ext cx="185460" cy="137949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64118FF-C9B6-B4C3-38D9-0667B712D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27445" y="1940835"/>
              <a:ext cx="767510" cy="97414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E463A9E-4045-9D1A-F0A8-9ECB29E888CE}"/>
                </a:ext>
              </a:extLst>
            </p:cNvPr>
            <p:cNvSpPr txBox="1"/>
            <p:nvPr/>
          </p:nvSpPr>
          <p:spPr>
            <a:xfrm>
              <a:off x="5143504" y="2357430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FF0000"/>
                  </a:solidFill>
                </a:rPr>
                <a:t>20,6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>
            <a:extLst>
              <a:ext uri="{FF2B5EF4-FFF2-40B4-BE49-F238E27FC236}">
                <a16:creationId xmlns:a16="http://schemas.microsoft.com/office/drawing/2014/main" id="{97956D0C-8672-9319-CF72-76B0B4117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5692" y="2071678"/>
            <a:ext cx="2994924" cy="3743655"/>
          </a:xfrm>
          <a:prstGeom prst="rect">
            <a:avLst/>
          </a:prstGeom>
          <a:noFill/>
        </p:spPr>
      </p:pic>
      <p:sp>
        <p:nvSpPr>
          <p:cNvPr id="9" name="Скругленная прямоугольная выноска 5">
            <a:extLst>
              <a:ext uri="{FF2B5EF4-FFF2-40B4-BE49-F238E27FC236}">
                <a16:creationId xmlns:a16="http://schemas.microsoft.com/office/drawing/2014/main" id="{97E6193C-3D51-4B52-E148-A2032911E54A}"/>
              </a:ext>
            </a:extLst>
          </p:cNvPr>
          <p:cNvSpPr/>
          <p:nvPr/>
        </p:nvSpPr>
        <p:spPr>
          <a:xfrm>
            <a:off x="3714744" y="785795"/>
            <a:ext cx="4357718" cy="714379"/>
          </a:xfrm>
          <a:prstGeom prst="wedgeRoundRectCallout">
            <a:avLst>
              <a:gd name="adj1" fmla="val 53368"/>
              <a:gd name="adj2" fmla="val 15612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contourW="12700"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Arial Black" pitchFamily="34" charset="0"/>
              </a:rPr>
              <a:t>А на что пойдут эти миллиарды?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494071" y="2071678"/>
            <a:ext cx="5357850" cy="1643074"/>
          </a:xfrm>
          <a:prstGeom prst="wedgeRoundRectCallout">
            <a:avLst>
              <a:gd name="adj1" fmla="val -40744"/>
              <a:gd name="adj2" fmla="val 757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Arial Black" pitchFamily="34" charset="0"/>
                <a:cs typeface="Arial" pitchFamily="34" charset="0"/>
              </a:rPr>
              <a:t>2,8 </a:t>
            </a:r>
            <a:r>
              <a:rPr lang="ru-RU" sz="1400" b="1" dirty="0" err="1">
                <a:latin typeface="Arial Black" pitchFamily="34" charset="0"/>
                <a:cs typeface="Arial" pitchFamily="34" charset="0"/>
              </a:rPr>
              <a:t>млрд</a:t>
            </a:r>
            <a:r>
              <a:rPr lang="ru-RU" sz="1400" b="1" dirty="0">
                <a:latin typeface="Arial Black" pitchFamily="34" charset="0"/>
                <a:cs typeface="Arial" pitchFamily="34" charset="0"/>
              </a:rPr>
              <a:t> ₽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 — на новые квартиры для людей из аварийных домов (программа "Переселение").</a:t>
            </a:r>
          </a:p>
          <a:p>
            <a:r>
              <a:rPr lang="ru-RU" sz="1400" b="1" dirty="0">
                <a:latin typeface="Arial Black" pitchFamily="34" charset="0"/>
                <a:cs typeface="Arial" pitchFamily="34" charset="0"/>
              </a:rPr>
              <a:t>1,5 </a:t>
            </a:r>
            <a:r>
              <a:rPr lang="ru-RU" sz="1400" b="1" dirty="0" err="1">
                <a:latin typeface="Arial Black" pitchFamily="34" charset="0"/>
                <a:cs typeface="Arial" pitchFamily="34" charset="0"/>
              </a:rPr>
              <a:t>млрд</a:t>
            </a:r>
            <a:r>
              <a:rPr lang="ru-RU" sz="1400" b="1" dirty="0">
                <a:latin typeface="Arial Black" pitchFamily="34" charset="0"/>
                <a:cs typeface="Arial" pitchFamily="34" charset="0"/>
              </a:rPr>
              <a:t> ₽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 — на благоустройство (парки, набережные, дворы).</a:t>
            </a:r>
          </a:p>
          <a:p>
            <a:r>
              <a:rPr lang="ru-RU" sz="1400" b="1" dirty="0">
                <a:latin typeface="Arial Black" pitchFamily="34" charset="0"/>
                <a:cs typeface="Arial" pitchFamily="34" charset="0"/>
              </a:rPr>
              <a:t>0,9 </a:t>
            </a:r>
            <a:r>
              <a:rPr lang="ru-RU" sz="1400" b="1" dirty="0" err="1">
                <a:latin typeface="Arial Black" pitchFamily="34" charset="0"/>
                <a:cs typeface="Arial" pitchFamily="34" charset="0"/>
              </a:rPr>
              <a:t>млрд</a:t>
            </a:r>
            <a:r>
              <a:rPr lang="ru-RU" sz="1400" b="1" dirty="0">
                <a:latin typeface="Arial Black" pitchFamily="34" charset="0"/>
                <a:cs typeface="Arial" pitchFamily="34" charset="0"/>
              </a:rPr>
              <a:t> ₽ 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— на ремонт водопроводов и теплосетей, чтобы меньше прорывов было (программа "Инженерная инфраструктура")</a:t>
            </a:r>
          </a:p>
        </p:txBody>
      </p:sp>
      <p:pic>
        <p:nvPicPr>
          <p:cNvPr id="4" name="Picture 2" descr="Picture background">
            <a:extLst>
              <a:ext uri="{FF2B5EF4-FFF2-40B4-BE49-F238E27FC236}">
                <a16:creationId xmlns:a16="http://schemas.microsoft.com/office/drawing/2014/main" id="{78206F32-4919-E366-2431-D1CAD5920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29066"/>
            <a:ext cx="2622315" cy="2786058"/>
          </a:xfrm>
          <a:prstGeom prst="rect">
            <a:avLst/>
          </a:prstGeom>
          <a:noFill/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97E6193C-3D51-4B52-E148-A2032911E54A}"/>
              </a:ext>
            </a:extLst>
          </p:cNvPr>
          <p:cNvSpPr/>
          <p:nvPr/>
        </p:nvSpPr>
        <p:spPr>
          <a:xfrm>
            <a:off x="2987824" y="4050663"/>
            <a:ext cx="4357718" cy="714379"/>
          </a:xfrm>
          <a:prstGeom prst="wedgeRoundRectCallout">
            <a:avLst>
              <a:gd name="adj1" fmla="val 53368"/>
              <a:gd name="adj2" fmla="val 15612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contourW="12700"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Arial Black" pitchFamily="34" charset="0"/>
              </a:rPr>
              <a:t>Ой, значит обязательно надо платить налоги, а то ничего этого не будет!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2195736" y="5143512"/>
            <a:ext cx="4566761" cy="778978"/>
          </a:xfrm>
          <a:prstGeom prst="wedgeRoundRectCallout">
            <a:avLst>
              <a:gd name="adj1" fmla="val -40744"/>
              <a:gd name="adj2" fmla="val 757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latin typeface="Arial Black" pitchFamily="34" charset="0"/>
              </a:rPr>
              <a:t>Верно, Шарик! Все по чуть-чуть делаем большое дело!</a:t>
            </a:r>
          </a:p>
        </p:txBody>
      </p:sp>
    </p:spTree>
    <p:extLst>
      <p:ext uri="{BB962C8B-B14F-4D97-AF65-F5344CB8AC3E}">
        <p14:creationId xmlns:p14="http://schemas.microsoft.com/office/powerpoint/2010/main" val="241280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C19292-36C8-A6B1-2A25-36201DF40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Скругленная прямоугольная выноска 5">
            <a:extLst>
              <a:ext uri="{FF2B5EF4-FFF2-40B4-BE49-F238E27FC236}">
                <a16:creationId xmlns:a16="http://schemas.microsoft.com/office/drawing/2014/main" id="{701D1150-35F9-8EA9-7C8F-C2D348ACC19A}"/>
              </a:ext>
            </a:extLst>
          </p:cNvPr>
          <p:cNvSpPr/>
          <p:nvPr/>
        </p:nvSpPr>
        <p:spPr>
          <a:xfrm>
            <a:off x="3071802" y="500042"/>
            <a:ext cx="3214710" cy="1272774"/>
          </a:xfrm>
          <a:prstGeom prst="wedgeRoundRectCallout">
            <a:avLst>
              <a:gd name="adj1" fmla="val 43532"/>
              <a:gd name="adj2" fmla="val 6412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 contourW="12700"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Arial Black" pitchFamily="34" charset="0"/>
              </a:rPr>
              <a:t>Вот теперь понятно! Толковый бюджет. И школы, и дороги, и вода. Спасибо, Матроскин!</a:t>
            </a:r>
          </a:p>
        </p:txBody>
      </p:sp>
      <p:sp>
        <p:nvSpPr>
          <p:cNvPr id="9" name="Скругленная прямоугольная выноска 6">
            <a:extLst>
              <a:ext uri="{FF2B5EF4-FFF2-40B4-BE49-F238E27FC236}">
                <a16:creationId xmlns:a16="http://schemas.microsoft.com/office/drawing/2014/main" id="{3667B9C7-0386-8162-56A0-AAC766FBF89E}"/>
              </a:ext>
            </a:extLst>
          </p:cNvPr>
          <p:cNvSpPr/>
          <p:nvPr/>
        </p:nvSpPr>
        <p:spPr>
          <a:xfrm>
            <a:off x="4211960" y="2786058"/>
            <a:ext cx="2074552" cy="642942"/>
          </a:xfrm>
          <a:prstGeom prst="wedgeRoundRectCallout">
            <a:avLst>
              <a:gd name="adj1" fmla="val -46203"/>
              <a:gd name="adj2" fmla="val 912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 Black" pitchFamily="34" charset="0"/>
              </a:rPr>
              <a:t>Пожалуйста, Шарик !</a:t>
            </a:r>
          </a:p>
        </p:txBody>
      </p:sp>
    </p:spTree>
    <p:extLst>
      <p:ext uri="{BB962C8B-B14F-4D97-AF65-F5344CB8AC3E}">
        <p14:creationId xmlns:p14="http://schemas.microsoft.com/office/powerpoint/2010/main" val="15079010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Бюджет для граждан Щелково" id="{4B36CF13-DAB6-F142-A825-E79F5DD526B7}" vid="{52F19D70-E43B-1F47-B8F1-34C19A7D83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</TotalTime>
  <Words>198</Words>
  <Application>Microsoft Office PowerPoint</Application>
  <PresentationFormat>Экран (4:3)</PresentationFormat>
  <Paragraphs>37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Arial Black</vt:lpstr>
      <vt:lpstr>Calibri</vt:lpstr>
      <vt:lpstr>Тема Office</vt:lpstr>
      <vt:lpstr>Конкурс проектов «Бюджет для граждан» в 2026 году городского округа Щелково  Номинация «Бюджет для граждан в современных формах искусства»  Подготовлено студентами 2 курса бакалавриата факультета Экономики и бизнеса, группы «ФРиЭБ24-2» Финансового университета при Правительстве РФ  Ариной Ушаковой  Оксаной Медведевой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проектов «Бюджет для граждан» в 2026 году городского округа Щелково  Номинация «Бюджет для граждан в современных формах искусства»  Подготовлено студентами 2 курса бакалавриата факультета Экономики и бизнеса, группы «ФРиЭБ24-2» Финансового университета при Правительстве РФ  Ариной Ушаковой Медведевой Оксаной</dc:title>
  <dc:creator>Ludi Cody</dc:creator>
  <cp:lastModifiedBy>О.В. Черниченко</cp:lastModifiedBy>
  <cp:revision>18</cp:revision>
  <dcterms:created xsi:type="dcterms:W3CDTF">2026-03-10T19:36:41Z</dcterms:created>
  <dcterms:modified xsi:type="dcterms:W3CDTF">2026-03-16T07:20:51Z</dcterms:modified>
</cp:coreProperties>
</file>