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87"/>
  </p:notesMasterIdLst>
  <p:sldIdLst>
    <p:sldId id="256" r:id="rId2"/>
    <p:sldId id="681" r:id="rId3"/>
    <p:sldId id="682" r:id="rId4"/>
    <p:sldId id="709" r:id="rId5"/>
    <p:sldId id="766" r:id="rId6"/>
    <p:sldId id="767" r:id="rId7"/>
    <p:sldId id="699" r:id="rId8"/>
    <p:sldId id="700" r:id="rId9"/>
    <p:sldId id="701" r:id="rId10"/>
    <p:sldId id="784" r:id="rId11"/>
    <p:sldId id="675" r:id="rId12"/>
    <p:sldId id="676" r:id="rId13"/>
    <p:sldId id="703" r:id="rId14"/>
    <p:sldId id="780" r:id="rId15"/>
    <p:sldId id="705" r:id="rId16"/>
    <p:sldId id="707" r:id="rId17"/>
    <p:sldId id="782" r:id="rId18"/>
    <p:sldId id="711" r:id="rId19"/>
    <p:sldId id="713" r:id="rId20"/>
    <p:sldId id="715" r:id="rId21"/>
    <p:sldId id="845" r:id="rId22"/>
    <p:sldId id="717" r:id="rId23"/>
    <p:sldId id="686" r:id="rId24"/>
    <p:sldId id="843" r:id="rId25"/>
    <p:sldId id="769" r:id="rId26"/>
    <p:sldId id="770" r:id="rId27"/>
    <p:sldId id="772" r:id="rId28"/>
    <p:sldId id="785" r:id="rId29"/>
    <p:sldId id="786" r:id="rId30"/>
    <p:sldId id="787" r:id="rId31"/>
    <p:sldId id="788" r:id="rId32"/>
    <p:sldId id="789" r:id="rId33"/>
    <p:sldId id="790" r:id="rId34"/>
    <p:sldId id="791" r:id="rId35"/>
    <p:sldId id="696" r:id="rId36"/>
    <p:sldId id="793" r:id="rId37"/>
    <p:sldId id="794" r:id="rId38"/>
    <p:sldId id="795" r:id="rId39"/>
    <p:sldId id="796" r:id="rId40"/>
    <p:sldId id="797" r:id="rId41"/>
    <p:sldId id="798" r:id="rId42"/>
    <p:sldId id="799" r:id="rId43"/>
    <p:sldId id="800" r:id="rId44"/>
    <p:sldId id="801" r:id="rId45"/>
    <p:sldId id="802" r:id="rId46"/>
    <p:sldId id="803" r:id="rId47"/>
    <p:sldId id="804" r:id="rId48"/>
    <p:sldId id="805" r:id="rId49"/>
    <p:sldId id="806" r:id="rId50"/>
    <p:sldId id="807" r:id="rId51"/>
    <p:sldId id="808" r:id="rId52"/>
    <p:sldId id="809" r:id="rId53"/>
    <p:sldId id="810" r:id="rId54"/>
    <p:sldId id="811" r:id="rId55"/>
    <p:sldId id="812" r:id="rId56"/>
    <p:sldId id="813" r:id="rId57"/>
    <p:sldId id="814" r:id="rId58"/>
    <p:sldId id="815" r:id="rId59"/>
    <p:sldId id="816" r:id="rId60"/>
    <p:sldId id="817" r:id="rId61"/>
    <p:sldId id="818" r:id="rId62"/>
    <p:sldId id="819" r:id="rId63"/>
    <p:sldId id="820" r:id="rId64"/>
    <p:sldId id="821" r:id="rId65"/>
    <p:sldId id="822" r:id="rId66"/>
    <p:sldId id="823" r:id="rId67"/>
    <p:sldId id="824" r:id="rId68"/>
    <p:sldId id="825" r:id="rId69"/>
    <p:sldId id="826" r:id="rId70"/>
    <p:sldId id="827" r:id="rId71"/>
    <p:sldId id="828" r:id="rId72"/>
    <p:sldId id="829" r:id="rId73"/>
    <p:sldId id="830" r:id="rId74"/>
    <p:sldId id="831" r:id="rId75"/>
    <p:sldId id="832" r:id="rId76"/>
    <p:sldId id="833" r:id="rId77"/>
    <p:sldId id="834" r:id="rId78"/>
    <p:sldId id="835" r:id="rId79"/>
    <p:sldId id="836" r:id="rId80"/>
    <p:sldId id="837" r:id="rId81"/>
    <p:sldId id="838" r:id="rId82"/>
    <p:sldId id="839" r:id="rId83"/>
    <p:sldId id="840" r:id="rId84"/>
    <p:sldId id="841" r:id="rId85"/>
    <p:sldId id="319" r:id="rId8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FFFF"/>
    <a:srgbClr val="CCECFF"/>
    <a:srgbClr val="0000CC"/>
    <a:srgbClr val="000000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4" autoAdjust="0"/>
    <p:restoredTop sz="90063" autoAdjust="0"/>
  </p:normalViewPr>
  <p:slideViewPr>
    <p:cSldViewPr>
      <p:cViewPr varScale="1">
        <p:scale>
          <a:sx n="103" d="100"/>
          <a:sy n="103" d="100"/>
        </p:scale>
        <p:origin x="22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Расход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LinFactNeighborX="-42336" custLinFactNeighborY="-2832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ScaleY="35188" custLinFactNeighborX="-88574" custLinFactNeighborY="1506">
        <dgm:presLayoutVars>
          <dgm:bulletEnabled val="1"/>
        </dgm:presLayoutVars>
      </dgm:prSet>
      <dgm:spPr/>
    </dgm:pt>
  </dgm:ptLst>
  <dgm:cxnLst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A1A90A42-E6D9-40C3-A82F-15BB6D9AFCE4}" type="presOf" srcId="{0A1D6F78-58A4-461A-BD07-0B55A292539C}" destId="{1DA9F830-BF5F-4713-82CD-DB3FF95B7A90}" srcOrd="0" destOrd="0" presId="urn:microsoft.com/office/officeart/2005/8/layout/hList6"/>
    <dgm:cxn modelId="{D808996C-7516-4591-A3D9-62D10461DEB1}" type="presOf" srcId="{BC23EC8A-3B1D-422A-A398-9AA913CD8988}" destId="{3A146C52-AD2B-489C-BF10-3AA4F8CAFD67}" srcOrd="0" destOrd="0" presId="urn:microsoft.com/office/officeart/2005/8/layout/hList6"/>
    <dgm:cxn modelId="{097655DF-6836-4958-8907-9210755BCE62}" type="presOf" srcId="{43A1FB40-BE9F-49D2-B5D5-864B314BEDF3}" destId="{F1E7F3A7-1A57-40AF-AF17-D890D9683D68}" srcOrd="0" destOrd="0" presId="urn:microsoft.com/office/officeart/2005/8/layout/hList6"/>
    <dgm:cxn modelId="{AF82A025-9FFC-4F7F-AACD-06622CF7850B}" type="presParOf" srcId="{1DA9F830-BF5F-4713-82CD-DB3FF95B7A90}" destId="{F1E7F3A7-1A57-40AF-AF17-D890D9683D68}" srcOrd="0" destOrd="0" presId="urn:microsoft.com/office/officeart/2005/8/layout/hList6"/>
    <dgm:cxn modelId="{0432A9B6-64CA-406E-84AB-4E64B2E84247}" type="presParOf" srcId="{1DA9F830-BF5F-4713-82CD-DB3FF95B7A90}" destId="{0D941501-709D-412F-8E16-F5C9BB2B0F5C}" srcOrd="1" destOrd="0" presId="urn:microsoft.com/office/officeart/2005/8/layout/hList6"/>
    <dgm:cxn modelId="{E6FCABDC-445F-4C6C-BA20-B9F97820C563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Расход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FlipVert="1" custFlipHor="1" custLinFactX="100000" custLinFactNeighborX="195278" custLinFactNeighborY="0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FlipVert="1" custFlipHor="1" custScaleY="42230" custLinFactX="-100000" custLinFactNeighborX="-184634" custLinFactNeighborY="1095">
        <dgm:presLayoutVars>
          <dgm:bulletEnabled val="1"/>
        </dgm:presLayoutVars>
      </dgm:prSet>
      <dgm:spPr/>
    </dgm:pt>
  </dgm:ptLst>
  <dgm:cxnLst>
    <dgm:cxn modelId="{E2E35101-B5AE-4C00-BA5E-865F1C8A982D}" type="presOf" srcId="{43A1FB40-BE9F-49D2-B5D5-864B314BEDF3}" destId="{F1E7F3A7-1A57-40AF-AF17-D890D9683D68}" srcOrd="0" destOrd="0" presId="urn:microsoft.com/office/officeart/2005/8/layout/hList6"/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39A88AA9-FCF5-46AE-A788-DC53A7729343}" type="presOf" srcId="{0A1D6F78-58A4-461A-BD07-0B55A292539C}" destId="{1DA9F830-BF5F-4713-82CD-DB3FF95B7A90}" srcOrd="0" destOrd="0" presId="urn:microsoft.com/office/officeart/2005/8/layout/hList6"/>
    <dgm:cxn modelId="{107068F3-494B-45DD-BD46-4E109AD73C75}" type="presOf" srcId="{BC23EC8A-3B1D-422A-A398-9AA913CD8988}" destId="{3A146C52-AD2B-489C-BF10-3AA4F8CAFD67}" srcOrd="0" destOrd="0" presId="urn:microsoft.com/office/officeart/2005/8/layout/hList6"/>
    <dgm:cxn modelId="{1975F940-4677-4D10-AA9D-2610C002C165}" type="presParOf" srcId="{1DA9F830-BF5F-4713-82CD-DB3FF95B7A90}" destId="{F1E7F3A7-1A57-40AF-AF17-D890D9683D68}" srcOrd="0" destOrd="0" presId="urn:microsoft.com/office/officeart/2005/8/layout/hList6"/>
    <dgm:cxn modelId="{15F5C6B2-4943-4518-984C-152B75478A37}" type="presParOf" srcId="{1DA9F830-BF5F-4713-82CD-DB3FF95B7A90}" destId="{0D941501-709D-412F-8E16-F5C9BB2B0F5C}" srcOrd="1" destOrd="0" presId="urn:microsoft.com/office/officeart/2005/8/layout/hList6"/>
    <dgm:cxn modelId="{40643657-EADC-4FDF-8D66-C19077C01591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06B49-2BC0-4633-A609-6144CC96F5F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7EE0D7EF-F49A-4AB9-8F2A-F6B7A1F26BE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>
              <a:solidFill>
                <a:srgbClr val="0000CC"/>
              </a:solidFill>
            </a:rPr>
            <a:t>НАЛОГОВЫЕ ДОХОДЫ</a:t>
          </a:r>
        </a:p>
        <a:p>
          <a:r>
            <a:rPr lang="ru-RU" sz="1600" dirty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</a:t>
          </a:r>
        </a:p>
      </dgm:t>
    </dgm:pt>
    <dgm:pt modelId="{7B8CCF30-CB19-4373-835C-C627AEFEDDC2}" type="parTrans" cxnId="{CAC55876-E11A-49D8-830B-C8B36FB69F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F5115D-3685-46A7-8C0F-57BC8DCDEF23}" type="sibTrans" cxnId="{CAC55876-E11A-49D8-830B-C8B36FB69F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C0B77B-5BE6-452A-AD66-A880DB6A3E4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1800" b="1" dirty="0">
              <a:solidFill>
                <a:srgbClr val="0000CC"/>
              </a:solidFill>
            </a:rPr>
            <a:t>БЕЗВОЗМЕЗДНЫЕ ПОСТУПЛЕНИЯ</a:t>
          </a:r>
        </a:p>
        <a:p>
          <a:pPr algn="ctr"/>
          <a:r>
            <a:rPr lang="ru-RU" sz="1600" dirty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других физических и юридических лиц</a:t>
          </a:r>
        </a:p>
        <a:p>
          <a:pPr algn="ctr"/>
          <a:endParaRPr lang="ru-RU" sz="1600" dirty="0">
            <a:solidFill>
              <a:schemeClr val="bg1"/>
            </a:solidFill>
          </a:endParaRPr>
        </a:p>
      </dgm:t>
    </dgm:pt>
    <dgm:pt modelId="{8C0F4C37-1403-49F5-82A4-6785BA8A9D29}" type="parTrans" cxnId="{44CD2FA8-454A-4052-8E7C-1B68999042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AD3506-B911-4A7A-AB38-DCF36635E148}" type="sibTrans" cxnId="{44CD2FA8-454A-4052-8E7C-1B68999042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5B5655-BBE6-4975-BC4D-30C4ED8B57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r"/>
          <a:r>
            <a:rPr lang="ru-RU" sz="1800" b="1" dirty="0">
              <a:solidFill>
                <a:srgbClr val="0000CC"/>
              </a:solidFill>
            </a:rPr>
            <a:t>НЕНАЛОГОВЫЕ ДОХОДЫ</a:t>
          </a:r>
        </a:p>
        <a:p>
          <a:pPr algn="r"/>
          <a:r>
            <a:rPr lang="ru-RU" sz="1800" dirty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gm:t>
    </dgm:pt>
    <dgm:pt modelId="{49BDF1C7-7E28-475F-BD3D-E2F492473E28}" type="parTrans" cxnId="{1FF360C4-3FCB-473A-B973-E1C965B260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B85506-03EF-4178-9C38-37299D1DE9D9}" type="sibTrans" cxnId="{1FF360C4-3FCB-473A-B973-E1C965B260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F5272B-AAF2-44DD-9D7A-AF399C6136B7}" type="pres">
      <dgm:prSet presAssocID="{09606B49-2BC0-4633-A609-6144CC96F5F4}" presName="compositeShape" presStyleCnt="0">
        <dgm:presLayoutVars>
          <dgm:chMax val="7"/>
          <dgm:dir/>
          <dgm:resizeHandles val="exact"/>
        </dgm:presLayoutVars>
      </dgm:prSet>
      <dgm:spPr/>
    </dgm:pt>
    <dgm:pt modelId="{3BE460B6-A018-48F9-80FA-D5A7F85E18BB}" type="pres">
      <dgm:prSet presAssocID="{7EE0D7EF-F49A-4AB9-8F2A-F6B7A1F26BED}" presName="circ1" presStyleLbl="vennNode1" presStyleIdx="0" presStyleCnt="3" custScaleY="110047" custLinFactNeighborX="318" custLinFactNeighborY="-6493"/>
      <dgm:spPr/>
    </dgm:pt>
    <dgm:pt modelId="{2F31F59B-CD8E-4F8C-AC1F-7E74F0498C70}" type="pres">
      <dgm:prSet presAssocID="{7EE0D7EF-F49A-4AB9-8F2A-F6B7A1F26B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42676C9-DA6E-4933-A7FD-B3F9A0783CA3}" type="pres">
      <dgm:prSet presAssocID="{C1C0B77B-5BE6-452A-AD66-A880DB6A3E4A}" presName="circ2" presStyleLbl="vennNode1" presStyleIdx="1" presStyleCnt="3" custScaleX="113531" custScaleY="119642" custLinFactNeighborX="23944" custLinFactNeighborY="5121"/>
      <dgm:spPr/>
    </dgm:pt>
    <dgm:pt modelId="{5E908DB7-61D5-4BDE-8011-A4A1755C296E}" type="pres">
      <dgm:prSet presAssocID="{C1C0B77B-5BE6-452A-AD66-A880DB6A3E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72D127-C6CD-4E15-888A-C31FF7002ABD}" type="pres">
      <dgm:prSet presAssocID="{085B5655-BBE6-4975-BC4D-30C4ED8B5793}" presName="circ3" presStyleLbl="vennNode1" presStyleIdx="2" presStyleCnt="3" custScaleX="114047" custScaleY="110873" custLinFactNeighborX="-2740" custLinFactNeighborY="-527"/>
      <dgm:spPr/>
    </dgm:pt>
    <dgm:pt modelId="{B55341CB-8CA0-4F8B-B7BF-1704B7AD16CD}" type="pres">
      <dgm:prSet presAssocID="{085B5655-BBE6-4975-BC4D-30C4ED8B57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91F821-06D8-4876-BAC0-55F64C73578E}" type="presOf" srcId="{7EE0D7EF-F49A-4AB9-8F2A-F6B7A1F26BED}" destId="{2F31F59B-CD8E-4F8C-AC1F-7E74F0498C70}" srcOrd="1" destOrd="0" presId="urn:microsoft.com/office/officeart/2005/8/layout/venn1"/>
    <dgm:cxn modelId="{63B4785E-B750-4BAF-B5E6-BC747386EB56}" type="presOf" srcId="{085B5655-BBE6-4975-BC4D-30C4ED8B5793}" destId="{A472D127-C6CD-4E15-888A-C31FF7002ABD}" srcOrd="0" destOrd="0" presId="urn:microsoft.com/office/officeart/2005/8/layout/venn1"/>
    <dgm:cxn modelId="{A427BB47-DAAA-45C0-AE9E-480CA9369471}" type="presOf" srcId="{7EE0D7EF-F49A-4AB9-8F2A-F6B7A1F26BED}" destId="{3BE460B6-A018-48F9-80FA-D5A7F85E18BB}" srcOrd="0" destOrd="0" presId="urn:microsoft.com/office/officeart/2005/8/layout/venn1"/>
    <dgm:cxn modelId="{09768E6E-3342-4070-91F7-77228C6C879B}" type="presOf" srcId="{C1C0B77B-5BE6-452A-AD66-A880DB6A3E4A}" destId="{442676C9-DA6E-4933-A7FD-B3F9A0783CA3}" srcOrd="0" destOrd="0" presId="urn:microsoft.com/office/officeart/2005/8/layout/venn1"/>
    <dgm:cxn modelId="{CAC55876-E11A-49D8-830B-C8B36FB69F4C}" srcId="{09606B49-2BC0-4633-A609-6144CC96F5F4}" destId="{7EE0D7EF-F49A-4AB9-8F2A-F6B7A1F26BED}" srcOrd="0" destOrd="0" parTransId="{7B8CCF30-CB19-4373-835C-C627AEFEDDC2}" sibTransId="{E2F5115D-3685-46A7-8C0F-57BC8DCDEF23}"/>
    <dgm:cxn modelId="{6E5E8D96-F5C5-49A0-B3BA-E2F421CFF1CE}" type="presOf" srcId="{C1C0B77B-5BE6-452A-AD66-A880DB6A3E4A}" destId="{5E908DB7-61D5-4BDE-8011-A4A1755C296E}" srcOrd="1" destOrd="0" presId="urn:microsoft.com/office/officeart/2005/8/layout/venn1"/>
    <dgm:cxn modelId="{44CD2FA8-454A-4052-8E7C-1B689990424D}" srcId="{09606B49-2BC0-4633-A609-6144CC96F5F4}" destId="{C1C0B77B-5BE6-452A-AD66-A880DB6A3E4A}" srcOrd="1" destOrd="0" parTransId="{8C0F4C37-1403-49F5-82A4-6785BA8A9D29}" sibTransId="{CBAD3506-B911-4A7A-AB38-DCF36635E148}"/>
    <dgm:cxn modelId="{3142B4B0-2D9A-4C02-97AD-D3368A9E1C23}" type="presOf" srcId="{085B5655-BBE6-4975-BC4D-30C4ED8B5793}" destId="{B55341CB-8CA0-4F8B-B7BF-1704B7AD16CD}" srcOrd="1" destOrd="0" presId="urn:microsoft.com/office/officeart/2005/8/layout/venn1"/>
    <dgm:cxn modelId="{1FF360C4-3FCB-473A-B973-E1C965B260D5}" srcId="{09606B49-2BC0-4633-A609-6144CC96F5F4}" destId="{085B5655-BBE6-4975-BC4D-30C4ED8B5793}" srcOrd="2" destOrd="0" parTransId="{49BDF1C7-7E28-475F-BD3D-E2F492473E28}" sibTransId="{C4B85506-03EF-4178-9C38-37299D1DE9D9}"/>
    <dgm:cxn modelId="{8449F2FE-5B8D-4877-9D2F-A093D439235A}" type="presOf" srcId="{09606B49-2BC0-4633-A609-6144CC96F5F4}" destId="{13F5272B-AAF2-44DD-9D7A-AF399C6136B7}" srcOrd="0" destOrd="0" presId="urn:microsoft.com/office/officeart/2005/8/layout/venn1"/>
    <dgm:cxn modelId="{D0AA167B-E0EC-4A97-AB1C-76CEF93EC48B}" type="presParOf" srcId="{13F5272B-AAF2-44DD-9D7A-AF399C6136B7}" destId="{3BE460B6-A018-48F9-80FA-D5A7F85E18BB}" srcOrd="0" destOrd="0" presId="urn:microsoft.com/office/officeart/2005/8/layout/venn1"/>
    <dgm:cxn modelId="{5B534F1F-EDB1-4711-8F65-03F8F657768D}" type="presParOf" srcId="{13F5272B-AAF2-44DD-9D7A-AF399C6136B7}" destId="{2F31F59B-CD8E-4F8C-AC1F-7E74F0498C70}" srcOrd="1" destOrd="0" presId="urn:microsoft.com/office/officeart/2005/8/layout/venn1"/>
    <dgm:cxn modelId="{B4444B91-8EF4-46A4-86BE-572217CE9FE3}" type="presParOf" srcId="{13F5272B-AAF2-44DD-9D7A-AF399C6136B7}" destId="{442676C9-DA6E-4933-A7FD-B3F9A0783CA3}" srcOrd="2" destOrd="0" presId="urn:microsoft.com/office/officeart/2005/8/layout/venn1"/>
    <dgm:cxn modelId="{717C7EAA-2DB3-436E-A509-51251D1A8917}" type="presParOf" srcId="{13F5272B-AAF2-44DD-9D7A-AF399C6136B7}" destId="{5E908DB7-61D5-4BDE-8011-A4A1755C296E}" srcOrd="3" destOrd="0" presId="urn:microsoft.com/office/officeart/2005/8/layout/venn1"/>
    <dgm:cxn modelId="{1362290C-173C-4B05-AC46-55387BFD8E97}" type="presParOf" srcId="{13F5272B-AAF2-44DD-9D7A-AF399C6136B7}" destId="{A472D127-C6CD-4E15-888A-C31FF7002ABD}" srcOrd="4" destOrd="0" presId="urn:microsoft.com/office/officeart/2005/8/layout/venn1"/>
    <dgm:cxn modelId="{CB533F0E-C2AE-4A35-932A-7F8D60C264FA}" type="presParOf" srcId="{13F5272B-AAF2-44DD-9D7A-AF399C6136B7}" destId="{B55341CB-8CA0-4F8B-B7BF-1704B7AD16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C5C5E-9410-4482-8921-074701C68D45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7BE9884-F559-4149-9861-7D0F3C124B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sz="1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СОСТАВЛЕНИЕ</a:t>
          </a:r>
        </a:p>
      </dgm:t>
    </dgm:pt>
    <dgm:pt modelId="{A219F588-4AF3-44BF-989A-4092CDD6CF35}" type="parTrans" cxnId="{D74138C9-B1AC-480E-8AC7-3B8BC1048E59}">
      <dgm:prSet/>
      <dgm:spPr/>
      <dgm:t>
        <a:bodyPr/>
        <a:lstStyle/>
        <a:p>
          <a:endParaRPr lang="ru-RU"/>
        </a:p>
      </dgm:t>
    </dgm:pt>
    <dgm:pt modelId="{B222EB6F-A1BC-4D11-A85B-B68657468A67}" type="sibTrans" cxnId="{D74138C9-B1AC-480E-8AC7-3B8BC1048E59}">
      <dgm:prSet/>
      <dgm:spPr/>
      <dgm:t>
        <a:bodyPr/>
        <a:lstStyle/>
        <a:p>
          <a:endParaRPr lang="ru-RU"/>
        </a:p>
      </dgm:t>
    </dgm:pt>
    <dgm:pt modelId="{651B11ED-E196-4F9A-B754-C1D1E85A1B19}">
      <dgm:prSet phldrT="[Текст]"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91379500-B9E0-4342-A709-5625331EC12D}" type="parTrans" cxnId="{1FD70668-AB65-4447-8489-FEF580F6704B}">
      <dgm:prSet/>
      <dgm:spPr/>
      <dgm:t>
        <a:bodyPr/>
        <a:lstStyle/>
        <a:p>
          <a:endParaRPr lang="ru-RU"/>
        </a:p>
      </dgm:t>
    </dgm:pt>
    <dgm:pt modelId="{4A1F27D1-33CF-40A6-BF44-35BBDBC8F830}" type="sibTrans" cxnId="{1FD70668-AB65-4447-8489-FEF580F6704B}">
      <dgm:prSet/>
      <dgm:spPr/>
      <dgm:t>
        <a:bodyPr/>
        <a:lstStyle/>
        <a:p>
          <a:endParaRPr lang="ru-RU"/>
        </a:p>
      </dgm:t>
    </dgm:pt>
    <dgm:pt modelId="{FF7AFC6A-9EB4-4D8D-876F-F2DE161AC7F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РАССМОТРЕНИЕ</a:t>
          </a:r>
        </a:p>
      </dgm:t>
    </dgm:pt>
    <dgm:pt modelId="{4777750B-09B4-4F8D-A3C3-F6DE15AD776C}" type="parTrans" cxnId="{B61A3D48-75DB-4A59-8B28-019C16732607}">
      <dgm:prSet/>
      <dgm:spPr/>
      <dgm:t>
        <a:bodyPr/>
        <a:lstStyle/>
        <a:p>
          <a:endParaRPr lang="ru-RU"/>
        </a:p>
      </dgm:t>
    </dgm:pt>
    <dgm:pt modelId="{B4FBC87B-5CC6-4CB3-BF10-20AB9009C066}" type="sibTrans" cxnId="{B61A3D48-75DB-4A59-8B28-019C16732607}">
      <dgm:prSet/>
      <dgm:spPr/>
      <dgm:t>
        <a:bodyPr/>
        <a:lstStyle/>
        <a:p>
          <a:endParaRPr lang="ru-RU"/>
        </a:p>
      </dgm:t>
    </dgm:pt>
    <dgm:pt modelId="{2BC80238-7698-4A31-BF82-08C97E9CF3E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gm:t>
    </dgm:pt>
    <dgm:pt modelId="{98AD1655-6BE5-480B-9A1D-B140B76B9C42}" type="parTrans" cxnId="{530EA76E-5084-4931-BD2F-39DF488A904D}">
      <dgm:prSet/>
      <dgm:spPr/>
      <dgm:t>
        <a:bodyPr/>
        <a:lstStyle/>
        <a:p>
          <a:endParaRPr lang="ru-RU"/>
        </a:p>
      </dgm:t>
    </dgm:pt>
    <dgm:pt modelId="{85070C78-831E-44AA-89BD-CFA94B0E018A}" type="sibTrans" cxnId="{530EA76E-5084-4931-BD2F-39DF488A904D}">
      <dgm:prSet/>
      <dgm:spPr/>
      <dgm:t>
        <a:bodyPr/>
        <a:lstStyle/>
        <a:p>
          <a:endParaRPr lang="ru-RU"/>
        </a:p>
      </dgm:t>
    </dgm:pt>
    <dgm:pt modelId="{C60F0301-0F85-4473-B463-BD53873F7274}">
      <dgm:prSet phldrT="[Текст]"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A9A3DFC7-12AF-49A7-A2C4-A77E4CA6CCA4}" type="parTrans" cxnId="{96F3C2A5-FA03-4F66-9C01-C874D227BA2D}">
      <dgm:prSet/>
      <dgm:spPr/>
      <dgm:t>
        <a:bodyPr/>
        <a:lstStyle/>
        <a:p>
          <a:endParaRPr lang="ru-RU"/>
        </a:p>
      </dgm:t>
    </dgm:pt>
    <dgm:pt modelId="{A989E410-350E-44CA-84F4-B5599FDE7F64}" type="sibTrans" cxnId="{96F3C2A5-FA03-4F66-9C01-C874D227BA2D}">
      <dgm:prSet/>
      <dgm:spPr/>
      <dgm:t>
        <a:bodyPr/>
        <a:lstStyle/>
        <a:p>
          <a:endParaRPr lang="ru-RU"/>
        </a:p>
      </dgm:t>
    </dgm:pt>
    <dgm:pt modelId="{0155F3FC-9ECB-49F5-8EE6-A6130305B82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ФОРМИРОВАНИЕ</a:t>
          </a:r>
          <a:endParaRPr lang="ru-RU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2D443FD-B2E9-4996-B8BD-4AD70C96FAD8}" type="parTrans" cxnId="{A3F3152D-E1E7-4321-9CED-FF9FEC106F10}">
      <dgm:prSet/>
      <dgm:spPr/>
      <dgm:t>
        <a:bodyPr/>
        <a:lstStyle/>
        <a:p>
          <a:endParaRPr lang="ru-RU"/>
        </a:p>
      </dgm:t>
    </dgm:pt>
    <dgm:pt modelId="{6552ACA1-42AD-4D42-839F-86B0907E0FBC}" type="sibTrans" cxnId="{A3F3152D-E1E7-4321-9CED-FF9FEC106F10}">
      <dgm:prSet/>
      <dgm:spPr/>
      <dgm:t>
        <a:bodyPr/>
        <a:lstStyle/>
        <a:p>
          <a:endParaRPr lang="ru-RU"/>
        </a:p>
      </dgm:t>
    </dgm:pt>
    <dgm:pt modelId="{C0C65DFA-4F33-4235-9193-8C30025AFD9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gm:t>
    </dgm:pt>
    <dgm:pt modelId="{FA21399A-5C70-4181-B695-C4E829D80A06}" type="parTrans" cxnId="{FC19BEE1-330C-4D73-8DF6-3C99DADC07B1}">
      <dgm:prSet/>
      <dgm:spPr/>
      <dgm:t>
        <a:bodyPr/>
        <a:lstStyle/>
        <a:p>
          <a:endParaRPr lang="ru-RU"/>
        </a:p>
      </dgm:t>
    </dgm:pt>
    <dgm:pt modelId="{B9957BFC-668E-4A64-B599-09941162BC6E}" type="sibTrans" cxnId="{FC19BEE1-330C-4D73-8DF6-3C99DADC07B1}">
      <dgm:prSet/>
      <dgm:spPr/>
      <dgm:t>
        <a:bodyPr/>
        <a:lstStyle/>
        <a:p>
          <a:endParaRPr lang="ru-RU"/>
        </a:p>
      </dgm:t>
    </dgm:pt>
    <dgm:pt modelId="{205BA1EC-2D5C-4475-9A89-A90BA56A28C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ИСПОЛНЕНИЕ</a:t>
          </a:r>
          <a:endParaRPr lang="ru-RU" b="1" dirty="0"/>
        </a:p>
      </dgm:t>
    </dgm:pt>
    <dgm:pt modelId="{53114A7F-9164-44C1-BE8C-DE5CA783B731}" type="parTrans" cxnId="{230A0845-5E67-45AF-AF28-9CE190667828}">
      <dgm:prSet/>
      <dgm:spPr/>
      <dgm:t>
        <a:bodyPr/>
        <a:lstStyle/>
        <a:p>
          <a:endParaRPr lang="ru-RU"/>
        </a:p>
      </dgm:t>
    </dgm:pt>
    <dgm:pt modelId="{C8DF228D-75AB-4CAA-8271-7A6777F48936}" type="sibTrans" cxnId="{230A0845-5E67-45AF-AF28-9CE190667828}">
      <dgm:prSet/>
      <dgm:spPr/>
      <dgm:t>
        <a:bodyPr/>
        <a:lstStyle/>
        <a:p>
          <a:endParaRPr lang="ru-RU"/>
        </a:p>
      </dgm:t>
    </dgm:pt>
    <dgm:pt modelId="{D5C953CF-B141-4ACA-AFA7-8370DBBF2AB1}">
      <dgm:prSet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бюджета в текущем году</a:t>
          </a:r>
        </a:p>
      </dgm:t>
    </dgm:pt>
    <dgm:pt modelId="{45A56DCC-7F0D-445A-9097-713745C221B8}" type="parTrans" cxnId="{3E751B30-ED08-4D9C-BBD2-EA77A8C11BD4}">
      <dgm:prSet/>
      <dgm:spPr/>
      <dgm:t>
        <a:bodyPr/>
        <a:lstStyle/>
        <a:p>
          <a:endParaRPr lang="ru-RU"/>
        </a:p>
      </dgm:t>
    </dgm:pt>
    <dgm:pt modelId="{1270C17D-6732-411C-96A5-B1DF6D56F80F}" type="sibTrans" cxnId="{3E751B30-ED08-4D9C-BBD2-EA77A8C11BD4}">
      <dgm:prSet/>
      <dgm:spPr/>
      <dgm:t>
        <a:bodyPr/>
        <a:lstStyle/>
        <a:p>
          <a:endParaRPr lang="ru-RU"/>
        </a:p>
      </dgm:t>
    </dgm:pt>
    <dgm:pt modelId="{561029B3-C24C-4210-BD06-A673103DBB60}">
      <dgm:prSet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 за год</a:t>
          </a:r>
        </a:p>
      </dgm:t>
    </dgm:pt>
    <dgm:pt modelId="{B98E97B5-5DD1-4C94-B50A-73D0FE3A859F}" type="parTrans" cxnId="{543F3DAA-C1B0-4B2A-94EF-89AACEA7ADC5}">
      <dgm:prSet/>
      <dgm:spPr/>
      <dgm:t>
        <a:bodyPr/>
        <a:lstStyle/>
        <a:p>
          <a:endParaRPr lang="ru-RU"/>
        </a:p>
      </dgm:t>
    </dgm:pt>
    <dgm:pt modelId="{2256B857-18C4-46BA-A896-40E3B5899161}" type="sibTrans" cxnId="{543F3DAA-C1B0-4B2A-94EF-89AACEA7ADC5}">
      <dgm:prSet/>
      <dgm:spPr/>
      <dgm:t>
        <a:bodyPr/>
        <a:lstStyle/>
        <a:p>
          <a:endParaRPr lang="ru-RU"/>
        </a:p>
      </dgm:t>
    </dgm:pt>
    <dgm:pt modelId="{26D831DE-A84E-413D-AA3F-85DCAC69FFAA}">
      <dgm:prSet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за год           </a:t>
          </a:r>
        </a:p>
      </dgm:t>
    </dgm:pt>
    <dgm:pt modelId="{0D13F799-7D76-49A4-9567-B7223D373A98}" type="parTrans" cxnId="{95FB123E-B92B-4247-A286-AC298DD22582}">
      <dgm:prSet/>
      <dgm:spPr/>
      <dgm:t>
        <a:bodyPr/>
        <a:lstStyle/>
        <a:p>
          <a:endParaRPr lang="ru-RU"/>
        </a:p>
      </dgm:t>
    </dgm:pt>
    <dgm:pt modelId="{C1FA27E2-184F-456A-9FE9-79F659028047}" type="sibTrans" cxnId="{95FB123E-B92B-4247-A286-AC298DD22582}">
      <dgm:prSet/>
      <dgm:spPr/>
      <dgm:t>
        <a:bodyPr/>
        <a:lstStyle/>
        <a:p>
          <a:endParaRPr lang="ru-RU"/>
        </a:p>
      </dgm:t>
    </dgm:pt>
    <dgm:pt modelId="{300D4B02-8E35-4535-82DF-6E87BC78D10B}">
      <dgm:prSet phldrT="[Текст]" custT="1"/>
      <dgm:spPr/>
      <dgm:t>
        <a:bodyPr/>
        <a:lstStyle/>
        <a:p>
          <a:r>
            <a: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BCE98794-86FB-4DBC-902B-1BC1B359980C}" type="sibTrans" cxnId="{CD8A9B40-6542-4B69-A175-629C164D92E9}">
      <dgm:prSet/>
      <dgm:spPr/>
      <dgm:t>
        <a:bodyPr/>
        <a:lstStyle/>
        <a:p>
          <a:endParaRPr lang="ru-RU"/>
        </a:p>
      </dgm:t>
    </dgm:pt>
    <dgm:pt modelId="{924ED416-9D5B-4C5D-900A-857E888D301B}" type="parTrans" cxnId="{CD8A9B40-6542-4B69-A175-629C164D92E9}">
      <dgm:prSet/>
      <dgm:spPr/>
      <dgm:t>
        <a:bodyPr/>
        <a:lstStyle/>
        <a:p>
          <a:endParaRPr lang="ru-RU"/>
        </a:p>
      </dgm:t>
    </dgm:pt>
    <dgm:pt modelId="{07D36921-F715-40FD-A567-2C31CB69ECF8}" type="pres">
      <dgm:prSet presAssocID="{74BC5C5E-9410-4482-8921-074701C68D45}" presName="rootnode" presStyleCnt="0">
        <dgm:presLayoutVars>
          <dgm:chMax/>
          <dgm:chPref/>
          <dgm:dir/>
          <dgm:animLvl val="lvl"/>
        </dgm:presLayoutVars>
      </dgm:prSet>
      <dgm:spPr/>
    </dgm:pt>
    <dgm:pt modelId="{A2E7291A-09FD-4DAD-B6A7-AFAEED297E4B}" type="pres">
      <dgm:prSet presAssocID="{87BE9884-F559-4149-9861-7D0F3C124B6D}" presName="composite" presStyleCnt="0"/>
      <dgm:spPr/>
    </dgm:pt>
    <dgm:pt modelId="{257D8616-1D19-4853-8F53-02880170197F}" type="pres">
      <dgm:prSet presAssocID="{87BE9884-F559-4149-9861-7D0F3C124B6D}" presName="bentUpArrow1" presStyleLbl="alignImgPlace1" presStyleIdx="0" presStyleCnt="5" custScaleX="90757" custLinFactNeighborX="-74861" custLinFactNeighborY="-4997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2A3CAFF-D8D0-4F11-BADC-652227AFC512}" type="pres">
      <dgm:prSet presAssocID="{87BE9884-F559-4149-9861-7D0F3C124B6D}" presName="ParentText" presStyleLbl="node1" presStyleIdx="0" presStyleCnt="6" custScaleX="187680" custScaleY="136047" custLinFactNeighborX="-8466" custLinFactNeighborY="-64032">
        <dgm:presLayoutVars>
          <dgm:chMax val="1"/>
          <dgm:chPref val="1"/>
          <dgm:bulletEnabled val="1"/>
        </dgm:presLayoutVars>
      </dgm:prSet>
      <dgm:spPr/>
    </dgm:pt>
    <dgm:pt modelId="{D808DA94-161E-4A32-B259-FEE5F6E776A8}" type="pres">
      <dgm:prSet presAssocID="{87BE9884-F559-4149-9861-7D0F3C124B6D}" presName="ChildText" presStyleLbl="revTx" presStyleIdx="0" presStyleCnt="6" custScaleX="289051" custScaleY="174320" custLinFactX="67492" custLinFactNeighborX="100000" custLinFactNeighborY="-77694">
        <dgm:presLayoutVars>
          <dgm:chMax val="0"/>
          <dgm:chPref val="0"/>
          <dgm:bulletEnabled val="1"/>
        </dgm:presLayoutVars>
      </dgm:prSet>
      <dgm:spPr/>
    </dgm:pt>
    <dgm:pt modelId="{E2278D82-0879-4116-85B7-239EDF507AF0}" type="pres">
      <dgm:prSet presAssocID="{B222EB6F-A1BC-4D11-A85B-B68657468A67}" presName="sibTrans" presStyleCnt="0"/>
      <dgm:spPr/>
    </dgm:pt>
    <dgm:pt modelId="{CBDEE50F-FDB9-4DA1-9465-968D7E0A8E4B}" type="pres">
      <dgm:prSet presAssocID="{FF7AFC6A-9EB4-4D8D-876F-F2DE161AC7FB}" presName="composite" presStyleCnt="0"/>
      <dgm:spPr/>
    </dgm:pt>
    <dgm:pt modelId="{99D553C2-A4AE-459F-BAAA-88A3890F9585}" type="pres">
      <dgm:prSet presAssocID="{FF7AFC6A-9EB4-4D8D-876F-F2DE161AC7FB}" presName="bentUpArrow1" presStyleLbl="alignImgPlace1" presStyleIdx="1" presStyleCnt="5" custScaleX="137203" custLinFactX="-10349" custLinFactNeighborX="-100000" custLinFactNeighborY="1138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CEE91D4F-5150-4F05-8214-19BF582CF0ED}" type="pres">
      <dgm:prSet presAssocID="{FF7AFC6A-9EB4-4D8D-876F-F2DE161AC7FB}" presName="ParentText" presStyleLbl="node1" presStyleIdx="1" presStyleCnt="6" custScaleX="157419" custScaleY="139711" custLinFactNeighborX="-71484" custLinFactNeighborY="-19581">
        <dgm:presLayoutVars>
          <dgm:chMax val="1"/>
          <dgm:chPref val="1"/>
          <dgm:bulletEnabled val="1"/>
        </dgm:presLayoutVars>
      </dgm:prSet>
      <dgm:spPr/>
    </dgm:pt>
    <dgm:pt modelId="{758734CC-EA54-4056-BB97-597414A2A29A}" type="pres">
      <dgm:prSet presAssocID="{FF7AFC6A-9EB4-4D8D-876F-F2DE161AC7FB}" presName="ChildText" presStyleLbl="revTx" presStyleIdx="1" presStyleCnt="6" custScaleX="289463" custScaleY="162443" custLinFactNeighborX="48445" custLinFactNeighborY="-24104">
        <dgm:presLayoutVars>
          <dgm:chMax val="0"/>
          <dgm:chPref val="0"/>
          <dgm:bulletEnabled val="1"/>
        </dgm:presLayoutVars>
      </dgm:prSet>
      <dgm:spPr/>
    </dgm:pt>
    <dgm:pt modelId="{D9D9A3C4-7515-4B3E-8012-98D88E9C94C3}" type="pres">
      <dgm:prSet presAssocID="{B4FBC87B-5CC6-4CB3-BF10-20AB9009C066}" presName="sibTrans" presStyleCnt="0"/>
      <dgm:spPr/>
    </dgm:pt>
    <dgm:pt modelId="{F0A84D79-4C11-435D-9C23-96BE3428665F}" type="pres">
      <dgm:prSet presAssocID="{2BC80238-7698-4A31-BF82-08C97E9CF3E5}" presName="composite" presStyleCnt="0"/>
      <dgm:spPr/>
    </dgm:pt>
    <dgm:pt modelId="{0DCE211A-FF09-4664-8BEE-C9E4375B4C0C}" type="pres">
      <dgm:prSet presAssocID="{2BC80238-7698-4A31-BF82-08C97E9CF3E5}" presName="bentUpArrow1" presStyleLbl="alignImgPlace1" presStyleIdx="2" presStyleCnt="5" custLinFactX="-31731" custLinFactNeighborX="-100000" custLinFactNeighborY="5173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6BEC97C9-236D-4A8A-BD61-D943752C62BF}" type="pres">
      <dgm:prSet presAssocID="{2BC80238-7698-4A31-BF82-08C97E9CF3E5}" presName="ParentText" presStyleLbl="node1" presStyleIdx="2" presStyleCnt="6" custScaleX="166649" custScaleY="131946" custLinFactNeighborX="-85213" custLinFactNeighborY="18990">
        <dgm:presLayoutVars>
          <dgm:chMax val="1"/>
          <dgm:chPref val="1"/>
          <dgm:bulletEnabled val="1"/>
        </dgm:presLayoutVars>
      </dgm:prSet>
      <dgm:spPr/>
    </dgm:pt>
    <dgm:pt modelId="{5222E2DC-A9C4-44FB-AD3A-6A7A8EE19CF7}" type="pres">
      <dgm:prSet presAssocID="{2BC80238-7698-4A31-BF82-08C97E9CF3E5}" presName="ChildText" presStyleLbl="revTx" presStyleIdx="2" presStyleCnt="6" custScaleX="341018" custScaleY="148297" custLinFactNeighborX="57232" custLinFactNeighborY="27512">
        <dgm:presLayoutVars>
          <dgm:chMax val="0"/>
          <dgm:chPref val="0"/>
          <dgm:bulletEnabled val="1"/>
        </dgm:presLayoutVars>
      </dgm:prSet>
      <dgm:spPr/>
    </dgm:pt>
    <dgm:pt modelId="{5F3B7C71-0560-4532-9BE4-4BC90D375163}" type="pres">
      <dgm:prSet presAssocID="{85070C78-831E-44AA-89BD-CFA94B0E018A}" presName="sibTrans" presStyleCnt="0"/>
      <dgm:spPr/>
    </dgm:pt>
    <dgm:pt modelId="{506D91A7-776A-4B3E-87DD-B7AF5A9BF4C1}" type="pres">
      <dgm:prSet presAssocID="{205BA1EC-2D5C-4475-9A89-A90BA56A28CF}" presName="composite" presStyleCnt="0"/>
      <dgm:spPr/>
    </dgm:pt>
    <dgm:pt modelId="{96F8D70B-607F-4361-BF60-C259C09EA1BA}" type="pres">
      <dgm:prSet presAssocID="{205BA1EC-2D5C-4475-9A89-A90BA56A28CF}" presName="bentUpArrow1" presStyleLbl="alignImgPlace1" presStyleIdx="3" presStyleCnt="5" custLinFactX="-89037" custLinFactNeighborX="-100000" custLinFactNeighborY="7340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C1144B75-C0F9-4C85-8F1E-463440588597}" type="pres">
      <dgm:prSet presAssocID="{205BA1EC-2D5C-4475-9A89-A90BA56A28CF}" presName="ParentText" presStyleLbl="node1" presStyleIdx="3" presStyleCnt="6" custScaleX="167413" custScaleY="77557" custLinFactX="-7156" custLinFactNeighborX="-100000" custLinFactNeighborY="58149">
        <dgm:presLayoutVars>
          <dgm:chMax val="1"/>
          <dgm:chPref val="1"/>
          <dgm:bulletEnabled val="1"/>
        </dgm:presLayoutVars>
      </dgm:prSet>
      <dgm:spPr/>
    </dgm:pt>
    <dgm:pt modelId="{51BBF6E4-A086-4073-A981-5BA211FDC0E1}" type="pres">
      <dgm:prSet presAssocID="{205BA1EC-2D5C-4475-9A89-A90BA56A28CF}" presName="ChildText" presStyleLbl="revTx" presStyleIdx="3" presStyleCnt="6" custScaleX="286120" custLinFactNeighborX="10382" custLinFactNeighborY="72774">
        <dgm:presLayoutVars>
          <dgm:chMax val="0"/>
          <dgm:chPref val="0"/>
          <dgm:bulletEnabled val="1"/>
        </dgm:presLayoutVars>
      </dgm:prSet>
      <dgm:spPr/>
    </dgm:pt>
    <dgm:pt modelId="{CCE499DD-0162-4B3B-BF10-A340DAD6CED3}" type="pres">
      <dgm:prSet presAssocID="{C8DF228D-75AB-4CAA-8271-7A6777F48936}" presName="sibTrans" presStyleCnt="0"/>
      <dgm:spPr/>
    </dgm:pt>
    <dgm:pt modelId="{7935F85D-DED9-4ECD-9438-6A10BED82FD0}" type="pres">
      <dgm:prSet presAssocID="{0155F3FC-9ECB-49F5-8EE6-A6130305B825}" presName="composite" presStyleCnt="0"/>
      <dgm:spPr/>
    </dgm:pt>
    <dgm:pt modelId="{28EB015A-0FA4-48B7-960B-C9BAA8D016F3}" type="pres">
      <dgm:prSet presAssocID="{0155F3FC-9ECB-49F5-8EE6-A6130305B825}" presName="bentUpArrow1" presStyleLbl="alignImgPlace1" presStyleIdx="4" presStyleCnt="5" custLinFactX="-100000" custLinFactNeighborX="-120020" custLinFactNeighborY="9590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01600" prst="riblet"/>
        </a:sp3d>
      </dgm:spPr>
    </dgm:pt>
    <dgm:pt modelId="{51ACE228-B4DF-4530-9FDE-231396F29948}" type="pres">
      <dgm:prSet presAssocID="{0155F3FC-9ECB-49F5-8EE6-A6130305B825}" presName="ParentText" presStyleLbl="node1" presStyleIdx="4" presStyleCnt="6" custScaleX="165434" custScaleY="87691" custLinFactX="-45529" custLinFactNeighborX="-100000" custLinFactNeighborY="69559">
        <dgm:presLayoutVars>
          <dgm:chMax val="1"/>
          <dgm:chPref val="1"/>
          <dgm:bulletEnabled val="1"/>
        </dgm:presLayoutVars>
      </dgm:prSet>
      <dgm:spPr/>
    </dgm:pt>
    <dgm:pt modelId="{427CC36A-9F5F-40D3-8821-4CE7B85E5562}" type="pres">
      <dgm:prSet presAssocID="{0155F3FC-9ECB-49F5-8EE6-A6130305B825}" presName="ChildText" presStyleLbl="revTx" presStyleIdx="4" presStyleCnt="6" custScaleX="329640" custScaleY="132332" custLinFactNeighborX="-32634" custLinFactNeighborY="81876">
        <dgm:presLayoutVars>
          <dgm:chMax val="0"/>
          <dgm:chPref val="0"/>
          <dgm:bulletEnabled val="1"/>
        </dgm:presLayoutVars>
      </dgm:prSet>
      <dgm:spPr/>
    </dgm:pt>
    <dgm:pt modelId="{D3D0FBF8-E114-4E1A-8FDB-721106A613F5}" type="pres">
      <dgm:prSet presAssocID="{6552ACA1-42AD-4D42-839F-86B0907E0FBC}" presName="sibTrans" presStyleCnt="0"/>
      <dgm:spPr/>
    </dgm:pt>
    <dgm:pt modelId="{29A4A17D-B778-4FAF-A134-FD486E3F9CD9}" type="pres">
      <dgm:prSet presAssocID="{C0C65DFA-4F33-4235-9193-8C30025AFD92}" presName="composite" presStyleCnt="0"/>
      <dgm:spPr/>
    </dgm:pt>
    <dgm:pt modelId="{44466C57-3D5C-4116-93B2-06C7348B6099}" type="pres">
      <dgm:prSet presAssocID="{C0C65DFA-4F33-4235-9193-8C30025AFD92}" presName="ParentText" presStyleLbl="node1" presStyleIdx="5" presStyleCnt="6" custScaleX="207805" custScaleY="130026" custLinFactX="-59257" custLinFactNeighborX="-100000" custLinFactNeighborY="80743">
        <dgm:presLayoutVars>
          <dgm:chMax val="1"/>
          <dgm:chPref val="1"/>
          <dgm:bulletEnabled val="1"/>
        </dgm:presLayoutVars>
      </dgm:prSet>
      <dgm:spPr/>
    </dgm:pt>
    <dgm:pt modelId="{B4CCDA7C-1790-422B-A3A8-2FF17385DA90}" type="pres">
      <dgm:prSet presAssocID="{C0C65DFA-4F33-4235-9193-8C30025AFD92}" presName="FinalChildText" presStyleLbl="revTx" presStyleIdx="5" presStyleCnt="6" custScaleX="280624" custScaleY="120351" custLinFactNeighborX="-46590" custLinFactNeighborY="98566">
        <dgm:presLayoutVars>
          <dgm:chMax val="0"/>
          <dgm:chPref val="0"/>
          <dgm:bulletEnabled val="1"/>
        </dgm:presLayoutVars>
      </dgm:prSet>
      <dgm:spPr/>
    </dgm:pt>
  </dgm:ptLst>
  <dgm:cxnLst>
    <dgm:cxn modelId="{0FCEAB06-A8F5-45AB-BF3C-CD4C9C1C44A6}" type="presOf" srcId="{FF7AFC6A-9EB4-4D8D-876F-F2DE161AC7FB}" destId="{CEE91D4F-5150-4F05-8214-19BF582CF0ED}" srcOrd="0" destOrd="0" presId="urn:microsoft.com/office/officeart/2005/8/layout/StepDownProcess"/>
    <dgm:cxn modelId="{A3F3152D-E1E7-4321-9CED-FF9FEC106F10}" srcId="{74BC5C5E-9410-4482-8921-074701C68D45}" destId="{0155F3FC-9ECB-49F5-8EE6-A6130305B825}" srcOrd="4" destOrd="0" parTransId="{32D443FD-B2E9-4996-B8BD-4AD70C96FAD8}" sibTransId="{6552ACA1-42AD-4D42-839F-86B0907E0FBC}"/>
    <dgm:cxn modelId="{3E751B30-ED08-4D9C-BBD2-EA77A8C11BD4}" srcId="{205BA1EC-2D5C-4475-9A89-A90BA56A28CF}" destId="{D5C953CF-B141-4ACA-AFA7-8370DBBF2AB1}" srcOrd="0" destOrd="0" parTransId="{45A56DCC-7F0D-445A-9097-713745C221B8}" sibTransId="{1270C17D-6732-411C-96A5-B1DF6D56F80F}"/>
    <dgm:cxn modelId="{E6AE9B34-3413-4616-B6F3-38D4AE0288E6}" type="presOf" srcId="{300D4B02-8E35-4535-82DF-6E87BC78D10B}" destId="{758734CC-EA54-4056-BB97-597414A2A29A}" srcOrd="0" destOrd="0" presId="urn:microsoft.com/office/officeart/2005/8/layout/StepDownProcess"/>
    <dgm:cxn modelId="{95FB123E-B92B-4247-A286-AC298DD22582}" srcId="{C0C65DFA-4F33-4235-9193-8C30025AFD92}" destId="{26D831DE-A84E-413D-AA3F-85DCAC69FFAA}" srcOrd="0" destOrd="0" parTransId="{0D13F799-7D76-49A4-9567-B7223D373A98}" sibTransId="{C1FA27E2-184F-456A-9FE9-79F659028047}"/>
    <dgm:cxn modelId="{CD8A9B40-6542-4B69-A175-629C164D92E9}" srcId="{FF7AFC6A-9EB4-4D8D-876F-F2DE161AC7FB}" destId="{300D4B02-8E35-4535-82DF-6E87BC78D10B}" srcOrd="0" destOrd="0" parTransId="{924ED416-9D5B-4C5D-900A-857E888D301B}" sibTransId="{BCE98794-86FB-4DBC-902B-1BC1B359980C}"/>
    <dgm:cxn modelId="{4A477261-FDB9-4373-971D-582D68F2A615}" type="presOf" srcId="{651B11ED-E196-4F9A-B754-C1D1E85A1B19}" destId="{D808DA94-161E-4A32-B259-FEE5F6E776A8}" srcOrd="0" destOrd="0" presId="urn:microsoft.com/office/officeart/2005/8/layout/StepDownProcess"/>
    <dgm:cxn modelId="{230A0845-5E67-45AF-AF28-9CE190667828}" srcId="{74BC5C5E-9410-4482-8921-074701C68D45}" destId="{205BA1EC-2D5C-4475-9A89-A90BA56A28CF}" srcOrd="3" destOrd="0" parTransId="{53114A7F-9164-44C1-BE8C-DE5CA783B731}" sibTransId="{C8DF228D-75AB-4CAA-8271-7A6777F48936}"/>
    <dgm:cxn modelId="{1FD70668-AB65-4447-8489-FEF580F6704B}" srcId="{87BE9884-F559-4149-9861-7D0F3C124B6D}" destId="{651B11ED-E196-4F9A-B754-C1D1E85A1B19}" srcOrd="0" destOrd="0" parTransId="{91379500-B9E0-4342-A709-5625331EC12D}" sibTransId="{4A1F27D1-33CF-40A6-BF44-35BBDBC8F830}"/>
    <dgm:cxn modelId="{B61A3D48-75DB-4A59-8B28-019C16732607}" srcId="{74BC5C5E-9410-4482-8921-074701C68D45}" destId="{FF7AFC6A-9EB4-4D8D-876F-F2DE161AC7FB}" srcOrd="1" destOrd="0" parTransId="{4777750B-09B4-4F8D-A3C3-F6DE15AD776C}" sibTransId="{B4FBC87B-5CC6-4CB3-BF10-20AB9009C066}"/>
    <dgm:cxn modelId="{2F3F966D-D24C-434C-BE8D-86C7C694EFBA}" type="presOf" srcId="{561029B3-C24C-4210-BD06-A673103DBB60}" destId="{427CC36A-9F5F-40D3-8821-4CE7B85E5562}" srcOrd="0" destOrd="0" presId="urn:microsoft.com/office/officeart/2005/8/layout/StepDownProcess"/>
    <dgm:cxn modelId="{DDE2D24D-D2EF-4253-9682-669EBB4B5A45}" type="presOf" srcId="{205BA1EC-2D5C-4475-9A89-A90BA56A28CF}" destId="{C1144B75-C0F9-4C85-8F1E-463440588597}" srcOrd="0" destOrd="0" presId="urn:microsoft.com/office/officeart/2005/8/layout/StepDownProcess"/>
    <dgm:cxn modelId="{530EA76E-5084-4931-BD2F-39DF488A904D}" srcId="{74BC5C5E-9410-4482-8921-074701C68D45}" destId="{2BC80238-7698-4A31-BF82-08C97E9CF3E5}" srcOrd="2" destOrd="0" parTransId="{98AD1655-6BE5-480B-9A1D-B140B76B9C42}" sibTransId="{85070C78-831E-44AA-89BD-CFA94B0E018A}"/>
    <dgm:cxn modelId="{C3978273-0E04-4AF4-8335-8E3AB9DA5E3A}" type="presOf" srcId="{0155F3FC-9ECB-49F5-8EE6-A6130305B825}" destId="{51ACE228-B4DF-4530-9FDE-231396F29948}" srcOrd="0" destOrd="0" presId="urn:microsoft.com/office/officeart/2005/8/layout/StepDownProcess"/>
    <dgm:cxn modelId="{FC405197-9BE5-43C7-97C0-8AAF5C09031E}" type="presOf" srcId="{87BE9884-F559-4149-9861-7D0F3C124B6D}" destId="{52A3CAFF-D8D0-4F11-BADC-652227AFC512}" srcOrd="0" destOrd="0" presId="urn:microsoft.com/office/officeart/2005/8/layout/StepDownProcess"/>
    <dgm:cxn modelId="{96F3C2A5-FA03-4F66-9C01-C874D227BA2D}" srcId="{2BC80238-7698-4A31-BF82-08C97E9CF3E5}" destId="{C60F0301-0F85-4473-B463-BD53873F7274}" srcOrd="0" destOrd="0" parTransId="{A9A3DFC7-12AF-49A7-A2C4-A77E4CA6CCA4}" sibTransId="{A989E410-350E-44CA-84F4-B5599FDE7F64}"/>
    <dgm:cxn modelId="{543F3DAA-C1B0-4B2A-94EF-89AACEA7ADC5}" srcId="{0155F3FC-9ECB-49F5-8EE6-A6130305B825}" destId="{561029B3-C24C-4210-BD06-A673103DBB60}" srcOrd="0" destOrd="0" parTransId="{B98E97B5-5DD1-4C94-B50A-73D0FE3A859F}" sibTransId="{2256B857-18C4-46BA-A896-40E3B5899161}"/>
    <dgm:cxn modelId="{647899B0-17EB-4960-9BB6-FA5BB7BA1D2D}" type="presOf" srcId="{C60F0301-0F85-4473-B463-BD53873F7274}" destId="{5222E2DC-A9C4-44FB-AD3A-6A7A8EE19CF7}" srcOrd="0" destOrd="0" presId="urn:microsoft.com/office/officeart/2005/8/layout/StepDownProcess"/>
    <dgm:cxn modelId="{D74138C9-B1AC-480E-8AC7-3B8BC1048E59}" srcId="{74BC5C5E-9410-4482-8921-074701C68D45}" destId="{87BE9884-F559-4149-9861-7D0F3C124B6D}" srcOrd="0" destOrd="0" parTransId="{A219F588-4AF3-44BF-989A-4092CDD6CF35}" sibTransId="{B222EB6F-A1BC-4D11-A85B-B68657468A67}"/>
    <dgm:cxn modelId="{F01C42CC-2514-4CB8-8CDC-A6153E31FBB4}" type="presOf" srcId="{D5C953CF-B141-4ACA-AFA7-8370DBBF2AB1}" destId="{51BBF6E4-A086-4073-A981-5BA211FDC0E1}" srcOrd="0" destOrd="0" presId="urn:microsoft.com/office/officeart/2005/8/layout/StepDownProcess"/>
    <dgm:cxn modelId="{EEEF7ED0-2483-4841-9DE4-9FA744244769}" type="presOf" srcId="{74BC5C5E-9410-4482-8921-074701C68D45}" destId="{07D36921-F715-40FD-A567-2C31CB69ECF8}" srcOrd="0" destOrd="0" presId="urn:microsoft.com/office/officeart/2005/8/layout/StepDownProcess"/>
    <dgm:cxn modelId="{690533D2-EDC8-4334-A38D-46C27052B69F}" type="presOf" srcId="{26D831DE-A84E-413D-AA3F-85DCAC69FFAA}" destId="{B4CCDA7C-1790-422B-A3A8-2FF17385DA90}" srcOrd="0" destOrd="0" presId="urn:microsoft.com/office/officeart/2005/8/layout/StepDownProcess"/>
    <dgm:cxn modelId="{3C9E59DA-2CE1-4CBF-9F26-57E51ED60708}" type="presOf" srcId="{2BC80238-7698-4A31-BF82-08C97E9CF3E5}" destId="{6BEC97C9-236D-4A8A-BD61-D943752C62BF}" srcOrd="0" destOrd="0" presId="urn:microsoft.com/office/officeart/2005/8/layout/StepDownProcess"/>
    <dgm:cxn modelId="{FC19BEE1-330C-4D73-8DF6-3C99DADC07B1}" srcId="{74BC5C5E-9410-4482-8921-074701C68D45}" destId="{C0C65DFA-4F33-4235-9193-8C30025AFD92}" srcOrd="5" destOrd="0" parTransId="{FA21399A-5C70-4181-B695-C4E829D80A06}" sibTransId="{B9957BFC-668E-4A64-B599-09941162BC6E}"/>
    <dgm:cxn modelId="{8924B5FA-0AC6-4DA8-B1FB-F6F799356829}" type="presOf" srcId="{C0C65DFA-4F33-4235-9193-8C30025AFD92}" destId="{44466C57-3D5C-4116-93B2-06C7348B6099}" srcOrd="0" destOrd="0" presId="urn:microsoft.com/office/officeart/2005/8/layout/StepDownProcess"/>
    <dgm:cxn modelId="{867A9A49-92C9-4AE5-A09F-0F30A06F1C08}" type="presParOf" srcId="{07D36921-F715-40FD-A567-2C31CB69ECF8}" destId="{A2E7291A-09FD-4DAD-B6A7-AFAEED297E4B}" srcOrd="0" destOrd="0" presId="urn:microsoft.com/office/officeart/2005/8/layout/StepDownProcess"/>
    <dgm:cxn modelId="{D4CABAF9-0F13-49B0-B447-0DC873478269}" type="presParOf" srcId="{A2E7291A-09FD-4DAD-B6A7-AFAEED297E4B}" destId="{257D8616-1D19-4853-8F53-02880170197F}" srcOrd="0" destOrd="0" presId="urn:microsoft.com/office/officeart/2005/8/layout/StepDownProcess"/>
    <dgm:cxn modelId="{3C7ECAB1-CE82-41DF-BB8E-47C519759C0B}" type="presParOf" srcId="{A2E7291A-09FD-4DAD-B6A7-AFAEED297E4B}" destId="{52A3CAFF-D8D0-4F11-BADC-652227AFC512}" srcOrd="1" destOrd="0" presId="urn:microsoft.com/office/officeart/2005/8/layout/StepDownProcess"/>
    <dgm:cxn modelId="{8B515294-A233-4072-AE51-6DEFAA156B53}" type="presParOf" srcId="{A2E7291A-09FD-4DAD-B6A7-AFAEED297E4B}" destId="{D808DA94-161E-4A32-B259-FEE5F6E776A8}" srcOrd="2" destOrd="0" presId="urn:microsoft.com/office/officeart/2005/8/layout/StepDownProcess"/>
    <dgm:cxn modelId="{06CDBA7E-850A-45E1-974C-88F253A2FFC8}" type="presParOf" srcId="{07D36921-F715-40FD-A567-2C31CB69ECF8}" destId="{E2278D82-0879-4116-85B7-239EDF507AF0}" srcOrd="1" destOrd="0" presId="urn:microsoft.com/office/officeart/2005/8/layout/StepDownProcess"/>
    <dgm:cxn modelId="{64CFE75C-633D-42D8-B716-1276881FD54A}" type="presParOf" srcId="{07D36921-F715-40FD-A567-2C31CB69ECF8}" destId="{CBDEE50F-FDB9-4DA1-9465-968D7E0A8E4B}" srcOrd="2" destOrd="0" presId="urn:microsoft.com/office/officeart/2005/8/layout/StepDownProcess"/>
    <dgm:cxn modelId="{AAB769BB-2ACC-41B0-BBEB-A481EAC539DA}" type="presParOf" srcId="{CBDEE50F-FDB9-4DA1-9465-968D7E0A8E4B}" destId="{99D553C2-A4AE-459F-BAAA-88A3890F9585}" srcOrd="0" destOrd="0" presId="urn:microsoft.com/office/officeart/2005/8/layout/StepDownProcess"/>
    <dgm:cxn modelId="{8CA670B4-6043-4697-A660-1268A308A8F5}" type="presParOf" srcId="{CBDEE50F-FDB9-4DA1-9465-968D7E0A8E4B}" destId="{CEE91D4F-5150-4F05-8214-19BF582CF0ED}" srcOrd="1" destOrd="0" presId="urn:microsoft.com/office/officeart/2005/8/layout/StepDownProcess"/>
    <dgm:cxn modelId="{BF3F3942-4A44-4EB4-9482-FB25102A91B1}" type="presParOf" srcId="{CBDEE50F-FDB9-4DA1-9465-968D7E0A8E4B}" destId="{758734CC-EA54-4056-BB97-597414A2A29A}" srcOrd="2" destOrd="0" presId="urn:microsoft.com/office/officeart/2005/8/layout/StepDownProcess"/>
    <dgm:cxn modelId="{E1CFB96F-A2C5-46E6-882B-15080CB7028B}" type="presParOf" srcId="{07D36921-F715-40FD-A567-2C31CB69ECF8}" destId="{D9D9A3C4-7515-4B3E-8012-98D88E9C94C3}" srcOrd="3" destOrd="0" presId="urn:microsoft.com/office/officeart/2005/8/layout/StepDownProcess"/>
    <dgm:cxn modelId="{CB7E5017-7CC2-4B02-9F10-70827A214BD3}" type="presParOf" srcId="{07D36921-F715-40FD-A567-2C31CB69ECF8}" destId="{F0A84D79-4C11-435D-9C23-96BE3428665F}" srcOrd="4" destOrd="0" presId="urn:microsoft.com/office/officeart/2005/8/layout/StepDownProcess"/>
    <dgm:cxn modelId="{77E20B74-AEC6-42EE-B9DE-72E5093D79D0}" type="presParOf" srcId="{F0A84D79-4C11-435D-9C23-96BE3428665F}" destId="{0DCE211A-FF09-4664-8BEE-C9E4375B4C0C}" srcOrd="0" destOrd="0" presId="urn:microsoft.com/office/officeart/2005/8/layout/StepDownProcess"/>
    <dgm:cxn modelId="{9BF2D49E-2303-4F72-A2D8-3C948DC01D48}" type="presParOf" srcId="{F0A84D79-4C11-435D-9C23-96BE3428665F}" destId="{6BEC97C9-236D-4A8A-BD61-D943752C62BF}" srcOrd="1" destOrd="0" presId="urn:microsoft.com/office/officeart/2005/8/layout/StepDownProcess"/>
    <dgm:cxn modelId="{8A0793FE-1200-4C3D-AF60-453C17421F7E}" type="presParOf" srcId="{F0A84D79-4C11-435D-9C23-96BE3428665F}" destId="{5222E2DC-A9C4-44FB-AD3A-6A7A8EE19CF7}" srcOrd="2" destOrd="0" presId="urn:microsoft.com/office/officeart/2005/8/layout/StepDownProcess"/>
    <dgm:cxn modelId="{4E0C63AF-A5BE-4304-95D6-74BA638BEC87}" type="presParOf" srcId="{07D36921-F715-40FD-A567-2C31CB69ECF8}" destId="{5F3B7C71-0560-4532-9BE4-4BC90D375163}" srcOrd="5" destOrd="0" presId="urn:microsoft.com/office/officeart/2005/8/layout/StepDownProcess"/>
    <dgm:cxn modelId="{7B1F80EA-02C2-4D34-868D-4AE37FAAFD1F}" type="presParOf" srcId="{07D36921-F715-40FD-A567-2C31CB69ECF8}" destId="{506D91A7-776A-4B3E-87DD-B7AF5A9BF4C1}" srcOrd="6" destOrd="0" presId="urn:microsoft.com/office/officeart/2005/8/layout/StepDownProcess"/>
    <dgm:cxn modelId="{01EBAEBD-E071-4971-AF9E-F09241FA5C49}" type="presParOf" srcId="{506D91A7-776A-4B3E-87DD-B7AF5A9BF4C1}" destId="{96F8D70B-607F-4361-BF60-C259C09EA1BA}" srcOrd="0" destOrd="0" presId="urn:microsoft.com/office/officeart/2005/8/layout/StepDownProcess"/>
    <dgm:cxn modelId="{9CF9F5A2-F29A-4853-8F44-02DEBAB5DB9A}" type="presParOf" srcId="{506D91A7-776A-4B3E-87DD-B7AF5A9BF4C1}" destId="{C1144B75-C0F9-4C85-8F1E-463440588597}" srcOrd="1" destOrd="0" presId="urn:microsoft.com/office/officeart/2005/8/layout/StepDownProcess"/>
    <dgm:cxn modelId="{7B254E01-72BF-487D-B9DE-1D76C82F38A3}" type="presParOf" srcId="{506D91A7-776A-4B3E-87DD-B7AF5A9BF4C1}" destId="{51BBF6E4-A086-4073-A981-5BA211FDC0E1}" srcOrd="2" destOrd="0" presId="urn:microsoft.com/office/officeart/2005/8/layout/StepDownProcess"/>
    <dgm:cxn modelId="{E981C326-5887-414E-AF77-4852EA7808B5}" type="presParOf" srcId="{07D36921-F715-40FD-A567-2C31CB69ECF8}" destId="{CCE499DD-0162-4B3B-BF10-A340DAD6CED3}" srcOrd="7" destOrd="0" presId="urn:microsoft.com/office/officeart/2005/8/layout/StepDownProcess"/>
    <dgm:cxn modelId="{F4F80024-B7BB-4A9D-A180-542ADA37BB77}" type="presParOf" srcId="{07D36921-F715-40FD-A567-2C31CB69ECF8}" destId="{7935F85D-DED9-4ECD-9438-6A10BED82FD0}" srcOrd="8" destOrd="0" presId="urn:microsoft.com/office/officeart/2005/8/layout/StepDownProcess"/>
    <dgm:cxn modelId="{83AE462A-CD5D-46FE-91B0-18FFBFBF65E6}" type="presParOf" srcId="{7935F85D-DED9-4ECD-9438-6A10BED82FD0}" destId="{28EB015A-0FA4-48B7-960B-C9BAA8D016F3}" srcOrd="0" destOrd="0" presId="urn:microsoft.com/office/officeart/2005/8/layout/StepDownProcess"/>
    <dgm:cxn modelId="{E846202C-9510-449F-90B7-750AE1041349}" type="presParOf" srcId="{7935F85D-DED9-4ECD-9438-6A10BED82FD0}" destId="{51ACE228-B4DF-4530-9FDE-231396F29948}" srcOrd="1" destOrd="0" presId="urn:microsoft.com/office/officeart/2005/8/layout/StepDownProcess"/>
    <dgm:cxn modelId="{BF02F53C-899B-4317-9630-8680CCE791DF}" type="presParOf" srcId="{7935F85D-DED9-4ECD-9438-6A10BED82FD0}" destId="{427CC36A-9F5F-40D3-8821-4CE7B85E5562}" srcOrd="2" destOrd="0" presId="urn:microsoft.com/office/officeart/2005/8/layout/StepDownProcess"/>
    <dgm:cxn modelId="{E50E521C-B6AC-40E2-9E32-A34D571597C6}" type="presParOf" srcId="{07D36921-F715-40FD-A567-2C31CB69ECF8}" destId="{D3D0FBF8-E114-4E1A-8FDB-721106A613F5}" srcOrd="9" destOrd="0" presId="urn:microsoft.com/office/officeart/2005/8/layout/StepDownProcess"/>
    <dgm:cxn modelId="{0527B19A-1A5F-40DE-B3CB-EDA062BE5B2C}" type="presParOf" srcId="{07D36921-F715-40FD-A567-2C31CB69ECF8}" destId="{29A4A17D-B778-4FAF-A134-FD486E3F9CD9}" srcOrd="10" destOrd="0" presId="urn:microsoft.com/office/officeart/2005/8/layout/StepDownProcess"/>
    <dgm:cxn modelId="{C73E19E9-7B8B-4C87-BF9D-C208363339A4}" type="presParOf" srcId="{29A4A17D-B778-4FAF-A134-FD486E3F9CD9}" destId="{44466C57-3D5C-4116-93B2-06C7348B6099}" srcOrd="0" destOrd="0" presId="urn:microsoft.com/office/officeart/2005/8/layout/StepDownProcess"/>
    <dgm:cxn modelId="{29EBA3A3-CE78-4709-AC78-4D1223169DB0}" type="presParOf" srcId="{29A4A17D-B778-4FAF-A134-FD486E3F9CD9}" destId="{B4CCDA7C-1790-422B-A3A8-2FF17385DA9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A08604-984E-4F6C-8327-A72E885C5153}" type="doc">
      <dgm:prSet loTypeId="urn:microsoft.com/office/officeart/2008/layout/VerticalCurvedList" loCatId="list" qsTypeId="urn:microsoft.com/office/officeart/2009/2/quickstyle/3d8" qsCatId="3D" csTypeId="urn:microsoft.com/office/officeart/2005/8/colors/colorful3" csCatId="colorful" phldr="1"/>
      <dgm:spPr>
        <a:scene3d>
          <a:camera prst="isometricOffAxis2Left" zoom="82000"/>
          <a:lightRig rig="morning" dir="t">
            <a:rot lat="0" lon="0" rev="20400000"/>
          </a:lightRig>
        </a:scene3d>
      </dgm:spPr>
      <dgm:t>
        <a:bodyPr/>
        <a:lstStyle/>
        <a:p>
          <a:endParaRPr lang="ru-RU"/>
        </a:p>
      </dgm:t>
    </dgm:pt>
    <dgm:pt modelId="{B12666EC-9E9B-45FA-B680-A6E8881BC61A}">
      <dgm:prSet/>
      <dgm:spPr>
        <a:solidFill>
          <a:schemeClr val="tx2">
            <a:lumMod val="20000"/>
            <a:lumOff val="80000"/>
          </a:schemeClr>
        </a:solidFill>
        <a:ln>
          <a:solidFill>
            <a:srgbClr val="FFFF00"/>
          </a:solidFill>
        </a:ln>
        <a:effectLst/>
        <a:scene3d>
          <a:camera prst="isometricOffAxis2Left" zoom="82000"/>
          <a:lightRig rig="morning" dir="t">
            <a:rot lat="0" lon="0" rev="20400000"/>
          </a:lightRig>
        </a:scene3d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необходимость безусловной реализации достижения целей и задач, определенных национальными проектами и указами Президента Российской Федерации;</a:t>
          </a:r>
        </a:p>
      </dgm:t>
    </dgm:pt>
    <dgm:pt modelId="{5DDC098B-3983-4ACE-9A63-869F54312E05}" type="parTrans" cxnId="{A305558E-D38A-47C1-82C7-4765DBA6D047}">
      <dgm:prSet/>
      <dgm:spPr/>
      <dgm:t>
        <a:bodyPr/>
        <a:lstStyle/>
        <a:p>
          <a:endParaRPr lang="ru-RU"/>
        </a:p>
      </dgm:t>
    </dgm:pt>
    <dgm:pt modelId="{2C6AC3FA-CE5D-48B7-9531-1A6714142797}" type="sibTrans" cxnId="{A305558E-D38A-47C1-82C7-4765DBA6D047}">
      <dgm:prSet/>
      <dgm:spPr/>
      <dgm:t>
        <a:bodyPr/>
        <a:lstStyle/>
        <a:p>
          <a:endParaRPr lang="ru-RU"/>
        </a:p>
      </dgm:t>
    </dgm:pt>
    <dgm:pt modelId="{B4BE18BD-1DD2-4030-9234-B779DC2BFEC6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замедление темпов роста экономики в связи с изменением внутренних и внешнеполитических факторов;</a:t>
          </a:r>
        </a:p>
      </dgm:t>
    </dgm:pt>
    <dgm:pt modelId="{FCDF19C1-1309-482D-9155-96216D382091}" type="parTrans" cxnId="{9D7ECC08-7E2B-4F28-9B68-0D2E7FB6AF9B}">
      <dgm:prSet/>
      <dgm:spPr/>
      <dgm:t>
        <a:bodyPr/>
        <a:lstStyle/>
        <a:p>
          <a:endParaRPr lang="ru-RU"/>
        </a:p>
      </dgm:t>
    </dgm:pt>
    <dgm:pt modelId="{79771DEB-7EA2-4B91-B6D3-01AA3B18EC61}" type="sibTrans" cxnId="{9D7ECC08-7E2B-4F28-9B68-0D2E7FB6AF9B}">
      <dgm:prSet/>
      <dgm:spPr/>
      <dgm:t>
        <a:bodyPr/>
        <a:lstStyle/>
        <a:p>
          <a:endParaRPr lang="ru-RU"/>
        </a:p>
      </dgm:t>
    </dgm:pt>
    <dgm:pt modelId="{73429E72-1EE2-4AFB-B1B0-65D7CF15189D}">
      <dgm:prSet/>
      <dgm:spPr>
        <a:solidFill>
          <a:schemeClr val="accent3">
            <a:lumMod val="20000"/>
            <a:lumOff val="8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ограниченность собственных финансовых ресурсов;</a:t>
          </a:r>
        </a:p>
      </dgm:t>
    </dgm:pt>
    <dgm:pt modelId="{4DDC3FEA-4293-4B7D-A6A9-7F15413D3156}" type="parTrans" cxnId="{A29BE538-0AF7-4E48-8561-713D41E84726}">
      <dgm:prSet/>
      <dgm:spPr/>
      <dgm:t>
        <a:bodyPr/>
        <a:lstStyle/>
        <a:p>
          <a:endParaRPr lang="ru-RU"/>
        </a:p>
      </dgm:t>
    </dgm:pt>
    <dgm:pt modelId="{E8478F2F-D60A-41BA-8D4E-810465CC01FB}" type="sibTrans" cxnId="{A29BE538-0AF7-4E48-8561-713D41E84726}">
      <dgm:prSet/>
      <dgm:spPr/>
      <dgm:t>
        <a:bodyPr/>
        <a:lstStyle/>
        <a:p>
          <a:endParaRPr lang="ru-RU"/>
        </a:p>
      </dgm:t>
    </dgm:pt>
    <dgm:pt modelId="{3B179FCE-5F0D-4576-AAA5-35C1D7460053}">
      <dgm:prSet/>
      <dgm:spPr>
        <a:solidFill>
          <a:schemeClr val="accent4">
            <a:lumMod val="20000"/>
            <a:lumOff val="8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значительный объем расходных обязательств городского округа, установленных федеральными законами и муниципальными нормативными правовыми актами.</a:t>
          </a:r>
        </a:p>
      </dgm:t>
    </dgm:pt>
    <dgm:pt modelId="{8FCD998C-4A0F-4777-90BF-5390E0448851}" type="parTrans" cxnId="{7A04C269-69DF-448D-AAEE-129B87752220}">
      <dgm:prSet/>
      <dgm:spPr/>
      <dgm:t>
        <a:bodyPr/>
        <a:lstStyle/>
        <a:p>
          <a:endParaRPr lang="ru-RU"/>
        </a:p>
      </dgm:t>
    </dgm:pt>
    <dgm:pt modelId="{54AFE5D9-32D8-46E3-B158-AF77A0EF554C}" type="sibTrans" cxnId="{7A04C269-69DF-448D-AAEE-129B87752220}">
      <dgm:prSet/>
      <dgm:spPr/>
      <dgm:t>
        <a:bodyPr/>
        <a:lstStyle/>
        <a:p>
          <a:endParaRPr lang="ru-RU"/>
        </a:p>
      </dgm:t>
    </dgm:pt>
    <dgm:pt modelId="{9E946A4A-E2EC-44CF-A43B-46B799AAD22B}" type="pres">
      <dgm:prSet presAssocID="{35A08604-984E-4F6C-8327-A72E885C5153}" presName="Name0" presStyleCnt="0">
        <dgm:presLayoutVars>
          <dgm:chMax val="7"/>
          <dgm:chPref val="7"/>
          <dgm:dir/>
        </dgm:presLayoutVars>
      </dgm:prSet>
      <dgm:spPr/>
    </dgm:pt>
    <dgm:pt modelId="{30DD98BB-6232-44B8-84DF-541DDD5D783E}" type="pres">
      <dgm:prSet presAssocID="{35A08604-984E-4F6C-8327-A72E885C5153}" presName="Name1" presStyleCnt="0"/>
      <dgm:spPr/>
    </dgm:pt>
    <dgm:pt modelId="{4FAA250B-EA89-4D7F-B3C4-AD6D1A25CC6E}" type="pres">
      <dgm:prSet presAssocID="{35A08604-984E-4F6C-8327-A72E885C5153}" presName="cycle" presStyleCnt="0"/>
      <dgm:spPr/>
    </dgm:pt>
    <dgm:pt modelId="{AAAAE953-8807-4BCC-8388-3FF436C34F95}" type="pres">
      <dgm:prSet presAssocID="{35A08604-984E-4F6C-8327-A72E885C5153}" presName="srcNode" presStyleLbl="node1" presStyleIdx="0" presStyleCnt="4"/>
      <dgm:spPr/>
    </dgm:pt>
    <dgm:pt modelId="{78C72B69-34BE-4432-93E8-CF53F7F842CC}" type="pres">
      <dgm:prSet presAssocID="{35A08604-984E-4F6C-8327-A72E885C5153}" presName="conn" presStyleLbl="parChTrans1D2" presStyleIdx="0" presStyleCnt="1" custScaleX="44731" custScaleY="57897" custLinFactNeighborX="29999" custLinFactNeighborY="1030"/>
      <dgm:spPr/>
    </dgm:pt>
    <dgm:pt modelId="{718A5870-938F-47B5-9BCA-BF4560A12F26}" type="pres">
      <dgm:prSet presAssocID="{35A08604-984E-4F6C-8327-A72E885C5153}" presName="extraNode" presStyleLbl="node1" presStyleIdx="0" presStyleCnt="4"/>
      <dgm:spPr/>
    </dgm:pt>
    <dgm:pt modelId="{DE681451-55BA-44A6-AE42-4C6129FFB67D}" type="pres">
      <dgm:prSet presAssocID="{35A08604-984E-4F6C-8327-A72E885C5153}" presName="dstNode" presStyleLbl="node1" presStyleIdx="0" presStyleCnt="4"/>
      <dgm:spPr/>
    </dgm:pt>
    <dgm:pt modelId="{A3047421-026B-45BF-99F5-E643A3B46975}" type="pres">
      <dgm:prSet presAssocID="{B12666EC-9E9B-45FA-B680-A6E8881BC61A}" presName="text_1" presStyleLbl="node1" presStyleIdx="0" presStyleCnt="4">
        <dgm:presLayoutVars>
          <dgm:bulletEnabled val="1"/>
        </dgm:presLayoutVars>
      </dgm:prSet>
      <dgm:spPr/>
    </dgm:pt>
    <dgm:pt modelId="{D4D1A911-D700-4EBD-872F-F03B7E24F1F2}" type="pres">
      <dgm:prSet presAssocID="{B12666EC-9E9B-45FA-B680-A6E8881BC61A}" presName="accent_1" presStyleCnt="0"/>
      <dgm:spPr/>
    </dgm:pt>
    <dgm:pt modelId="{8DFFCF2B-C998-4E3F-85EA-678FEC165B52}" type="pres">
      <dgm:prSet presAssocID="{B12666EC-9E9B-45FA-B680-A6E8881BC61A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00"/>
          </a:solidFill>
        </a:ln>
      </dgm:spPr>
    </dgm:pt>
    <dgm:pt modelId="{4D99A45D-F0B7-4A1C-BCC3-9C1D7E89FA40}" type="pres">
      <dgm:prSet presAssocID="{B4BE18BD-1DD2-4030-9234-B779DC2BFEC6}" presName="text_2" presStyleLbl="node1" presStyleIdx="1" presStyleCnt="4">
        <dgm:presLayoutVars>
          <dgm:bulletEnabled val="1"/>
        </dgm:presLayoutVars>
      </dgm:prSet>
      <dgm:spPr/>
    </dgm:pt>
    <dgm:pt modelId="{E6FCB46C-A8CE-4823-ABB7-80BE95C8C0FB}" type="pres">
      <dgm:prSet presAssocID="{B4BE18BD-1DD2-4030-9234-B779DC2BFEC6}" presName="accent_2" presStyleCnt="0"/>
      <dgm:spPr/>
    </dgm:pt>
    <dgm:pt modelId="{6C5B2BDE-CFA8-46A2-97CA-C1CB16A51DEE}" type="pres">
      <dgm:prSet presAssocID="{B4BE18BD-1DD2-4030-9234-B779DC2BFEC6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FF00"/>
          </a:solidFill>
        </a:ln>
      </dgm:spPr>
    </dgm:pt>
    <dgm:pt modelId="{B970410A-A991-4BA4-B28C-54968B6CF0A0}" type="pres">
      <dgm:prSet presAssocID="{73429E72-1EE2-4AFB-B1B0-65D7CF15189D}" presName="text_3" presStyleLbl="node1" presStyleIdx="2" presStyleCnt="4">
        <dgm:presLayoutVars>
          <dgm:bulletEnabled val="1"/>
        </dgm:presLayoutVars>
      </dgm:prSet>
      <dgm:spPr/>
    </dgm:pt>
    <dgm:pt modelId="{4EFEB51C-9E37-4C6D-B1BD-CED7FABEB1D8}" type="pres">
      <dgm:prSet presAssocID="{73429E72-1EE2-4AFB-B1B0-65D7CF15189D}" presName="accent_3" presStyleCnt="0"/>
      <dgm:spPr/>
    </dgm:pt>
    <dgm:pt modelId="{70833B74-2538-4A64-8A6F-2BFB7174FE8D}" type="pres">
      <dgm:prSet presAssocID="{73429E72-1EE2-4AFB-B1B0-65D7CF15189D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FF00"/>
          </a:solidFill>
        </a:ln>
      </dgm:spPr>
    </dgm:pt>
    <dgm:pt modelId="{C0F0BC15-756F-4CE9-BD25-A0EE977444BD}" type="pres">
      <dgm:prSet presAssocID="{3B179FCE-5F0D-4576-AAA5-35C1D7460053}" presName="text_4" presStyleLbl="node1" presStyleIdx="3" presStyleCnt="4">
        <dgm:presLayoutVars>
          <dgm:bulletEnabled val="1"/>
        </dgm:presLayoutVars>
      </dgm:prSet>
      <dgm:spPr/>
    </dgm:pt>
    <dgm:pt modelId="{9DFAD9BC-E242-41B3-87E2-96378423D781}" type="pres">
      <dgm:prSet presAssocID="{3B179FCE-5F0D-4576-AAA5-35C1D7460053}" presName="accent_4" presStyleCnt="0"/>
      <dgm:spPr/>
    </dgm:pt>
    <dgm:pt modelId="{D157C406-7F30-4DB0-9297-65A47C175649}" type="pres">
      <dgm:prSet presAssocID="{3B179FCE-5F0D-4576-AAA5-35C1D7460053}" presName="accentRepeatNode" presStyleLbl="solidFgAcc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FF00"/>
          </a:solidFill>
        </a:ln>
      </dgm:spPr>
    </dgm:pt>
  </dgm:ptLst>
  <dgm:cxnLst>
    <dgm:cxn modelId="{9D7ECC08-7E2B-4F28-9B68-0D2E7FB6AF9B}" srcId="{35A08604-984E-4F6C-8327-A72E885C5153}" destId="{B4BE18BD-1DD2-4030-9234-B779DC2BFEC6}" srcOrd="1" destOrd="0" parTransId="{FCDF19C1-1309-482D-9155-96216D382091}" sibTransId="{79771DEB-7EA2-4B91-B6D3-01AA3B18EC61}"/>
    <dgm:cxn modelId="{A29BE538-0AF7-4E48-8561-713D41E84726}" srcId="{35A08604-984E-4F6C-8327-A72E885C5153}" destId="{73429E72-1EE2-4AFB-B1B0-65D7CF15189D}" srcOrd="2" destOrd="0" parTransId="{4DDC3FEA-4293-4B7D-A6A9-7F15413D3156}" sibTransId="{E8478F2F-D60A-41BA-8D4E-810465CC01FB}"/>
    <dgm:cxn modelId="{7A04C269-69DF-448D-AAEE-129B87752220}" srcId="{35A08604-984E-4F6C-8327-A72E885C5153}" destId="{3B179FCE-5F0D-4576-AAA5-35C1D7460053}" srcOrd="3" destOrd="0" parTransId="{8FCD998C-4A0F-4777-90BF-5390E0448851}" sibTransId="{54AFE5D9-32D8-46E3-B158-AF77A0EF554C}"/>
    <dgm:cxn modelId="{9DFBEB55-D07E-48FE-A895-26DAE5C19130}" type="presOf" srcId="{3B179FCE-5F0D-4576-AAA5-35C1D7460053}" destId="{C0F0BC15-756F-4CE9-BD25-A0EE977444BD}" srcOrd="0" destOrd="0" presId="urn:microsoft.com/office/officeart/2008/layout/VerticalCurvedList"/>
    <dgm:cxn modelId="{3E11087D-AD12-45AF-ADE6-3A097C8C7CAC}" type="presOf" srcId="{B4BE18BD-1DD2-4030-9234-B779DC2BFEC6}" destId="{4D99A45D-F0B7-4A1C-BCC3-9C1D7E89FA40}" srcOrd="0" destOrd="0" presId="urn:microsoft.com/office/officeart/2008/layout/VerticalCurvedList"/>
    <dgm:cxn modelId="{A305558E-D38A-47C1-82C7-4765DBA6D047}" srcId="{35A08604-984E-4F6C-8327-A72E885C5153}" destId="{B12666EC-9E9B-45FA-B680-A6E8881BC61A}" srcOrd="0" destOrd="0" parTransId="{5DDC098B-3983-4ACE-9A63-869F54312E05}" sibTransId="{2C6AC3FA-CE5D-48B7-9531-1A6714142797}"/>
    <dgm:cxn modelId="{26A2D099-5199-4FB3-A3FF-4CB1868D3B15}" type="presOf" srcId="{2C6AC3FA-CE5D-48B7-9531-1A6714142797}" destId="{78C72B69-34BE-4432-93E8-CF53F7F842CC}" srcOrd="0" destOrd="0" presId="urn:microsoft.com/office/officeart/2008/layout/VerticalCurvedList"/>
    <dgm:cxn modelId="{6176F1BC-DFB6-4CC2-A423-03775F467FEC}" type="presOf" srcId="{73429E72-1EE2-4AFB-B1B0-65D7CF15189D}" destId="{B970410A-A991-4BA4-B28C-54968B6CF0A0}" srcOrd="0" destOrd="0" presId="urn:microsoft.com/office/officeart/2008/layout/VerticalCurvedList"/>
    <dgm:cxn modelId="{04632BC2-E986-42F5-9A36-BE3FD527E5FD}" type="presOf" srcId="{B12666EC-9E9B-45FA-B680-A6E8881BC61A}" destId="{A3047421-026B-45BF-99F5-E643A3B46975}" srcOrd="0" destOrd="0" presId="urn:microsoft.com/office/officeart/2008/layout/VerticalCurvedList"/>
    <dgm:cxn modelId="{6B716EEF-3087-4ED0-993E-2981DCD263EE}" type="presOf" srcId="{35A08604-984E-4F6C-8327-A72E885C5153}" destId="{9E946A4A-E2EC-44CF-A43B-46B799AAD22B}" srcOrd="0" destOrd="0" presId="urn:microsoft.com/office/officeart/2008/layout/VerticalCurvedList"/>
    <dgm:cxn modelId="{5ECBC716-D692-495C-97EF-134985015B6B}" type="presParOf" srcId="{9E946A4A-E2EC-44CF-A43B-46B799AAD22B}" destId="{30DD98BB-6232-44B8-84DF-541DDD5D783E}" srcOrd="0" destOrd="0" presId="urn:microsoft.com/office/officeart/2008/layout/VerticalCurvedList"/>
    <dgm:cxn modelId="{A84F6CBB-BF3E-4326-80F8-6876FDE26BC0}" type="presParOf" srcId="{30DD98BB-6232-44B8-84DF-541DDD5D783E}" destId="{4FAA250B-EA89-4D7F-B3C4-AD6D1A25CC6E}" srcOrd="0" destOrd="0" presId="urn:microsoft.com/office/officeart/2008/layout/VerticalCurvedList"/>
    <dgm:cxn modelId="{7F3DD400-1EAE-4576-89AD-C44F77C0C4B7}" type="presParOf" srcId="{4FAA250B-EA89-4D7F-B3C4-AD6D1A25CC6E}" destId="{AAAAE953-8807-4BCC-8388-3FF436C34F95}" srcOrd="0" destOrd="0" presId="urn:microsoft.com/office/officeart/2008/layout/VerticalCurvedList"/>
    <dgm:cxn modelId="{82E00A40-7C14-4EF2-85E6-EECC2FD8AA7B}" type="presParOf" srcId="{4FAA250B-EA89-4D7F-B3C4-AD6D1A25CC6E}" destId="{78C72B69-34BE-4432-93E8-CF53F7F842CC}" srcOrd="1" destOrd="0" presId="urn:microsoft.com/office/officeart/2008/layout/VerticalCurvedList"/>
    <dgm:cxn modelId="{AE08D0E8-66CB-45A4-938F-8EE810EDAF09}" type="presParOf" srcId="{4FAA250B-EA89-4D7F-B3C4-AD6D1A25CC6E}" destId="{718A5870-938F-47B5-9BCA-BF4560A12F26}" srcOrd="2" destOrd="0" presId="urn:microsoft.com/office/officeart/2008/layout/VerticalCurvedList"/>
    <dgm:cxn modelId="{C6B98D4F-2CA6-49F2-B3EB-14960FC77753}" type="presParOf" srcId="{4FAA250B-EA89-4D7F-B3C4-AD6D1A25CC6E}" destId="{DE681451-55BA-44A6-AE42-4C6129FFB67D}" srcOrd="3" destOrd="0" presId="urn:microsoft.com/office/officeart/2008/layout/VerticalCurvedList"/>
    <dgm:cxn modelId="{6552C08E-229E-4318-91FF-821B61C42038}" type="presParOf" srcId="{30DD98BB-6232-44B8-84DF-541DDD5D783E}" destId="{A3047421-026B-45BF-99F5-E643A3B46975}" srcOrd="1" destOrd="0" presId="urn:microsoft.com/office/officeart/2008/layout/VerticalCurvedList"/>
    <dgm:cxn modelId="{AC57EBD2-4FAB-4C73-B3A5-9DE745836B9D}" type="presParOf" srcId="{30DD98BB-6232-44B8-84DF-541DDD5D783E}" destId="{D4D1A911-D700-4EBD-872F-F03B7E24F1F2}" srcOrd="2" destOrd="0" presId="urn:microsoft.com/office/officeart/2008/layout/VerticalCurvedList"/>
    <dgm:cxn modelId="{4CED068A-BDC3-488E-8140-EA842B3A0C2A}" type="presParOf" srcId="{D4D1A911-D700-4EBD-872F-F03B7E24F1F2}" destId="{8DFFCF2B-C998-4E3F-85EA-678FEC165B52}" srcOrd="0" destOrd="0" presId="urn:microsoft.com/office/officeart/2008/layout/VerticalCurvedList"/>
    <dgm:cxn modelId="{49BDCDE5-EB47-4C36-8602-549F1D18B2D7}" type="presParOf" srcId="{30DD98BB-6232-44B8-84DF-541DDD5D783E}" destId="{4D99A45D-F0B7-4A1C-BCC3-9C1D7E89FA40}" srcOrd="3" destOrd="0" presId="urn:microsoft.com/office/officeart/2008/layout/VerticalCurvedList"/>
    <dgm:cxn modelId="{A681720C-46DE-426A-A95F-E80E30134907}" type="presParOf" srcId="{30DD98BB-6232-44B8-84DF-541DDD5D783E}" destId="{E6FCB46C-A8CE-4823-ABB7-80BE95C8C0FB}" srcOrd="4" destOrd="0" presId="urn:microsoft.com/office/officeart/2008/layout/VerticalCurvedList"/>
    <dgm:cxn modelId="{8C7DC143-D4FD-4F2E-A711-E1A564564B8C}" type="presParOf" srcId="{E6FCB46C-A8CE-4823-ABB7-80BE95C8C0FB}" destId="{6C5B2BDE-CFA8-46A2-97CA-C1CB16A51DEE}" srcOrd="0" destOrd="0" presId="urn:microsoft.com/office/officeart/2008/layout/VerticalCurvedList"/>
    <dgm:cxn modelId="{D71F326E-16A8-47A5-8149-7280EC5395DF}" type="presParOf" srcId="{30DD98BB-6232-44B8-84DF-541DDD5D783E}" destId="{B970410A-A991-4BA4-B28C-54968B6CF0A0}" srcOrd="5" destOrd="0" presId="urn:microsoft.com/office/officeart/2008/layout/VerticalCurvedList"/>
    <dgm:cxn modelId="{6667937E-3352-47D6-8698-18FD9EEBEA52}" type="presParOf" srcId="{30DD98BB-6232-44B8-84DF-541DDD5D783E}" destId="{4EFEB51C-9E37-4C6D-B1BD-CED7FABEB1D8}" srcOrd="6" destOrd="0" presId="urn:microsoft.com/office/officeart/2008/layout/VerticalCurvedList"/>
    <dgm:cxn modelId="{BFE02D7D-4AED-44A8-9D19-25D5A270961A}" type="presParOf" srcId="{4EFEB51C-9E37-4C6D-B1BD-CED7FABEB1D8}" destId="{70833B74-2538-4A64-8A6F-2BFB7174FE8D}" srcOrd="0" destOrd="0" presId="urn:microsoft.com/office/officeart/2008/layout/VerticalCurvedList"/>
    <dgm:cxn modelId="{86B0A85A-5D32-4FE9-9D5E-1EA6DF54D668}" type="presParOf" srcId="{30DD98BB-6232-44B8-84DF-541DDD5D783E}" destId="{C0F0BC15-756F-4CE9-BD25-A0EE977444BD}" srcOrd="7" destOrd="0" presId="urn:microsoft.com/office/officeart/2008/layout/VerticalCurvedList"/>
    <dgm:cxn modelId="{90666C0F-D551-4BDE-8136-6835E04E65E3}" type="presParOf" srcId="{30DD98BB-6232-44B8-84DF-541DDD5D783E}" destId="{9DFAD9BC-E242-41B3-87E2-96378423D781}" srcOrd="8" destOrd="0" presId="urn:microsoft.com/office/officeart/2008/layout/VerticalCurvedList"/>
    <dgm:cxn modelId="{D3D6B4CC-FE2F-4A7D-8AEE-922F03B7276C}" type="presParOf" srcId="{9DFAD9BC-E242-41B3-87E2-96378423D781}" destId="{D157C406-7F30-4DB0-9297-65A47C17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6F8EBA-C50E-4CCD-ADBE-EE599EA44E90}" type="doc">
      <dgm:prSet loTypeId="urn:microsoft.com/office/officeart/2005/8/layout/pyramid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37B8EC1-55C5-4CC5-AF75-261299374F4B}">
      <dgm:prSet custT="1"/>
      <dgm:spPr/>
      <dgm:t>
        <a:bodyPr/>
        <a:lstStyle/>
        <a:p>
          <a:r>
            <a:rPr lang="ru-RU" sz="1000" b="1" dirty="0"/>
            <a:t>Основной целью бюджетной и налоговой политики городского округа в предстоящем бюджетном цикле являются обеспечение финансовой устойчивости и сбалансированности бюджета городского округа, сохранение стабильной социально-экономической ситуации в городско округе. Для достижения данной цели необходимо решение следующих задач:</a:t>
          </a:r>
        </a:p>
      </dgm:t>
    </dgm:pt>
    <dgm:pt modelId="{C4AD19F1-4CA7-4B3D-AEB5-BADB1F179036}" type="parTrans" cxnId="{25519367-CB9B-4854-BAB7-C4D13FF640D2}">
      <dgm:prSet/>
      <dgm:spPr/>
      <dgm:t>
        <a:bodyPr/>
        <a:lstStyle/>
        <a:p>
          <a:endParaRPr lang="ru-RU"/>
        </a:p>
      </dgm:t>
    </dgm:pt>
    <dgm:pt modelId="{22476218-8CE1-43A3-A6A2-51A0598CAF0F}" type="sibTrans" cxnId="{25519367-CB9B-4854-BAB7-C4D13FF640D2}">
      <dgm:prSet/>
      <dgm:spPr/>
      <dgm:t>
        <a:bodyPr/>
        <a:lstStyle/>
        <a:p>
          <a:endParaRPr lang="ru-RU"/>
        </a:p>
      </dgm:t>
    </dgm:pt>
    <dgm:pt modelId="{1F6DD449-9AAD-4E96-8440-B2F3589216B2}">
      <dgm:prSet custT="1"/>
      <dgm:spPr/>
      <dgm:t>
        <a:bodyPr/>
        <a:lstStyle/>
        <a:p>
          <a:r>
            <a:rPr lang="ru-RU" sz="1000" dirty="0"/>
            <a:t>- сохранение и укрепление доходного потенциала бюджета городского округа;</a:t>
          </a:r>
        </a:p>
      </dgm:t>
    </dgm:pt>
    <dgm:pt modelId="{C7A18560-DBEB-40FF-AE64-EE8101B79EAC}" type="parTrans" cxnId="{17167F20-1716-485D-BF73-4EB37995FCC3}">
      <dgm:prSet/>
      <dgm:spPr/>
      <dgm:t>
        <a:bodyPr/>
        <a:lstStyle/>
        <a:p>
          <a:endParaRPr lang="ru-RU"/>
        </a:p>
      </dgm:t>
    </dgm:pt>
    <dgm:pt modelId="{D5216338-E77F-4764-8EE2-27F3254DCC2B}" type="sibTrans" cxnId="{17167F20-1716-485D-BF73-4EB37995FCC3}">
      <dgm:prSet/>
      <dgm:spPr/>
      <dgm:t>
        <a:bodyPr/>
        <a:lstStyle/>
        <a:p>
          <a:endParaRPr lang="ru-RU"/>
        </a:p>
      </dgm:t>
    </dgm:pt>
    <dgm:pt modelId="{6D58BC4D-AA39-4400-AD22-9F5797FDDF24}">
      <dgm:prSet custT="1"/>
      <dgm:spPr/>
      <dgm:t>
        <a:bodyPr/>
        <a:lstStyle/>
        <a:p>
          <a:r>
            <a:rPr lang="ru-RU" sz="1000" dirty="0"/>
            <a:t>- формирование реалистичного прогноза поступления доходов, основанного на прогнозе социально-экономического развития городского округа на среднесрочный период 2023 - 2025 годов;</a:t>
          </a:r>
        </a:p>
      </dgm:t>
    </dgm:pt>
    <dgm:pt modelId="{9EBC80BE-85F1-4E22-9E5A-896473C5DC3D}" type="parTrans" cxnId="{60A70DBA-2659-412D-BE07-4998D8ED3DB1}">
      <dgm:prSet/>
      <dgm:spPr/>
      <dgm:t>
        <a:bodyPr/>
        <a:lstStyle/>
        <a:p>
          <a:endParaRPr lang="ru-RU"/>
        </a:p>
      </dgm:t>
    </dgm:pt>
    <dgm:pt modelId="{F3BE3257-DB7E-452A-94D1-0965635D488C}" type="sibTrans" cxnId="{60A70DBA-2659-412D-BE07-4998D8ED3DB1}">
      <dgm:prSet/>
      <dgm:spPr/>
      <dgm:t>
        <a:bodyPr/>
        <a:lstStyle/>
        <a:p>
          <a:endParaRPr lang="ru-RU"/>
        </a:p>
      </dgm:t>
    </dgm:pt>
    <dgm:pt modelId="{56F5219E-77C8-41E3-B4CF-F8A5AB17B039}">
      <dgm:prSet custT="1"/>
      <dgm:spPr/>
      <dgm:t>
        <a:bodyPr/>
        <a:lstStyle/>
        <a:p>
          <a:r>
            <a:rPr lang="ru-RU" sz="1000" dirty="0"/>
            <a:t>- осуществление бюджетных расходов исходя из необходимости безусловной реализации указов Президента Российской Федерации и национальных проектов;</a:t>
          </a:r>
        </a:p>
      </dgm:t>
    </dgm:pt>
    <dgm:pt modelId="{E9854C83-4CD1-4523-80CF-420AB338C62F}" type="parTrans" cxnId="{8E33C758-E0C7-4919-9E83-9BC33C4D824A}">
      <dgm:prSet/>
      <dgm:spPr/>
      <dgm:t>
        <a:bodyPr/>
        <a:lstStyle/>
        <a:p>
          <a:endParaRPr lang="ru-RU"/>
        </a:p>
      </dgm:t>
    </dgm:pt>
    <dgm:pt modelId="{532FAFE7-4A02-4097-9BF7-5EF80DB26A92}" type="sibTrans" cxnId="{8E33C758-E0C7-4919-9E83-9BC33C4D824A}">
      <dgm:prSet/>
      <dgm:spPr/>
      <dgm:t>
        <a:bodyPr/>
        <a:lstStyle/>
        <a:p>
          <a:endParaRPr lang="ru-RU"/>
        </a:p>
      </dgm:t>
    </dgm:pt>
    <dgm:pt modelId="{A559DC9F-BF5E-40AD-AEA3-9E5E90D96895}">
      <dgm:prSet custT="1"/>
      <dgm:spPr/>
      <dgm:t>
        <a:bodyPr/>
        <a:lstStyle/>
        <a:p>
          <a:r>
            <a:rPr lang="ru-RU" sz="1000" dirty="0"/>
            <a:t>- обеспечение населения доступными и качественными муниципальными услугами;</a:t>
          </a:r>
        </a:p>
      </dgm:t>
    </dgm:pt>
    <dgm:pt modelId="{F74B7E12-8942-44CF-AD2F-2E956102604C}" type="parTrans" cxnId="{5F0C215C-494D-4151-8CA8-95EF6751B6CE}">
      <dgm:prSet/>
      <dgm:spPr/>
      <dgm:t>
        <a:bodyPr/>
        <a:lstStyle/>
        <a:p>
          <a:endParaRPr lang="ru-RU"/>
        </a:p>
      </dgm:t>
    </dgm:pt>
    <dgm:pt modelId="{E3821274-49D0-4CBB-826D-F3E18618B60E}" type="sibTrans" cxnId="{5F0C215C-494D-4151-8CA8-95EF6751B6CE}">
      <dgm:prSet/>
      <dgm:spPr/>
      <dgm:t>
        <a:bodyPr/>
        <a:lstStyle/>
        <a:p>
          <a:endParaRPr lang="ru-RU"/>
        </a:p>
      </dgm:t>
    </dgm:pt>
    <dgm:pt modelId="{6BD264C3-0C5D-42A9-9F8D-E31CE9BE7698}">
      <dgm:prSet custT="1"/>
      <dgm:spPr/>
      <dgm:t>
        <a:bodyPr/>
        <a:lstStyle/>
        <a:p>
          <a:r>
            <a:rPr lang="ru-RU" sz="1000" dirty="0"/>
            <a:t>- создание благоприятных и комфортных условий для проживания при сохранении устойчивости бюджетной системы;</a:t>
          </a:r>
        </a:p>
      </dgm:t>
    </dgm:pt>
    <dgm:pt modelId="{0E0AC6B5-86FC-41EC-B9D3-A1DDE0A7783B}" type="parTrans" cxnId="{2732D414-71B2-4F35-8812-8DCFFF7CCAF3}">
      <dgm:prSet/>
      <dgm:spPr/>
      <dgm:t>
        <a:bodyPr/>
        <a:lstStyle/>
        <a:p>
          <a:endParaRPr lang="ru-RU"/>
        </a:p>
      </dgm:t>
    </dgm:pt>
    <dgm:pt modelId="{DBEF1E1F-6631-4D37-AF19-A3908048811D}" type="sibTrans" cxnId="{2732D414-71B2-4F35-8812-8DCFFF7CCAF3}">
      <dgm:prSet/>
      <dgm:spPr/>
      <dgm:t>
        <a:bodyPr/>
        <a:lstStyle/>
        <a:p>
          <a:endParaRPr lang="ru-RU"/>
        </a:p>
      </dgm:t>
    </dgm:pt>
    <dgm:pt modelId="{E5F2DEA5-3CB2-47A3-9DE5-88F109417359}">
      <dgm:prSet custT="1"/>
      <dgm:spPr/>
      <dgm:t>
        <a:bodyPr/>
        <a:lstStyle/>
        <a:p>
          <a:r>
            <a:rPr lang="ru-RU" sz="1000" dirty="0"/>
            <a:t>- взаимодействие с региональными и федеральными органами власти в целях обеспечения сбалансированности бюджета городского округа и привлечения средств из бюджетов всех уровней;</a:t>
          </a:r>
        </a:p>
      </dgm:t>
    </dgm:pt>
    <dgm:pt modelId="{6EF32681-10FC-4F55-A940-DE5EE22F1CE2}" type="parTrans" cxnId="{B3CAB999-507F-4640-B02A-9D219FC57F72}">
      <dgm:prSet/>
      <dgm:spPr/>
      <dgm:t>
        <a:bodyPr/>
        <a:lstStyle/>
        <a:p>
          <a:endParaRPr lang="ru-RU"/>
        </a:p>
      </dgm:t>
    </dgm:pt>
    <dgm:pt modelId="{4A28FE34-00B8-4002-8266-BC5701AD8FA4}" type="sibTrans" cxnId="{B3CAB999-507F-4640-B02A-9D219FC57F72}">
      <dgm:prSet/>
      <dgm:spPr/>
      <dgm:t>
        <a:bodyPr/>
        <a:lstStyle/>
        <a:p>
          <a:endParaRPr lang="ru-RU"/>
        </a:p>
      </dgm:t>
    </dgm:pt>
    <dgm:pt modelId="{AC115AB6-443A-41B6-B579-2BFDC8823AAF}">
      <dgm:prSet custT="1"/>
      <dgm:spPr/>
      <dgm:t>
        <a:bodyPr/>
        <a:lstStyle/>
        <a:p>
          <a:r>
            <a:rPr lang="ru-RU" sz="1000" dirty="0"/>
            <a:t>- повышение эффективности расходования бюджетных средств;</a:t>
          </a:r>
        </a:p>
      </dgm:t>
    </dgm:pt>
    <dgm:pt modelId="{3DBF5E4A-7C24-4DC6-9814-3AA93E908EFC}" type="parTrans" cxnId="{6A27E93F-B316-45E4-9069-CCF6D7A0306D}">
      <dgm:prSet/>
      <dgm:spPr/>
      <dgm:t>
        <a:bodyPr/>
        <a:lstStyle/>
        <a:p>
          <a:endParaRPr lang="ru-RU"/>
        </a:p>
      </dgm:t>
    </dgm:pt>
    <dgm:pt modelId="{69484F7C-2FE6-4BF2-BBCB-07C422896EB0}" type="sibTrans" cxnId="{6A27E93F-B316-45E4-9069-CCF6D7A0306D}">
      <dgm:prSet/>
      <dgm:spPr/>
      <dgm:t>
        <a:bodyPr/>
        <a:lstStyle/>
        <a:p>
          <a:endParaRPr lang="ru-RU"/>
        </a:p>
      </dgm:t>
    </dgm:pt>
    <dgm:pt modelId="{A88286DB-8095-450F-B21C-C459BD7966AB}">
      <dgm:prSet custT="1"/>
      <dgm:spPr/>
      <dgm:t>
        <a:bodyPr/>
        <a:lstStyle/>
        <a:p>
          <a:r>
            <a:rPr lang="ru-RU" sz="1000" dirty="0"/>
            <a:t>- обеспечение эффективного управления муниципальным долгом;</a:t>
          </a:r>
        </a:p>
      </dgm:t>
    </dgm:pt>
    <dgm:pt modelId="{2ECBE98F-0823-4164-8B77-8ED2A14B6E3A}" type="parTrans" cxnId="{91C34BB2-5AF2-44EC-A417-9CCB6EB7F7C5}">
      <dgm:prSet/>
      <dgm:spPr/>
      <dgm:t>
        <a:bodyPr/>
        <a:lstStyle/>
        <a:p>
          <a:endParaRPr lang="ru-RU"/>
        </a:p>
      </dgm:t>
    </dgm:pt>
    <dgm:pt modelId="{C3B2BCE8-7C41-44E2-B1F0-3744E92C98BB}" type="sibTrans" cxnId="{91C34BB2-5AF2-44EC-A417-9CCB6EB7F7C5}">
      <dgm:prSet/>
      <dgm:spPr/>
      <dgm:t>
        <a:bodyPr/>
        <a:lstStyle/>
        <a:p>
          <a:endParaRPr lang="ru-RU"/>
        </a:p>
      </dgm:t>
    </dgm:pt>
    <dgm:pt modelId="{95617673-364C-4233-B2EE-FEC24C31937E}">
      <dgm:prSet custT="1"/>
      <dgm:spPr/>
      <dgm:t>
        <a:bodyPr/>
        <a:lstStyle/>
        <a:p>
          <a:r>
            <a:rPr lang="ru-RU" sz="1000" dirty="0"/>
            <a:t>- поддержание прозрачности и открытости бюджетного процесса на высоком уровне. </a:t>
          </a:r>
        </a:p>
      </dgm:t>
    </dgm:pt>
    <dgm:pt modelId="{D776D1AA-0947-4269-A55D-BA7B49D25929}" type="parTrans" cxnId="{0A5523EB-D76C-42CA-8C66-2A13832477CD}">
      <dgm:prSet/>
      <dgm:spPr/>
      <dgm:t>
        <a:bodyPr/>
        <a:lstStyle/>
        <a:p>
          <a:endParaRPr lang="ru-RU"/>
        </a:p>
      </dgm:t>
    </dgm:pt>
    <dgm:pt modelId="{2FE89A8C-4C97-4101-8957-73B2DDE98382}" type="sibTrans" cxnId="{0A5523EB-D76C-42CA-8C66-2A13832477CD}">
      <dgm:prSet/>
      <dgm:spPr/>
      <dgm:t>
        <a:bodyPr/>
        <a:lstStyle/>
        <a:p>
          <a:endParaRPr lang="ru-RU"/>
        </a:p>
      </dgm:t>
    </dgm:pt>
    <dgm:pt modelId="{44764190-5ADA-49CF-B86E-B6C9335D2BFF}" type="pres">
      <dgm:prSet presAssocID="{F56F8EBA-C50E-4CCD-ADBE-EE599EA44E90}" presName="compositeShape" presStyleCnt="0">
        <dgm:presLayoutVars>
          <dgm:dir/>
          <dgm:resizeHandles/>
        </dgm:presLayoutVars>
      </dgm:prSet>
      <dgm:spPr/>
    </dgm:pt>
    <dgm:pt modelId="{9E4AE428-8838-4DDC-AF0C-82A8EACE376F}" type="pres">
      <dgm:prSet presAssocID="{F56F8EBA-C50E-4CCD-ADBE-EE599EA44E90}" presName="pyramid" presStyleLbl="node1" presStyleIdx="0" presStyleCnt="1" custScaleX="84657" custScaleY="92798" custLinFactNeighborX="-12697" custLinFactNeighborY="-3601"/>
      <dgm:spPr>
        <a:prstGeom prst="upArrow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A6C4D4-14A8-4C23-ACAE-D43E4BFB36D6}" type="pres">
      <dgm:prSet presAssocID="{F56F8EBA-C50E-4CCD-ADBE-EE599EA44E90}" presName="theList" presStyleCnt="0"/>
      <dgm:spPr/>
    </dgm:pt>
    <dgm:pt modelId="{A2B8AF52-DE43-4996-9632-3FE01FB6674F}" type="pres">
      <dgm:prSet presAssocID="{D37B8EC1-55C5-4CC5-AF75-261299374F4B}" presName="aNode" presStyleLbl="fgAcc1" presStyleIdx="0" presStyleCnt="10" custScaleX="175794" custScaleY="261934" custLinFactY="-153644" custLinFactNeighborX="19578" custLinFactNeighborY="-200000">
        <dgm:presLayoutVars>
          <dgm:bulletEnabled val="1"/>
        </dgm:presLayoutVars>
      </dgm:prSet>
      <dgm:spPr/>
    </dgm:pt>
    <dgm:pt modelId="{31FE8184-D4C5-45C1-AD0C-EA2145F28E53}" type="pres">
      <dgm:prSet presAssocID="{D37B8EC1-55C5-4CC5-AF75-261299374F4B}" presName="aSpace" presStyleCnt="0"/>
      <dgm:spPr/>
    </dgm:pt>
    <dgm:pt modelId="{27116596-7AB9-4E85-9D3B-D45CED5C2FB2}" type="pres">
      <dgm:prSet presAssocID="{1F6DD449-9AAD-4E96-8440-B2F3589216B2}" presName="aNode" presStyleLbl="fgAcc1" presStyleIdx="1" presStyleCnt="10" custScaleX="149164" custLinFactY="-114884" custLinFactNeighborX="33891" custLinFactNeighborY="-200000">
        <dgm:presLayoutVars>
          <dgm:bulletEnabled val="1"/>
        </dgm:presLayoutVars>
      </dgm:prSet>
      <dgm:spPr/>
    </dgm:pt>
    <dgm:pt modelId="{E4C1B7A2-348A-47EB-975A-63F089C34AA3}" type="pres">
      <dgm:prSet presAssocID="{1F6DD449-9AAD-4E96-8440-B2F3589216B2}" presName="aSpace" presStyleCnt="0"/>
      <dgm:spPr/>
    </dgm:pt>
    <dgm:pt modelId="{B38F8FCF-FD6A-4AC7-8351-155815FC7C73}" type="pres">
      <dgm:prSet presAssocID="{6D58BC4D-AA39-4400-AD22-9F5797FDDF24}" presName="aNode" presStyleLbl="fgAcc1" presStyleIdx="2" presStyleCnt="10" custScaleX="149192" custScaleY="144883" custLinFactY="-85615" custLinFactNeighborX="33905" custLinFactNeighborY="-100000">
        <dgm:presLayoutVars>
          <dgm:bulletEnabled val="1"/>
        </dgm:presLayoutVars>
      </dgm:prSet>
      <dgm:spPr/>
    </dgm:pt>
    <dgm:pt modelId="{771E8934-A924-4057-848D-EE7418063D60}" type="pres">
      <dgm:prSet presAssocID="{6D58BC4D-AA39-4400-AD22-9F5797FDDF24}" presName="aSpace" presStyleCnt="0"/>
      <dgm:spPr/>
    </dgm:pt>
    <dgm:pt modelId="{599ACD58-992A-4BAA-86BB-198DAF8B4DA1}" type="pres">
      <dgm:prSet presAssocID="{56F5219E-77C8-41E3-B4CF-F8A5AB17B039}" presName="aNode" presStyleLbl="fgAcc1" presStyleIdx="3" presStyleCnt="10" custScaleX="149192" custScaleY="115150" custLinFactY="-44652" custLinFactNeighborX="33905" custLinFactNeighborY="-100000">
        <dgm:presLayoutVars>
          <dgm:bulletEnabled val="1"/>
        </dgm:presLayoutVars>
      </dgm:prSet>
      <dgm:spPr/>
    </dgm:pt>
    <dgm:pt modelId="{F3EFAEE8-D0D1-4920-A7F7-693D65B2518F}" type="pres">
      <dgm:prSet presAssocID="{56F5219E-77C8-41E3-B4CF-F8A5AB17B039}" presName="aSpace" presStyleCnt="0"/>
      <dgm:spPr/>
    </dgm:pt>
    <dgm:pt modelId="{CFDAB090-9265-4EB6-B8DB-F586BB07C0EF}" type="pres">
      <dgm:prSet presAssocID="{A559DC9F-BF5E-40AD-AEA3-9E5E90D96895}" presName="aNode" presStyleLbl="fgAcc1" presStyleIdx="4" presStyleCnt="10" custScaleX="149192" custLinFactY="-18032" custLinFactNeighborX="33905" custLinFactNeighborY="-100000">
        <dgm:presLayoutVars>
          <dgm:bulletEnabled val="1"/>
        </dgm:presLayoutVars>
      </dgm:prSet>
      <dgm:spPr/>
    </dgm:pt>
    <dgm:pt modelId="{B2F06626-C036-481A-B703-7B4C92090F69}" type="pres">
      <dgm:prSet presAssocID="{A559DC9F-BF5E-40AD-AEA3-9E5E90D96895}" presName="aSpace" presStyleCnt="0"/>
      <dgm:spPr/>
    </dgm:pt>
    <dgm:pt modelId="{40181C37-06D0-4B0B-89A2-0B7E19EAA9F3}" type="pres">
      <dgm:prSet presAssocID="{6BD264C3-0C5D-42A9-9F8D-E31CE9BE7698}" presName="aNode" presStyleLbl="fgAcc1" presStyleIdx="5" presStyleCnt="10" custScaleX="149192" custScaleY="98432" custLinFactNeighborX="33905" custLinFactNeighborY="89892">
        <dgm:presLayoutVars>
          <dgm:bulletEnabled val="1"/>
        </dgm:presLayoutVars>
      </dgm:prSet>
      <dgm:spPr/>
    </dgm:pt>
    <dgm:pt modelId="{8C531C99-82EA-46D3-87B5-A3161B7D6885}" type="pres">
      <dgm:prSet presAssocID="{6BD264C3-0C5D-42A9-9F8D-E31CE9BE7698}" presName="aSpace" presStyleCnt="0"/>
      <dgm:spPr/>
    </dgm:pt>
    <dgm:pt modelId="{4570CC86-611B-4FDA-94DC-0EBF2EE425A7}" type="pres">
      <dgm:prSet presAssocID="{E5F2DEA5-3CB2-47A3-9DE5-88F109417359}" presName="aNode" presStyleLbl="fgAcc1" presStyleIdx="6" presStyleCnt="10" custScaleX="149192" custScaleY="139281" custLinFactY="20035" custLinFactNeighborX="34003" custLinFactNeighborY="100000">
        <dgm:presLayoutVars>
          <dgm:bulletEnabled val="1"/>
        </dgm:presLayoutVars>
      </dgm:prSet>
      <dgm:spPr/>
    </dgm:pt>
    <dgm:pt modelId="{2C58AEFD-3FC7-43C3-B9EB-1EE9C585E92C}" type="pres">
      <dgm:prSet presAssocID="{E5F2DEA5-3CB2-47A3-9DE5-88F109417359}" presName="aSpace" presStyleCnt="0"/>
      <dgm:spPr/>
    </dgm:pt>
    <dgm:pt modelId="{3BF0DD8A-A79F-409D-9359-CA772B755D5C}" type="pres">
      <dgm:prSet presAssocID="{AC115AB6-443A-41B6-B579-2BFDC8823AAF}" presName="aNode" presStyleLbl="fgAcc1" presStyleIdx="7" presStyleCnt="10" custScaleX="149192" custLinFactY="44561" custLinFactNeighborX="33855" custLinFactNeighborY="100000">
        <dgm:presLayoutVars>
          <dgm:bulletEnabled val="1"/>
        </dgm:presLayoutVars>
      </dgm:prSet>
      <dgm:spPr/>
    </dgm:pt>
    <dgm:pt modelId="{BB853B5A-741C-47BA-9BCB-36734D561E28}" type="pres">
      <dgm:prSet presAssocID="{AC115AB6-443A-41B6-B579-2BFDC8823AAF}" presName="aSpace" presStyleCnt="0"/>
      <dgm:spPr/>
    </dgm:pt>
    <dgm:pt modelId="{37FF51FD-EF0B-4EFF-AA47-39272854A36E}" type="pres">
      <dgm:prSet presAssocID="{A88286DB-8095-450F-B21C-C459BD7966AB}" presName="aNode" presStyleLbl="fgAcc1" presStyleIdx="8" presStyleCnt="10" custScaleX="149192" custLinFactY="64293" custLinFactNeighborX="33905" custLinFactNeighborY="100000">
        <dgm:presLayoutVars>
          <dgm:bulletEnabled val="1"/>
        </dgm:presLayoutVars>
      </dgm:prSet>
      <dgm:spPr/>
    </dgm:pt>
    <dgm:pt modelId="{992C16FA-0FB2-4D92-A331-58EE52ED6612}" type="pres">
      <dgm:prSet presAssocID="{A88286DB-8095-450F-B21C-C459BD7966AB}" presName="aSpace" presStyleCnt="0"/>
      <dgm:spPr/>
    </dgm:pt>
    <dgm:pt modelId="{0E4636C9-D971-4E11-BF45-36973964E29A}" type="pres">
      <dgm:prSet presAssocID="{95617673-364C-4233-B2EE-FEC24C31937E}" presName="aNode" presStyleLbl="fgAcc1" presStyleIdx="9" presStyleCnt="10" custScaleX="149192" custLinFactY="84023" custLinFactNeighborX="33905" custLinFactNeighborY="100000">
        <dgm:presLayoutVars>
          <dgm:bulletEnabled val="1"/>
        </dgm:presLayoutVars>
      </dgm:prSet>
      <dgm:spPr/>
    </dgm:pt>
    <dgm:pt modelId="{9870C458-1340-4AF3-9793-A17AADA903E6}" type="pres">
      <dgm:prSet presAssocID="{95617673-364C-4233-B2EE-FEC24C31937E}" presName="aSpace" presStyleCnt="0"/>
      <dgm:spPr/>
    </dgm:pt>
  </dgm:ptLst>
  <dgm:cxnLst>
    <dgm:cxn modelId="{20E2620B-FF10-4790-AD8C-7F8C8122A0CB}" type="presOf" srcId="{D37B8EC1-55C5-4CC5-AF75-261299374F4B}" destId="{A2B8AF52-DE43-4996-9632-3FE01FB6674F}" srcOrd="0" destOrd="0" presId="urn:microsoft.com/office/officeart/2005/8/layout/pyramid2"/>
    <dgm:cxn modelId="{F59CB10B-6E11-465F-AC9E-BD3A24518BC7}" type="presOf" srcId="{A88286DB-8095-450F-B21C-C459BD7966AB}" destId="{37FF51FD-EF0B-4EFF-AA47-39272854A36E}" srcOrd="0" destOrd="0" presId="urn:microsoft.com/office/officeart/2005/8/layout/pyramid2"/>
    <dgm:cxn modelId="{2732D414-71B2-4F35-8812-8DCFFF7CCAF3}" srcId="{F56F8EBA-C50E-4CCD-ADBE-EE599EA44E90}" destId="{6BD264C3-0C5D-42A9-9F8D-E31CE9BE7698}" srcOrd="5" destOrd="0" parTransId="{0E0AC6B5-86FC-41EC-B9D3-A1DDE0A7783B}" sibTransId="{DBEF1E1F-6631-4D37-AF19-A3908048811D}"/>
    <dgm:cxn modelId="{17167F20-1716-485D-BF73-4EB37995FCC3}" srcId="{F56F8EBA-C50E-4CCD-ADBE-EE599EA44E90}" destId="{1F6DD449-9AAD-4E96-8440-B2F3589216B2}" srcOrd="1" destOrd="0" parTransId="{C7A18560-DBEB-40FF-AE64-EE8101B79EAC}" sibTransId="{D5216338-E77F-4764-8EE2-27F3254DCC2B}"/>
    <dgm:cxn modelId="{D850F337-94C7-40ED-A5E6-B467358A86BA}" type="presOf" srcId="{1F6DD449-9AAD-4E96-8440-B2F3589216B2}" destId="{27116596-7AB9-4E85-9D3B-D45CED5C2FB2}" srcOrd="0" destOrd="0" presId="urn:microsoft.com/office/officeart/2005/8/layout/pyramid2"/>
    <dgm:cxn modelId="{C66EB83C-53A7-488B-86BE-BE1EF14222C2}" type="presOf" srcId="{E5F2DEA5-3CB2-47A3-9DE5-88F109417359}" destId="{4570CC86-611B-4FDA-94DC-0EBF2EE425A7}" srcOrd="0" destOrd="0" presId="urn:microsoft.com/office/officeart/2005/8/layout/pyramid2"/>
    <dgm:cxn modelId="{CEDEED3C-5F6B-40A2-84B9-135293AA25EB}" type="presOf" srcId="{56F5219E-77C8-41E3-B4CF-F8A5AB17B039}" destId="{599ACD58-992A-4BAA-86BB-198DAF8B4DA1}" srcOrd="0" destOrd="0" presId="urn:microsoft.com/office/officeart/2005/8/layout/pyramid2"/>
    <dgm:cxn modelId="{6A27E93F-B316-45E4-9069-CCF6D7A0306D}" srcId="{F56F8EBA-C50E-4CCD-ADBE-EE599EA44E90}" destId="{AC115AB6-443A-41B6-B579-2BFDC8823AAF}" srcOrd="7" destOrd="0" parTransId="{3DBF5E4A-7C24-4DC6-9814-3AA93E908EFC}" sibTransId="{69484F7C-2FE6-4BF2-BBCB-07C422896EB0}"/>
    <dgm:cxn modelId="{5F0C215C-494D-4151-8CA8-95EF6751B6CE}" srcId="{F56F8EBA-C50E-4CCD-ADBE-EE599EA44E90}" destId="{A559DC9F-BF5E-40AD-AEA3-9E5E90D96895}" srcOrd="4" destOrd="0" parTransId="{F74B7E12-8942-44CF-AD2F-2E956102604C}" sibTransId="{E3821274-49D0-4CBB-826D-F3E18618B60E}"/>
    <dgm:cxn modelId="{33563145-3F5A-4762-B2AC-C6D25DB92FC5}" type="presOf" srcId="{6D58BC4D-AA39-4400-AD22-9F5797FDDF24}" destId="{B38F8FCF-FD6A-4AC7-8351-155815FC7C73}" srcOrd="0" destOrd="0" presId="urn:microsoft.com/office/officeart/2005/8/layout/pyramid2"/>
    <dgm:cxn modelId="{25519367-CB9B-4854-BAB7-C4D13FF640D2}" srcId="{F56F8EBA-C50E-4CCD-ADBE-EE599EA44E90}" destId="{D37B8EC1-55C5-4CC5-AF75-261299374F4B}" srcOrd="0" destOrd="0" parTransId="{C4AD19F1-4CA7-4B3D-AEB5-BADB1F179036}" sibTransId="{22476218-8CE1-43A3-A6A2-51A0598CAF0F}"/>
    <dgm:cxn modelId="{8E33C758-E0C7-4919-9E83-9BC33C4D824A}" srcId="{F56F8EBA-C50E-4CCD-ADBE-EE599EA44E90}" destId="{56F5219E-77C8-41E3-B4CF-F8A5AB17B039}" srcOrd="3" destOrd="0" parTransId="{E9854C83-4CD1-4523-80CF-420AB338C62F}" sibTransId="{532FAFE7-4A02-4097-9BF7-5EF80DB26A92}"/>
    <dgm:cxn modelId="{A697E48A-94D6-4BC4-8EFB-B21CCC6AEA13}" type="presOf" srcId="{A559DC9F-BF5E-40AD-AEA3-9E5E90D96895}" destId="{CFDAB090-9265-4EB6-B8DB-F586BB07C0EF}" srcOrd="0" destOrd="0" presId="urn:microsoft.com/office/officeart/2005/8/layout/pyramid2"/>
    <dgm:cxn modelId="{B3CAB999-507F-4640-B02A-9D219FC57F72}" srcId="{F56F8EBA-C50E-4CCD-ADBE-EE599EA44E90}" destId="{E5F2DEA5-3CB2-47A3-9DE5-88F109417359}" srcOrd="6" destOrd="0" parTransId="{6EF32681-10FC-4F55-A940-DE5EE22F1CE2}" sibTransId="{4A28FE34-00B8-4002-8266-BC5701AD8FA4}"/>
    <dgm:cxn modelId="{EA46929E-460F-450F-B03C-F5499140613D}" type="presOf" srcId="{95617673-364C-4233-B2EE-FEC24C31937E}" destId="{0E4636C9-D971-4E11-BF45-36973964E29A}" srcOrd="0" destOrd="0" presId="urn:microsoft.com/office/officeart/2005/8/layout/pyramid2"/>
    <dgm:cxn modelId="{C7B4D9A0-6427-4740-A3BF-653B82DA5F88}" type="presOf" srcId="{F56F8EBA-C50E-4CCD-ADBE-EE599EA44E90}" destId="{44764190-5ADA-49CF-B86E-B6C9335D2BFF}" srcOrd="0" destOrd="0" presId="urn:microsoft.com/office/officeart/2005/8/layout/pyramid2"/>
    <dgm:cxn modelId="{91C34BB2-5AF2-44EC-A417-9CCB6EB7F7C5}" srcId="{F56F8EBA-C50E-4CCD-ADBE-EE599EA44E90}" destId="{A88286DB-8095-450F-B21C-C459BD7966AB}" srcOrd="8" destOrd="0" parTransId="{2ECBE98F-0823-4164-8B77-8ED2A14B6E3A}" sibTransId="{C3B2BCE8-7C41-44E2-B1F0-3744E92C98BB}"/>
    <dgm:cxn modelId="{60A70DBA-2659-412D-BE07-4998D8ED3DB1}" srcId="{F56F8EBA-C50E-4CCD-ADBE-EE599EA44E90}" destId="{6D58BC4D-AA39-4400-AD22-9F5797FDDF24}" srcOrd="2" destOrd="0" parTransId="{9EBC80BE-85F1-4E22-9E5A-896473C5DC3D}" sibTransId="{F3BE3257-DB7E-452A-94D1-0965635D488C}"/>
    <dgm:cxn modelId="{0A5523EB-D76C-42CA-8C66-2A13832477CD}" srcId="{F56F8EBA-C50E-4CCD-ADBE-EE599EA44E90}" destId="{95617673-364C-4233-B2EE-FEC24C31937E}" srcOrd="9" destOrd="0" parTransId="{D776D1AA-0947-4269-A55D-BA7B49D25929}" sibTransId="{2FE89A8C-4C97-4101-8957-73B2DDE98382}"/>
    <dgm:cxn modelId="{5A28DAF8-22C4-4532-8CD8-14CC462A755D}" type="presOf" srcId="{AC115AB6-443A-41B6-B579-2BFDC8823AAF}" destId="{3BF0DD8A-A79F-409D-9359-CA772B755D5C}" srcOrd="0" destOrd="0" presId="urn:microsoft.com/office/officeart/2005/8/layout/pyramid2"/>
    <dgm:cxn modelId="{2035A8FF-A39A-4BEE-9D94-A82B42FF6640}" type="presOf" srcId="{6BD264C3-0C5D-42A9-9F8D-E31CE9BE7698}" destId="{40181C37-06D0-4B0B-89A2-0B7E19EAA9F3}" srcOrd="0" destOrd="0" presId="urn:microsoft.com/office/officeart/2005/8/layout/pyramid2"/>
    <dgm:cxn modelId="{6707544E-D21E-436B-A550-EC9D842FCDFB}" type="presParOf" srcId="{44764190-5ADA-49CF-B86E-B6C9335D2BFF}" destId="{9E4AE428-8838-4DDC-AF0C-82A8EACE376F}" srcOrd="0" destOrd="0" presId="urn:microsoft.com/office/officeart/2005/8/layout/pyramid2"/>
    <dgm:cxn modelId="{6C65DAEE-1D68-4F3D-BF64-40A1F42D46D0}" type="presParOf" srcId="{44764190-5ADA-49CF-B86E-B6C9335D2BFF}" destId="{C5A6C4D4-14A8-4C23-ACAE-D43E4BFB36D6}" srcOrd="1" destOrd="0" presId="urn:microsoft.com/office/officeart/2005/8/layout/pyramid2"/>
    <dgm:cxn modelId="{E0073D8D-E2C5-48F8-A7C5-01F52D4151B5}" type="presParOf" srcId="{C5A6C4D4-14A8-4C23-ACAE-D43E4BFB36D6}" destId="{A2B8AF52-DE43-4996-9632-3FE01FB6674F}" srcOrd="0" destOrd="0" presId="urn:microsoft.com/office/officeart/2005/8/layout/pyramid2"/>
    <dgm:cxn modelId="{4C67DFED-DD60-4D24-B33F-8EBF8400DFCB}" type="presParOf" srcId="{C5A6C4D4-14A8-4C23-ACAE-D43E4BFB36D6}" destId="{31FE8184-D4C5-45C1-AD0C-EA2145F28E53}" srcOrd="1" destOrd="0" presId="urn:microsoft.com/office/officeart/2005/8/layout/pyramid2"/>
    <dgm:cxn modelId="{22C1A7B9-FCE7-4BED-AA32-BAB19CB911E9}" type="presParOf" srcId="{C5A6C4D4-14A8-4C23-ACAE-D43E4BFB36D6}" destId="{27116596-7AB9-4E85-9D3B-D45CED5C2FB2}" srcOrd="2" destOrd="0" presId="urn:microsoft.com/office/officeart/2005/8/layout/pyramid2"/>
    <dgm:cxn modelId="{425B034E-0FD9-42DC-B181-BAF46F514EAC}" type="presParOf" srcId="{C5A6C4D4-14A8-4C23-ACAE-D43E4BFB36D6}" destId="{E4C1B7A2-348A-47EB-975A-63F089C34AA3}" srcOrd="3" destOrd="0" presId="urn:microsoft.com/office/officeart/2005/8/layout/pyramid2"/>
    <dgm:cxn modelId="{329792DA-73E1-45CB-A731-93C1851BEA2E}" type="presParOf" srcId="{C5A6C4D4-14A8-4C23-ACAE-D43E4BFB36D6}" destId="{B38F8FCF-FD6A-4AC7-8351-155815FC7C73}" srcOrd="4" destOrd="0" presId="urn:microsoft.com/office/officeart/2005/8/layout/pyramid2"/>
    <dgm:cxn modelId="{94A201A5-9C23-41FE-9D77-3254645F4AF1}" type="presParOf" srcId="{C5A6C4D4-14A8-4C23-ACAE-D43E4BFB36D6}" destId="{771E8934-A924-4057-848D-EE7418063D60}" srcOrd="5" destOrd="0" presId="urn:microsoft.com/office/officeart/2005/8/layout/pyramid2"/>
    <dgm:cxn modelId="{9221591E-75DC-4840-BE32-39B624580BE4}" type="presParOf" srcId="{C5A6C4D4-14A8-4C23-ACAE-D43E4BFB36D6}" destId="{599ACD58-992A-4BAA-86BB-198DAF8B4DA1}" srcOrd="6" destOrd="0" presId="urn:microsoft.com/office/officeart/2005/8/layout/pyramid2"/>
    <dgm:cxn modelId="{A37509DC-7C7C-43E0-A3A8-49A9B7FF8773}" type="presParOf" srcId="{C5A6C4D4-14A8-4C23-ACAE-D43E4BFB36D6}" destId="{F3EFAEE8-D0D1-4920-A7F7-693D65B2518F}" srcOrd="7" destOrd="0" presId="urn:microsoft.com/office/officeart/2005/8/layout/pyramid2"/>
    <dgm:cxn modelId="{E0EDF4B8-0B2D-43D0-864F-C7425863291B}" type="presParOf" srcId="{C5A6C4D4-14A8-4C23-ACAE-D43E4BFB36D6}" destId="{CFDAB090-9265-4EB6-B8DB-F586BB07C0EF}" srcOrd="8" destOrd="0" presId="urn:microsoft.com/office/officeart/2005/8/layout/pyramid2"/>
    <dgm:cxn modelId="{19E3BC54-0A5D-4400-B3E0-AF8409CC0A4B}" type="presParOf" srcId="{C5A6C4D4-14A8-4C23-ACAE-D43E4BFB36D6}" destId="{B2F06626-C036-481A-B703-7B4C92090F69}" srcOrd="9" destOrd="0" presId="urn:microsoft.com/office/officeart/2005/8/layout/pyramid2"/>
    <dgm:cxn modelId="{D5F757FF-DC83-4619-8B4A-A3C9E5154070}" type="presParOf" srcId="{C5A6C4D4-14A8-4C23-ACAE-D43E4BFB36D6}" destId="{40181C37-06D0-4B0B-89A2-0B7E19EAA9F3}" srcOrd="10" destOrd="0" presId="urn:microsoft.com/office/officeart/2005/8/layout/pyramid2"/>
    <dgm:cxn modelId="{ECC04676-FC2C-4E24-B37F-70440CE250A1}" type="presParOf" srcId="{C5A6C4D4-14A8-4C23-ACAE-D43E4BFB36D6}" destId="{8C531C99-82EA-46D3-87B5-A3161B7D6885}" srcOrd="11" destOrd="0" presId="urn:microsoft.com/office/officeart/2005/8/layout/pyramid2"/>
    <dgm:cxn modelId="{46AFECA7-5C67-45A0-9E7B-7B2F6D545E31}" type="presParOf" srcId="{C5A6C4D4-14A8-4C23-ACAE-D43E4BFB36D6}" destId="{4570CC86-611B-4FDA-94DC-0EBF2EE425A7}" srcOrd="12" destOrd="0" presId="urn:microsoft.com/office/officeart/2005/8/layout/pyramid2"/>
    <dgm:cxn modelId="{E7E8D72F-CAE1-4803-8086-ACCF92631280}" type="presParOf" srcId="{C5A6C4D4-14A8-4C23-ACAE-D43E4BFB36D6}" destId="{2C58AEFD-3FC7-43C3-B9EB-1EE9C585E92C}" srcOrd="13" destOrd="0" presId="urn:microsoft.com/office/officeart/2005/8/layout/pyramid2"/>
    <dgm:cxn modelId="{8299FFA2-1844-4C68-B7FB-8D1ED5B2D666}" type="presParOf" srcId="{C5A6C4D4-14A8-4C23-ACAE-D43E4BFB36D6}" destId="{3BF0DD8A-A79F-409D-9359-CA772B755D5C}" srcOrd="14" destOrd="0" presId="urn:microsoft.com/office/officeart/2005/8/layout/pyramid2"/>
    <dgm:cxn modelId="{16BE5F84-092B-4AB4-8502-5E5CCB6CFC6D}" type="presParOf" srcId="{C5A6C4D4-14A8-4C23-ACAE-D43E4BFB36D6}" destId="{BB853B5A-741C-47BA-9BCB-36734D561E28}" srcOrd="15" destOrd="0" presId="urn:microsoft.com/office/officeart/2005/8/layout/pyramid2"/>
    <dgm:cxn modelId="{3869601A-C1A0-4EC3-B6EC-282A45E48B70}" type="presParOf" srcId="{C5A6C4D4-14A8-4C23-ACAE-D43E4BFB36D6}" destId="{37FF51FD-EF0B-4EFF-AA47-39272854A36E}" srcOrd="16" destOrd="0" presId="urn:microsoft.com/office/officeart/2005/8/layout/pyramid2"/>
    <dgm:cxn modelId="{5C7513EE-573B-4352-8324-9F201159DBB3}" type="presParOf" srcId="{C5A6C4D4-14A8-4C23-ACAE-D43E4BFB36D6}" destId="{992C16FA-0FB2-4D92-A331-58EE52ED6612}" srcOrd="17" destOrd="0" presId="urn:microsoft.com/office/officeart/2005/8/layout/pyramid2"/>
    <dgm:cxn modelId="{9CC1D267-32D8-4AD4-B64F-05C96E1BA638}" type="presParOf" srcId="{C5A6C4D4-14A8-4C23-ACAE-D43E4BFB36D6}" destId="{0E4636C9-D971-4E11-BF45-36973964E29A}" srcOrd="18" destOrd="0" presId="urn:microsoft.com/office/officeart/2005/8/layout/pyramid2"/>
    <dgm:cxn modelId="{441AFB34-DC31-4D12-8080-D154274234EF}" type="presParOf" srcId="{C5A6C4D4-14A8-4C23-ACAE-D43E4BFB36D6}" destId="{9870C458-1340-4AF3-9793-A17AADA903E6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FE2231-29F7-4127-9524-AA41304CD6FC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A3F1F-7157-49CF-BF35-96F88D21B14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pPr rtl="0"/>
          <a:r>
            <a:rPr lang="ru-RU" b="1" dirty="0"/>
            <a:t>Виды налоговых доходов</a:t>
          </a:r>
          <a:endParaRPr lang="ru-RU" dirty="0"/>
        </a:p>
      </dgm:t>
    </dgm:pt>
    <dgm:pt modelId="{04BDF471-E69C-4143-8AC4-08F61E610EC4}" type="parTrans" cxnId="{8E477068-B826-451B-AAE1-C940E3EED0AD}">
      <dgm:prSet/>
      <dgm:spPr/>
      <dgm:t>
        <a:bodyPr/>
        <a:lstStyle/>
        <a:p>
          <a:endParaRPr lang="ru-RU"/>
        </a:p>
      </dgm:t>
    </dgm:pt>
    <dgm:pt modelId="{ABE8ED7A-1D57-47CD-8C86-E4EAB86FF309}" type="sibTrans" cxnId="{8E477068-B826-451B-AAE1-C940E3EED0AD}">
      <dgm:prSet/>
      <dgm:spPr/>
      <dgm:t>
        <a:bodyPr/>
        <a:lstStyle/>
        <a:p>
          <a:endParaRPr lang="ru-RU"/>
        </a:p>
      </dgm:t>
    </dgm:pt>
    <dgm:pt modelId="{8DF84060-997A-4BFB-B333-759D00CF744E}" type="pres">
      <dgm:prSet presAssocID="{10FE2231-29F7-4127-9524-AA41304CD6FC}" presName="linearFlow" presStyleCnt="0">
        <dgm:presLayoutVars>
          <dgm:dir/>
          <dgm:resizeHandles val="exact"/>
        </dgm:presLayoutVars>
      </dgm:prSet>
      <dgm:spPr/>
    </dgm:pt>
    <dgm:pt modelId="{C044CE8F-D997-4000-A021-81AAAD80D2A2}" type="pres">
      <dgm:prSet presAssocID="{2E8A3F1F-7157-49CF-BF35-96F88D21B14B}" presName="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C5D3EE0-ADC1-484C-80F0-B0824E1AFA19}" type="pres">
      <dgm:prSet presAssocID="{2E8A3F1F-7157-49CF-BF35-96F88D21B14B}" presName="imgShp" presStyleLbl="fgImgPlace1" presStyleIdx="0" presStyleCnt="1" custScaleX="1347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56A5870D-F373-4FE3-B117-206FE3E4E52B}" type="pres">
      <dgm:prSet presAssocID="{2E8A3F1F-7157-49CF-BF35-96F88D21B14B}" presName="txShp" presStyleLbl="node1" presStyleIdx="0" presStyleCnt="1">
        <dgm:presLayoutVars>
          <dgm:bulletEnabled val="1"/>
        </dgm:presLayoutVars>
      </dgm:prSet>
      <dgm:spPr/>
    </dgm:pt>
  </dgm:ptLst>
  <dgm:cxnLst>
    <dgm:cxn modelId="{8E477068-B826-451B-AAE1-C940E3EED0AD}" srcId="{10FE2231-29F7-4127-9524-AA41304CD6FC}" destId="{2E8A3F1F-7157-49CF-BF35-96F88D21B14B}" srcOrd="0" destOrd="0" parTransId="{04BDF471-E69C-4143-8AC4-08F61E610EC4}" sibTransId="{ABE8ED7A-1D57-47CD-8C86-E4EAB86FF309}"/>
    <dgm:cxn modelId="{AE2BA053-EC40-4BFC-92A0-7A868884A7BA}" type="presOf" srcId="{2E8A3F1F-7157-49CF-BF35-96F88D21B14B}" destId="{56A5870D-F373-4FE3-B117-206FE3E4E52B}" srcOrd="0" destOrd="0" presId="urn:microsoft.com/office/officeart/2005/8/layout/vList3"/>
    <dgm:cxn modelId="{CC4D9AEC-9B4E-402D-8533-84DA0378C1C6}" type="presOf" srcId="{10FE2231-29F7-4127-9524-AA41304CD6FC}" destId="{8DF84060-997A-4BFB-B333-759D00CF744E}" srcOrd="0" destOrd="0" presId="urn:microsoft.com/office/officeart/2005/8/layout/vList3"/>
    <dgm:cxn modelId="{1C46CE31-9B29-4024-B1B8-3F841D9B0D68}" type="presParOf" srcId="{8DF84060-997A-4BFB-B333-759D00CF744E}" destId="{C044CE8F-D997-4000-A021-81AAAD80D2A2}" srcOrd="0" destOrd="0" presId="urn:microsoft.com/office/officeart/2005/8/layout/vList3"/>
    <dgm:cxn modelId="{FDC07FF4-2EDB-4F2C-B5D6-9C6ADDB9B83A}" type="presParOf" srcId="{C044CE8F-D997-4000-A021-81AAAD80D2A2}" destId="{DC5D3EE0-ADC1-484C-80F0-B0824E1AFA19}" srcOrd="0" destOrd="0" presId="urn:microsoft.com/office/officeart/2005/8/layout/vList3"/>
    <dgm:cxn modelId="{F5CA1E15-72AD-4EE7-A068-6B7E314503AC}" type="presParOf" srcId="{C044CE8F-D997-4000-A021-81AAAD80D2A2}" destId="{56A5870D-F373-4FE3-B117-206FE3E4E52B}" srcOrd="1" destOrd="0" presId="urn:microsoft.com/office/officeart/2005/8/layout/vList3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624C09-A005-44B9-94A4-E3A4E785A831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253706-3228-43C6-A5F1-3C620A260F1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pPr rtl="0"/>
          <a:r>
            <a:rPr lang="ru-RU" b="1" dirty="0"/>
            <a:t>Виды неналоговых доходов</a:t>
          </a:r>
          <a:endParaRPr lang="ru-RU" dirty="0"/>
        </a:p>
      </dgm:t>
    </dgm:pt>
    <dgm:pt modelId="{CE9B8790-ADC7-41F9-B128-AC1A011D039C}" type="parTrans" cxnId="{43875887-226D-4358-9505-3D12CB33B070}">
      <dgm:prSet/>
      <dgm:spPr/>
      <dgm:t>
        <a:bodyPr/>
        <a:lstStyle/>
        <a:p>
          <a:endParaRPr lang="ru-RU"/>
        </a:p>
      </dgm:t>
    </dgm:pt>
    <dgm:pt modelId="{E3E0F111-39D1-45D1-94D3-DFAA66DC6AF3}" type="sibTrans" cxnId="{43875887-226D-4358-9505-3D12CB33B070}">
      <dgm:prSet/>
      <dgm:spPr/>
      <dgm:t>
        <a:bodyPr/>
        <a:lstStyle/>
        <a:p>
          <a:endParaRPr lang="ru-RU"/>
        </a:p>
      </dgm:t>
    </dgm:pt>
    <dgm:pt modelId="{72C4C05E-76CF-4C58-85C2-424810C14984}" type="pres">
      <dgm:prSet presAssocID="{7A624C09-A005-44B9-94A4-E3A4E785A831}" presName="linearFlow" presStyleCnt="0">
        <dgm:presLayoutVars>
          <dgm:dir/>
          <dgm:resizeHandles val="exact"/>
        </dgm:presLayoutVars>
      </dgm:prSet>
      <dgm:spPr/>
    </dgm:pt>
    <dgm:pt modelId="{992ABD64-9388-41CC-A9D8-7538FD5B0E21}" type="pres">
      <dgm:prSet presAssocID="{25253706-3228-43C6-A5F1-3C620A260F12}" presName="composite" presStyleCnt="0"/>
      <dgm:spPr/>
    </dgm:pt>
    <dgm:pt modelId="{1C8FF7F9-A095-400A-97D3-0C5CC30BBB90}" type="pres">
      <dgm:prSet presAssocID="{25253706-3228-43C6-A5F1-3C620A260F12}" presName="imgShp" presStyleLbl="fgImgPlace1" presStyleIdx="0" presStyleCnt="1" custScaleX="1337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29B7435B-60BC-4454-8CDB-7ECD29492C93}" type="pres">
      <dgm:prSet presAssocID="{25253706-3228-43C6-A5F1-3C620A260F12}" presName="txShp" presStyleLbl="node1" presStyleIdx="0" presStyleCnt="1" custLinFactNeighborX="-781">
        <dgm:presLayoutVars>
          <dgm:bulletEnabled val="1"/>
        </dgm:presLayoutVars>
      </dgm:prSet>
      <dgm:spPr/>
    </dgm:pt>
  </dgm:ptLst>
  <dgm:cxnLst>
    <dgm:cxn modelId="{03DEED13-8426-4330-80D3-213DA069036E}" type="presOf" srcId="{7A624C09-A005-44B9-94A4-E3A4E785A831}" destId="{72C4C05E-76CF-4C58-85C2-424810C14984}" srcOrd="0" destOrd="0" presId="urn:microsoft.com/office/officeart/2005/8/layout/vList3"/>
    <dgm:cxn modelId="{64103E17-5D03-454A-AA7F-3EAA0928E0B2}" type="presOf" srcId="{25253706-3228-43C6-A5F1-3C620A260F12}" destId="{29B7435B-60BC-4454-8CDB-7ECD29492C93}" srcOrd="0" destOrd="0" presId="urn:microsoft.com/office/officeart/2005/8/layout/vList3"/>
    <dgm:cxn modelId="{43875887-226D-4358-9505-3D12CB33B070}" srcId="{7A624C09-A005-44B9-94A4-E3A4E785A831}" destId="{25253706-3228-43C6-A5F1-3C620A260F12}" srcOrd="0" destOrd="0" parTransId="{CE9B8790-ADC7-41F9-B128-AC1A011D039C}" sibTransId="{E3E0F111-39D1-45D1-94D3-DFAA66DC6AF3}"/>
    <dgm:cxn modelId="{463C22E6-DEE6-41B4-8B30-C08B40566199}" type="presParOf" srcId="{72C4C05E-76CF-4C58-85C2-424810C14984}" destId="{992ABD64-9388-41CC-A9D8-7538FD5B0E21}" srcOrd="0" destOrd="0" presId="urn:microsoft.com/office/officeart/2005/8/layout/vList3"/>
    <dgm:cxn modelId="{9A14CE9F-C0FE-4937-9F48-FA891F586AA9}" type="presParOf" srcId="{992ABD64-9388-41CC-A9D8-7538FD5B0E21}" destId="{1C8FF7F9-A095-400A-97D3-0C5CC30BBB90}" srcOrd="0" destOrd="0" presId="urn:microsoft.com/office/officeart/2005/8/layout/vList3"/>
    <dgm:cxn modelId="{69067633-90CD-4911-A893-03DAD4D5FC67}" type="presParOf" srcId="{992ABD64-9388-41CC-A9D8-7538FD5B0E21}" destId="{29B7435B-60BC-4454-8CDB-7ECD29492C93}" srcOrd="1" destOrd="0" presId="urn:microsoft.com/office/officeart/2005/8/layout/vList3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AEFAFC-47A6-460E-99AF-D324DEFEA80A}" type="doc">
      <dgm:prSet loTypeId="urn:microsoft.com/office/officeart/2005/8/layout/defaul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1951784-49C5-426E-AC97-6654DC0B9478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550" b="1" dirty="0"/>
            <a:t>Общегосударственные вопросы</a:t>
          </a:r>
        </a:p>
      </dgm:t>
    </dgm:pt>
    <dgm:pt modelId="{C8F2B82B-5617-45A1-9F1F-7EF60C681A8E}" type="parTrans" cxnId="{65A7D650-2828-44B4-AA70-56FAC8AA4E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144A474-70B6-490C-B6EE-7A5E98E3B619}" type="sibTrans" cxnId="{65A7D650-2828-44B4-AA70-56FAC8AA4E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E49BAE4-7259-435F-8DE5-B62695DC8F77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dirty="0"/>
            <a:t>Национальная оборона</a:t>
          </a:r>
        </a:p>
      </dgm:t>
    </dgm:pt>
    <dgm:pt modelId="{1FD75947-41B2-4B6A-AFD0-00D829A62476}" type="parTrans" cxnId="{F94F0585-000C-4B2F-80BA-BF5DE4AEFC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49AE00C-A159-44D8-8E90-324944DB8776}" type="sibTrans" cxnId="{F94F0585-000C-4B2F-80BA-BF5DE4AEFC7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E27F5A4-0D0F-48C4-89FC-0C386502EFDF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Национальная безопасность и правоохранительная деятельность</a:t>
          </a:r>
          <a:endParaRPr lang="ru-RU" sz="1600" b="1" dirty="0"/>
        </a:p>
      </dgm:t>
    </dgm:pt>
    <dgm:pt modelId="{E1491FC1-F767-4365-A198-93A0ED836720}" type="parTrans" cxnId="{558026FC-816F-426B-8815-8D70CA430B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AE590F8-B0CE-4843-9B20-97B2B331E149}" type="sibTrans" cxnId="{558026FC-816F-426B-8815-8D70CA430B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75921D5-2E99-465D-BABC-3A50A5A24E5C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Национальная экономика</a:t>
          </a:r>
          <a:endParaRPr lang="ru-RU" sz="1600" b="1" dirty="0"/>
        </a:p>
      </dgm:t>
    </dgm:pt>
    <dgm:pt modelId="{49A21C39-E3E9-436A-B8F9-A7A84C14BB9C}" type="parTrans" cxnId="{E61EE105-3EA8-40DC-82CB-EDEFD1D4DA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5605488-6EB1-422C-8AB4-E08EB2931BC6}" type="sibTrans" cxnId="{E61EE105-3EA8-40DC-82CB-EDEFD1D4DA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967E75E-03D7-4C5A-8FE2-BC4F9265AF76}">
      <dgm:prSet phldrT="[Текст]"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/>
            <a:t>Жилищно-коммунальное хозяйство</a:t>
          </a:r>
          <a:endParaRPr lang="ru-RU" sz="1600" b="1" dirty="0"/>
        </a:p>
      </dgm:t>
    </dgm:pt>
    <dgm:pt modelId="{F5398199-D3AE-45EF-B269-F5815A0548A6}" type="parTrans" cxnId="{B3D7882F-2F27-4B5F-AFAC-D2377669F4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7CB1B65-A691-49AF-B256-E02DBA84DFF1}" type="sibTrans" cxnId="{B3D7882F-2F27-4B5F-AFAC-D2377669F4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9FB76A1-7DFB-4C2E-BADD-B7A46AC8DB98}">
      <dgm:prSet custT="1"/>
      <dgm:spPr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/>
            <a:t>Охрана окружающей среды</a:t>
          </a:r>
          <a:endParaRPr lang="ru-RU" sz="1600" b="1" dirty="0"/>
        </a:p>
      </dgm:t>
    </dgm:pt>
    <dgm:pt modelId="{360C46DF-0CCA-4D3E-BD4F-6D97338FEED3}" type="parTrans" cxnId="{E1056356-D6BA-48BC-844D-AE78AFDB46A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863581-5804-43F4-8666-C7FCF2DEBB2F}" type="sibTrans" cxnId="{E1056356-D6BA-48BC-844D-AE78AFDB46A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8736678-07DB-4BE1-BE05-E031D1E88F0C}">
      <dgm:prSet custT="1"/>
      <dgm:spPr>
        <a:solidFill>
          <a:srgbClr val="00B0F0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dirty="0"/>
            <a:t>Образование</a:t>
          </a:r>
        </a:p>
      </dgm:t>
    </dgm:pt>
    <dgm:pt modelId="{397B9902-DF89-47C4-8C40-F04E82DB9F0D}" type="parTrans" cxnId="{3C988770-DD0B-4407-BBA1-572880844A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F2E6F68-074C-4A7F-9996-30242227C088}" type="sibTrans" cxnId="{3C988770-DD0B-4407-BBA1-572880844A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82F76C-A159-434D-9551-D65A29D28CD4}">
      <dgm:prSet custT="1"/>
      <dgm:spPr>
        <a:solidFill>
          <a:srgbClr val="00B0F0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dirty="0"/>
            <a:t>Культура, кинематография</a:t>
          </a:r>
        </a:p>
      </dgm:t>
    </dgm:pt>
    <dgm:pt modelId="{F34ECFC8-FCCC-4562-80CA-BC5957E82600}" type="parTrans" cxnId="{1D3E743F-9DEB-4F46-94CA-FF460DD8167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9D62FC9-6EF6-46BC-8ADD-D6F4FD4BB2A0}" type="sibTrans" cxnId="{1D3E743F-9DEB-4F46-94CA-FF460DD8167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24B5A15-E83D-4DD4-BA6C-8CAC6827D2A5}">
      <dgm:prSet custT="1"/>
      <dgm:spPr>
        <a:solidFill>
          <a:srgbClr val="CCFFFF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Социальная политика</a:t>
          </a:r>
          <a:endParaRPr lang="ru-RU" sz="1600" b="1" dirty="0"/>
        </a:p>
      </dgm:t>
    </dgm:pt>
    <dgm:pt modelId="{B91DC247-2C94-4194-88AB-D6DCC0DBA138}" type="parTrans" cxnId="{6A6E3574-546D-4983-9D0D-C1D7B47F830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584010-895D-4C81-ADF3-87C2B218BC92}" type="sibTrans" cxnId="{6A6E3574-546D-4983-9D0D-C1D7B47F830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8C99B5E-0864-4179-8FB5-B538286276FC}">
      <dgm:prSet custT="1"/>
      <dgm:spPr>
        <a:solidFill>
          <a:srgbClr val="CCFFFF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Физическая культура и спорт</a:t>
          </a:r>
          <a:endParaRPr lang="ru-RU" sz="1600" b="1" dirty="0"/>
        </a:p>
      </dgm:t>
    </dgm:pt>
    <dgm:pt modelId="{8F33C3EE-ED09-42DF-9E10-6C6A4F72BF0E}" type="parTrans" cxnId="{F9182548-99A0-446B-B3AE-4F2D3AAA08E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43DB07-0C30-4EBA-BE4E-C32138E8007E}" type="sibTrans" cxnId="{F9182548-99A0-446B-B3AE-4F2D3AAA08E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6105862-FAFE-4397-95FB-5FBE154FF612}">
      <dgm:prSet custT="1"/>
      <dgm:spPr>
        <a:solidFill>
          <a:srgbClr val="CCFFFF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i="0" u="none" dirty="0"/>
            <a:t>Средства массовой информации</a:t>
          </a:r>
          <a:endParaRPr lang="ru-RU" sz="1600" b="1" dirty="0"/>
        </a:p>
      </dgm:t>
    </dgm:pt>
    <dgm:pt modelId="{FCD85FF6-F226-4AEF-A345-4F1EE86ACEA4}" type="parTrans" cxnId="{FE24CC20-B809-4B0E-A78B-D79FCFA3A5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99E6CA-1B6C-40F5-96C7-420ED4D19626}" type="sibTrans" cxnId="{FE24CC20-B809-4B0E-A78B-D79FCFA3A5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5515FE1-147A-4ABE-89E1-8B6636E38092}">
      <dgm:prSet custT="1"/>
      <dgm:spPr>
        <a:solidFill>
          <a:srgbClr val="00B0F0"/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1600" b="1" dirty="0"/>
            <a:t>Здравоохранение</a:t>
          </a:r>
        </a:p>
      </dgm:t>
    </dgm:pt>
    <dgm:pt modelId="{0D3EF08F-B136-47AF-8B20-7A49B850E942}" type="parTrans" cxnId="{CCCFD0CF-8CA8-41CA-8F5D-11CD6E556856}">
      <dgm:prSet/>
      <dgm:spPr/>
      <dgm:t>
        <a:bodyPr/>
        <a:lstStyle/>
        <a:p>
          <a:endParaRPr lang="ru-RU"/>
        </a:p>
      </dgm:t>
    </dgm:pt>
    <dgm:pt modelId="{81F31407-6664-4995-A94C-451AEF5CE8CC}" type="sibTrans" cxnId="{CCCFD0CF-8CA8-41CA-8F5D-11CD6E556856}">
      <dgm:prSet/>
      <dgm:spPr/>
      <dgm:t>
        <a:bodyPr/>
        <a:lstStyle/>
        <a:p>
          <a:endParaRPr lang="ru-RU"/>
        </a:p>
      </dgm:t>
    </dgm:pt>
    <dgm:pt modelId="{8CB15F47-2E27-45CC-A856-C67E7573F607}" type="pres">
      <dgm:prSet presAssocID="{C5AEFAFC-47A6-460E-99AF-D324DEFEA80A}" presName="diagram" presStyleCnt="0">
        <dgm:presLayoutVars>
          <dgm:dir/>
          <dgm:resizeHandles val="exact"/>
        </dgm:presLayoutVars>
      </dgm:prSet>
      <dgm:spPr/>
    </dgm:pt>
    <dgm:pt modelId="{CF41BEF7-1C27-495E-86B6-1CFA49944A92}" type="pres">
      <dgm:prSet presAssocID="{71951784-49C5-426E-AC97-6654DC0B9478}" presName="node" presStyleLbl="node1" presStyleIdx="0" presStyleCnt="12">
        <dgm:presLayoutVars>
          <dgm:bulletEnabled val="1"/>
        </dgm:presLayoutVars>
      </dgm:prSet>
      <dgm:spPr/>
    </dgm:pt>
    <dgm:pt modelId="{05C3ADD9-CA91-440A-B062-C0D3ACD52EAC}" type="pres">
      <dgm:prSet presAssocID="{0144A474-70B6-490C-B6EE-7A5E98E3B619}" presName="sibTrans" presStyleCnt="0"/>
      <dgm:spPr/>
    </dgm:pt>
    <dgm:pt modelId="{4792A22A-6D0A-457D-9B5F-49EB49D08443}" type="pres">
      <dgm:prSet presAssocID="{BE49BAE4-7259-435F-8DE5-B62695DC8F77}" presName="node" presStyleLbl="node1" presStyleIdx="1" presStyleCnt="12">
        <dgm:presLayoutVars>
          <dgm:bulletEnabled val="1"/>
        </dgm:presLayoutVars>
      </dgm:prSet>
      <dgm:spPr/>
    </dgm:pt>
    <dgm:pt modelId="{D58F84E9-5FB4-4632-BC6E-47A546061055}" type="pres">
      <dgm:prSet presAssocID="{E49AE00C-A159-44D8-8E90-324944DB8776}" presName="sibTrans" presStyleCnt="0"/>
      <dgm:spPr/>
    </dgm:pt>
    <dgm:pt modelId="{06371CA4-3EA8-4992-8F70-1D35CD646F4E}" type="pres">
      <dgm:prSet presAssocID="{8E27F5A4-0D0F-48C4-89FC-0C386502EFDF}" presName="node" presStyleLbl="node1" presStyleIdx="2" presStyleCnt="12">
        <dgm:presLayoutVars>
          <dgm:bulletEnabled val="1"/>
        </dgm:presLayoutVars>
      </dgm:prSet>
      <dgm:spPr/>
    </dgm:pt>
    <dgm:pt modelId="{497E3E17-5AD4-4420-8530-3E7965FF1DE8}" type="pres">
      <dgm:prSet presAssocID="{2AE590F8-B0CE-4843-9B20-97B2B331E149}" presName="sibTrans" presStyleCnt="0"/>
      <dgm:spPr/>
    </dgm:pt>
    <dgm:pt modelId="{16C12420-D937-4CC4-AEDF-7449D6C8C39A}" type="pres">
      <dgm:prSet presAssocID="{C75921D5-2E99-465D-BABC-3A50A5A24E5C}" presName="node" presStyleLbl="node1" presStyleIdx="3" presStyleCnt="12">
        <dgm:presLayoutVars>
          <dgm:bulletEnabled val="1"/>
        </dgm:presLayoutVars>
      </dgm:prSet>
      <dgm:spPr/>
    </dgm:pt>
    <dgm:pt modelId="{FC9FD84A-9A26-4147-A793-D87791F53A26}" type="pres">
      <dgm:prSet presAssocID="{05605488-6EB1-422C-8AB4-E08EB2931BC6}" presName="sibTrans" presStyleCnt="0"/>
      <dgm:spPr/>
    </dgm:pt>
    <dgm:pt modelId="{F643D7E3-EE82-4CAB-BC63-F8B38A1D851C}" type="pres">
      <dgm:prSet presAssocID="{3967E75E-03D7-4C5A-8FE2-BC4F9265AF76}" presName="node" presStyleLbl="node1" presStyleIdx="4" presStyleCnt="12">
        <dgm:presLayoutVars>
          <dgm:bulletEnabled val="1"/>
        </dgm:presLayoutVars>
      </dgm:prSet>
      <dgm:spPr/>
    </dgm:pt>
    <dgm:pt modelId="{222B0B26-6F0B-4D4D-BC10-B17AECAAC520}" type="pres">
      <dgm:prSet presAssocID="{F7CB1B65-A691-49AF-B256-E02DBA84DFF1}" presName="sibTrans" presStyleCnt="0"/>
      <dgm:spPr/>
    </dgm:pt>
    <dgm:pt modelId="{9F439E99-FDAD-4AA4-99E4-7001C41393F6}" type="pres">
      <dgm:prSet presAssocID="{69FB76A1-7DFB-4C2E-BADD-B7A46AC8DB98}" presName="node" presStyleLbl="node1" presStyleIdx="5" presStyleCnt="12">
        <dgm:presLayoutVars>
          <dgm:bulletEnabled val="1"/>
        </dgm:presLayoutVars>
      </dgm:prSet>
      <dgm:spPr/>
    </dgm:pt>
    <dgm:pt modelId="{C8A77D70-2117-49B2-BD2F-B937FDA196D6}" type="pres">
      <dgm:prSet presAssocID="{B5863581-5804-43F4-8666-C7FCF2DEBB2F}" presName="sibTrans" presStyleCnt="0"/>
      <dgm:spPr/>
    </dgm:pt>
    <dgm:pt modelId="{EAD828D4-A2A4-4E70-BFDD-CBCCEAD55DD7}" type="pres">
      <dgm:prSet presAssocID="{78736678-07DB-4BE1-BE05-E031D1E88F0C}" presName="node" presStyleLbl="node1" presStyleIdx="6" presStyleCnt="12">
        <dgm:presLayoutVars>
          <dgm:bulletEnabled val="1"/>
        </dgm:presLayoutVars>
      </dgm:prSet>
      <dgm:spPr/>
    </dgm:pt>
    <dgm:pt modelId="{EBBCFFBB-54DE-4601-94FD-EBCC227E7A7D}" type="pres">
      <dgm:prSet presAssocID="{3F2E6F68-074C-4A7F-9996-30242227C088}" presName="sibTrans" presStyleCnt="0"/>
      <dgm:spPr/>
    </dgm:pt>
    <dgm:pt modelId="{5EE7B5D0-D1E0-4BE0-BA07-7ADC26CFADE7}" type="pres">
      <dgm:prSet presAssocID="{7582F76C-A159-434D-9551-D65A29D28CD4}" presName="node" presStyleLbl="node1" presStyleIdx="7" presStyleCnt="12">
        <dgm:presLayoutVars>
          <dgm:bulletEnabled val="1"/>
        </dgm:presLayoutVars>
      </dgm:prSet>
      <dgm:spPr/>
    </dgm:pt>
    <dgm:pt modelId="{71A71570-0269-490B-8CDF-51B844FC4FCE}" type="pres">
      <dgm:prSet presAssocID="{A9D62FC9-6EF6-46BC-8ADD-D6F4FD4BB2A0}" presName="sibTrans" presStyleCnt="0"/>
      <dgm:spPr/>
    </dgm:pt>
    <dgm:pt modelId="{1C7971C0-D186-4228-A59F-5175D14EFDD8}" type="pres">
      <dgm:prSet presAssocID="{45515FE1-147A-4ABE-89E1-8B6636E38092}" presName="node" presStyleLbl="node1" presStyleIdx="8" presStyleCnt="12">
        <dgm:presLayoutVars>
          <dgm:bulletEnabled val="1"/>
        </dgm:presLayoutVars>
      </dgm:prSet>
      <dgm:spPr/>
    </dgm:pt>
    <dgm:pt modelId="{D173085E-2DC6-40BF-92A3-ED5FA0944F65}" type="pres">
      <dgm:prSet presAssocID="{81F31407-6664-4995-A94C-451AEF5CE8CC}" presName="sibTrans" presStyleCnt="0"/>
      <dgm:spPr/>
    </dgm:pt>
    <dgm:pt modelId="{BDC33F69-4D7C-411E-BA0D-E95CF65D1DC7}" type="pres">
      <dgm:prSet presAssocID="{824B5A15-E83D-4DD4-BA6C-8CAC6827D2A5}" presName="node" presStyleLbl="node1" presStyleIdx="9" presStyleCnt="12">
        <dgm:presLayoutVars>
          <dgm:bulletEnabled val="1"/>
        </dgm:presLayoutVars>
      </dgm:prSet>
      <dgm:spPr/>
    </dgm:pt>
    <dgm:pt modelId="{D86B87DC-E869-472C-829B-16CFB2B75881}" type="pres">
      <dgm:prSet presAssocID="{AC584010-895D-4C81-ADF3-87C2B218BC92}" presName="sibTrans" presStyleCnt="0"/>
      <dgm:spPr/>
    </dgm:pt>
    <dgm:pt modelId="{A503DF59-7828-4175-9D2E-F5B49605A465}" type="pres">
      <dgm:prSet presAssocID="{B8C99B5E-0864-4179-8FB5-B538286276FC}" presName="node" presStyleLbl="node1" presStyleIdx="10" presStyleCnt="12">
        <dgm:presLayoutVars>
          <dgm:bulletEnabled val="1"/>
        </dgm:presLayoutVars>
      </dgm:prSet>
      <dgm:spPr/>
    </dgm:pt>
    <dgm:pt modelId="{C7A1FAAF-70D8-47F1-B471-F0A0B48F871A}" type="pres">
      <dgm:prSet presAssocID="{5743DB07-0C30-4EBA-BE4E-C32138E8007E}" presName="sibTrans" presStyleCnt="0"/>
      <dgm:spPr/>
    </dgm:pt>
    <dgm:pt modelId="{79965497-93E7-4E09-8620-5A2E2C5FB810}" type="pres">
      <dgm:prSet presAssocID="{46105862-FAFE-4397-95FB-5FBE154FF61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61EE105-3EA8-40DC-82CB-EDEFD1D4DA24}" srcId="{C5AEFAFC-47A6-460E-99AF-D324DEFEA80A}" destId="{C75921D5-2E99-465D-BABC-3A50A5A24E5C}" srcOrd="3" destOrd="0" parTransId="{49A21C39-E3E9-436A-B8F9-A7A84C14BB9C}" sibTransId="{05605488-6EB1-422C-8AB4-E08EB2931BC6}"/>
    <dgm:cxn modelId="{3859FD0A-87E2-46B1-A382-458980340325}" type="presOf" srcId="{78736678-07DB-4BE1-BE05-E031D1E88F0C}" destId="{EAD828D4-A2A4-4E70-BFDD-CBCCEAD55DD7}" srcOrd="0" destOrd="0" presId="urn:microsoft.com/office/officeart/2005/8/layout/default"/>
    <dgm:cxn modelId="{FE24CC20-B809-4B0E-A78B-D79FCFA3A5EB}" srcId="{C5AEFAFC-47A6-460E-99AF-D324DEFEA80A}" destId="{46105862-FAFE-4397-95FB-5FBE154FF612}" srcOrd="11" destOrd="0" parTransId="{FCD85FF6-F226-4AEF-A345-4F1EE86ACEA4}" sibTransId="{4A99E6CA-1B6C-40F5-96C7-420ED4D19626}"/>
    <dgm:cxn modelId="{B3D7882F-2F27-4B5F-AFAC-D2377669F437}" srcId="{C5AEFAFC-47A6-460E-99AF-D324DEFEA80A}" destId="{3967E75E-03D7-4C5A-8FE2-BC4F9265AF76}" srcOrd="4" destOrd="0" parTransId="{F5398199-D3AE-45EF-B269-F5815A0548A6}" sibTransId="{F7CB1B65-A691-49AF-B256-E02DBA84DFF1}"/>
    <dgm:cxn modelId="{D4755B33-E304-40FA-9705-2009587EB20B}" type="presOf" srcId="{C5AEFAFC-47A6-460E-99AF-D324DEFEA80A}" destId="{8CB15F47-2E27-45CC-A856-C67E7573F607}" srcOrd="0" destOrd="0" presId="urn:microsoft.com/office/officeart/2005/8/layout/default"/>
    <dgm:cxn modelId="{1277F838-2023-4628-AD59-C4AC39F9DC3B}" type="presOf" srcId="{45515FE1-147A-4ABE-89E1-8B6636E38092}" destId="{1C7971C0-D186-4228-A59F-5175D14EFDD8}" srcOrd="0" destOrd="0" presId="urn:microsoft.com/office/officeart/2005/8/layout/default"/>
    <dgm:cxn modelId="{1D3E743F-9DEB-4F46-94CA-FF460DD8167A}" srcId="{C5AEFAFC-47A6-460E-99AF-D324DEFEA80A}" destId="{7582F76C-A159-434D-9551-D65A29D28CD4}" srcOrd="7" destOrd="0" parTransId="{F34ECFC8-FCCC-4562-80CA-BC5957E82600}" sibTransId="{A9D62FC9-6EF6-46BC-8ADD-D6F4FD4BB2A0}"/>
    <dgm:cxn modelId="{F9182548-99A0-446B-B3AE-4F2D3AAA08EC}" srcId="{C5AEFAFC-47A6-460E-99AF-D324DEFEA80A}" destId="{B8C99B5E-0864-4179-8FB5-B538286276FC}" srcOrd="10" destOrd="0" parTransId="{8F33C3EE-ED09-42DF-9E10-6C6A4F72BF0E}" sibTransId="{5743DB07-0C30-4EBA-BE4E-C32138E8007E}"/>
    <dgm:cxn modelId="{5912AB4C-DA14-4A62-8640-9E28F39932BF}" type="presOf" srcId="{3967E75E-03D7-4C5A-8FE2-BC4F9265AF76}" destId="{F643D7E3-EE82-4CAB-BC63-F8B38A1D851C}" srcOrd="0" destOrd="0" presId="urn:microsoft.com/office/officeart/2005/8/layout/default"/>
    <dgm:cxn modelId="{3C988770-DD0B-4407-BBA1-572880844AB9}" srcId="{C5AEFAFC-47A6-460E-99AF-D324DEFEA80A}" destId="{78736678-07DB-4BE1-BE05-E031D1E88F0C}" srcOrd="6" destOrd="0" parTransId="{397B9902-DF89-47C4-8C40-F04E82DB9F0D}" sibTransId="{3F2E6F68-074C-4A7F-9996-30242227C088}"/>
    <dgm:cxn modelId="{65A7D650-2828-44B4-AA70-56FAC8AA4E65}" srcId="{C5AEFAFC-47A6-460E-99AF-D324DEFEA80A}" destId="{71951784-49C5-426E-AC97-6654DC0B9478}" srcOrd="0" destOrd="0" parTransId="{C8F2B82B-5617-45A1-9F1F-7EF60C681A8E}" sibTransId="{0144A474-70B6-490C-B6EE-7A5E98E3B619}"/>
    <dgm:cxn modelId="{6A6E3574-546D-4983-9D0D-C1D7B47F8303}" srcId="{C5AEFAFC-47A6-460E-99AF-D324DEFEA80A}" destId="{824B5A15-E83D-4DD4-BA6C-8CAC6827D2A5}" srcOrd="9" destOrd="0" parTransId="{B91DC247-2C94-4194-88AB-D6DCC0DBA138}" sibTransId="{AC584010-895D-4C81-ADF3-87C2B218BC92}"/>
    <dgm:cxn modelId="{E1056356-D6BA-48BC-844D-AE78AFDB46A4}" srcId="{C5AEFAFC-47A6-460E-99AF-D324DEFEA80A}" destId="{69FB76A1-7DFB-4C2E-BADD-B7A46AC8DB98}" srcOrd="5" destOrd="0" parTransId="{360C46DF-0CCA-4D3E-BD4F-6D97338FEED3}" sibTransId="{B5863581-5804-43F4-8666-C7FCF2DEBB2F}"/>
    <dgm:cxn modelId="{ED198759-4CF5-498A-99C1-310B8315EAF3}" type="presOf" srcId="{7582F76C-A159-434D-9551-D65A29D28CD4}" destId="{5EE7B5D0-D1E0-4BE0-BA07-7ADC26CFADE7}" srcOrd="0" destOrd="0" presId="urn:microsoft.com/office/officeart/2005/8/layout/default"/>
    <dgm:cxn modelId="{7439747C-47B3-4161-BEF6-1D35EA170CEF}" type="presOf" srcId="{46105862-FAFE-4397-95FB-5FBE154FF612}" destId="{79965497-93E7-4E09-8620-5A2E2C5FB810}" srcOrd="0" destOrd="0" presId="urn:microsoft.com/office/officeart/2005/8/layout/default"/>
    <dgm:cxn modelId="{F94F0585-000C-4B2F-80BA-BF5DE4AEFC70}" srcId="{C5AEFAFC-47A6-460E-99AF-D324DEFEA80A}" destId="{BE49BAE4-7259-435F-8DE5-B62695DC8F77}" srcOrd="1" destOrd="0" parTransId="{1FD75947-41B2-4B6A-AFD0-00D829A62476}" sibTransId="{E49AE00C-A159-44D8-8E90-324944DB8776}"/>
    <dgm:cxn modelId="{53AB5895-ACB6-4481-B0A9-7D31DA687F6F}" type="presOf" srcId="{B8C99B5E-0864-4179-8FB5-B538286276FC}" destId="{A503DF59-7828-4175-9D2E-F5B49605A465}" srcOrd="0" destOrd="0" presId="urn:microsoft.com/office/officeart/2005/8/layout/default"/>
    <dgm:cxn modelId="{C91AEFB5-432F-475D-AABC-82B13A54DB8B}" type="presOf" srcId="{8E27F5A4-0D0F-48C4-89FC-0C386502EFDF}" destId="{06371CA4-3EA8-4992-8F70-1D35CD646F4E}" srcOrd="0" destOrd="0" presId="urn:microsoft.com/office/officeart/2005/8/layout/default"/>
    <dgm:cxn modelId="{8BE6C3BA-B586-4D2A-A70B-B721D8066959}" type="presOf" srcId="{71951784-49C5-426E-AC97-6654DC0B9478}" destId="{CF41BEF7-1C27-495E-86B6-1CFA49944A92}" srcOrd="0" destOrd="0" presId="urn:microsoft.com/office/officeart/2005/8/layout/default"/>
    <dgm:cxn modelId="{57A56ABC-4D06-449E-9E77-D18247F4FECD}" type="presOf" srcId="{BE49BAE4-7259-435F-8DE5-B62695DC8F77}" destId="{4792A22A-6D0A-457D-9B5F-49EB49D08443}" srcOrd="0" destOrd="0" presId="urn:microsoft.com/office/officeart/2005/8/layout/default"/>
    <dgm:cxn modelId="{A4C082BE-D54F-4755-86AF-A2FE1A8BFB05}" type="presOf" srcId="{824B5A15-E83D-4DD4-BA6C-8CAC6827D2A5}" destId="{BDC33F69-4D7C-411E-BA0D-E95CF65D1DC7}" srcOrd="0" destOrd="0" presId="urn:microsoft.com/office/officeart/2005/8/layout/default"/>
    <dgm:cxn modelId="{9DE884C7-DF33-446F-9D93-628DDB38E78F}" type="presOf" srcId="{69FB76A1-7DFB-4C2E-BADD-B7A46AC8DB98}" destId="{9F439E99-FDAD-4AA4-99E4-7001C41393F6}" srcOrd="0" destOrd="0" presId="urn:microsoft.com/office/officeart/2005/8/layout/default"/>
    <dgm:cxn modelId="{079228CC-A62A-46D2-BCC3-8EA28116C4F2}" type="presOf" srcId="{C75921D5-2E99-465D-BABC-3A50A5A24E5C}" destId="{16C12420-D937-4CC4-AEDF-7449D6C8C39A}" srcOrd="0" destOrd="0" presId="urn:microsoft.com/office/officeart/2005/8/layout/default"/>
    <dgm:cxn modelId="{CCCFD0CF-8CA8-41CA-8F5D-11CD6E556856}" srcId="{C5AEFAFC-47A6-460E-99AF-D324DEFEA80A}" destId="{45515FE1-147A-4ABE-89E1-8B6636E38092}" srcOrd="8" destOrd="0" parTransId="{0D3EF08F-B136-47AF-8B20-7A49B850E942}" sibTransId="{81F31407-6664-4995-A94C-451AEF5CE8CC}"/>
    <dgm:cxn modelId="{558026FC-816F-426B-8815-8D70CA430B93}" srcId="{C5AEFAFC-47A6-460E-99AF-D324DEFEA80A}" destId="{8E27F5A4-0D0F-48C4-89FC-0C386502EFDF}" srcOrd="2" destOrd="0" parTransId="{E1491FC1-F767-4365-A198-93A0ED836720}" sibTransId="{2AE590F8-B0CE-4843-9B20-97B2B331E149}"/>
    <dgm:cxn modelId="{C49D0AA9-CD3F-436B-950F-ADA0E044AA73}" type="presParOf" srcId="{8CB15F47-2E27-45CC-A856-C67E7573F607}" destId="{CF41BEF7-1C27-495E-86B6-1CFA49944A92}" srcOrd="0" destOrd="0" presId="urn:microsoft.com/office/officeart/2005/8/layout/default"/>
    <dgm:cxn modelId="{FB1DD25E-AC27-4673-85DF-DDDB200D4BC4}" type="presParOf" srcId="{8CB15F47-2E27-45CC-A856-C67E7573F607}" destId="{05C3ADD9-CA91-440A-B062-C0D3ACD52EAC}" srcOrd="1" destOrd="0" presId="urn:microsoft.com/office/officeart/2005/8/layout/default"/>
    <dgm:cxn modelId="{07987796-4C80-4F3E-A773-4321D0D493E7}" type="presParOf" srcId="{8CB15F47-2E27-45CC-A856-C67E7573F607}" destId="{4792A22A-6D0A-457D-9B5F-49EB49D08443}" srcOrd="2" destOrd="0" presId="urn:microsoft.com/office/officeart/2005/8/layout/default"/>
    <dgm:cxn modelId="{FB4E9586-93A5-4A23-B78A-106337BEAC63}" type="presParOf" srcId="{8CB15F47-2E27-45CC-A856-C67E7573F607}" destId="{D58F84E9-5FB4-4632-BC6E-47A546061055}" srcOrd="3" destOrd="0" presId="urn:microsoft.com/office/officeart/2005/8/layout/default"/>
    <dgm:cxn modelId="{9EF0B0F2-B28D-4044-AE2A-55C8FFB37F97}" type="presParOf" srcId="{8CB15F47-2E27-45CC-A856-C67E7573F607}" destId="{06371CA4-3EA8-4992-8F70-1D35CD646F4E}" srcOrd="4" destOrd="0" presId="urn:microsoft.com/office/officeart/2005/8/layout/default"/>
    <dgm:cxn modelId="{012B45C5-376E-4E00-B3E9-9925024F8B90}" type="presParOf" srcId="{8CB15F47-2E27-45CC-A856-C67E7573F607}" destId="{497E3E17-5AD4-4420-8530-3E7965FF1DE8}" srcOrd="5" destOrd="0" presId="urn:microsoft.com/office/officeart/2005/8/layout/default"/>
    <dgm:cxn modelId="{065B7C63-A167-4D63-8775-7C65E34904FD}" type="presParOf" srcId="{8CB15F47-2E27-45CC-A856-C67E7573F607}" destId="{16C12420-D937-4CC4-AEDF-7449D6C8C39A}" srcOrd="6" destOrd="0" presId="urn:microsoft.com/office/officeart/2005/8/layout/default"/>
    <dgm:cxn modelId="{14F6F1EB-76DD-4490-93B2-DDE271DC65D4}" type="presParOf" srcId="{8CB15F47-2E27-45CC-A856-C67E7573F607}" destId="{FC9FD84A-9A26-4147-A793-D87791F53A26}" srcOrd="7" destOrd="0" presId="urn:microsoft.com/office/officeart/2005/8/layout/default"/>
    <dgm:cxn modelId="{339AB1E8-C741-4C59-BF57-0943A955C97E}" type="presParOf" srcId="{8CB15F47-2E27-45CC-A856-C67E7573F607}" destId="{F643D7E3-EE82-4CAB-BC63-F8B38A1D851C}" srcOrd="8" destOrd="0" presId="urn:microsoft.com/office/officeart/2005/8/layout/default"/>
    <dgm:cxn modelId="{095FAFDD-20B9-4E32-88E6-2006C23780A8}" type="presParOf" srcId="{8CB15F47-2E27-45CC-A856-C67E7573F607}" destId="{222B0B26-6F0B-4D4D-BC10-B17AECAAC520}" srcOrd="9" destOrd="0" presId="urn:microsoft.com/office/officeart/2005/8/layout/default"/>
    <dgm:cxn modelId="{8C9FC701-3F66-4079-B289-E6D89CF91A5E}" type="presParOf" srcId="{8CB15F47-2E27-45CC-A856-C67E7573F607}" destId="{9F439E99-FDAD-4AA4-99E4-7001C41393F6}" srcOrd="10" destOrd="0" presId="urn:microsoft.com/office/officeart/2005/8/layout/default"/>
    <dgm:cxn modelId="{68AB06A5-0BFA-4646-8513-A8833BD07C7A}" type="presParOf" srcId="{8CB15F47-2E27-45CC-A856-C67E7573F607}" destId="{C8A77D70-2117-49B2-BD2F-B937FDA196D6}" srcOrd="11" destOrd="0" presId="urn:microsoft.com/office/officeart/2005/8/layout/default"/>
    <dgm:cxn modelId="{6FA371C2-69E5-4239-9D10-15330402EC84}" type="presParOf" srcId="{8CB15F47-2E27-45CC-A856-C67E7573F607}" destId="{EAD828D4-A2A4-4E70-BFDD-CBCCEAD55DD7}" srcOrd="12" destOrd="0" presId="urn:microsoft.com/office/officeart/2005/8/layout/default"/>
    <dgm:cxn modelId="{7FA629E1-2303-4ABA-AD5F-445F96F6160D}" type="presParOf" srcId="{8CB15F47-2E27-45CC-A856-C67E7573F607}" destId="{EBBCFFBB-54DE-4601-94FD-EBCC227E7A7D}" srcOrd="13" destOrd="0" presId="urn:microsoft.com/office/officeart/2005/8/layout/default"/>
    <dgm:cxn modelId="{63BD31E6-8D24-46CA-9372-238C424E4335}" type="presParOf" srcId="{8CB15F47-2E27-45CC-A856-C67E7573F607}" destId="{5EE7B5D0-D1E0-4BE0-BA07-7ADC26CFADE7}" srcOrd="14" destOrd="0" presId="urn:microsoft.com/office/officeart/2005/8/layout/default"/>
    <dgm:cxn modelId="{1EE5664D-6E0D-4E05-9F70-32E74FC4FA42}" type="presParOf" srcId="{8CB15F47-2E27-45CC-A856-C67E7573F607}" destId="{71A71570-0269-490B-8CDF-51B844FC4FCE}" srcOrd="15" destOrd="0" presId="urn:microsoft.com/office/officeart/2005/8/layout/default"/>
    <dgm:cxn modelId="{A9C68A1B-CDC0-43C0-B32C-91D7705A91A8}" type="presParOf" srcId="{8CB15F47-2E27-45CC-A856-C67E7573F607}" destId="{1C7971C0-D186-4228-A59F-5175D14EFDD8}" srcOrd="16" destOrd="0" presId="urn:microsoft.com/office/officeart/2005/8/layout/default"/>
    <dgm:cxn modelId="{8A8757C7-27FB-46A9-BDD2-777870A381C4}" type="presParOf" srcId="{8CB15F47-2E27-45CC-A856-C67E7573F607}" destId="{D173085E-2DC6-40BF-92A3-ED5FA0944F65}" srcOrd="17" destOrd="0" presId="urn:microsoft.com/office/officeart/2005/8/layout/default"/>
    <dgm:cxn modelId="{DA41BC92-C20C-4686-A10C-8FB8CDE4E1C4}" type="presParOf" srcId="{8CB15F47-2E27-45CC-A856-C67E7573F607}" destId="{BDC33F69-4D7C-411E-BA0D-E95CF65D1DC7}" srcOrd="18" destOrd="0" presId="urn:microsoft.com/office/officeart/2005/8/layout/default"/>
    <dgm:cxn modelId="{F453E3C3-8053-4136-8894-5F0BCC46D038}" type="presParOf" srcId="{8CB15F47-2E27-45CC-A856-C67E7573F607}" destId="{D86B87DC-E869-472C-829B-16CFB2B75881}" srcOrd="19" destOrd="0" presId="urn:microsoft.com/office/officeart/2005/8/layout/default"/>
    <dgm:cxn modelId="{1604C3BC-CF40-44EA-8AB9-FEAD02B2659D}" type="presParOf" srcId="{8CB15F47-2E27-45CC-A856-C67E7573F607}" destId="{A503DF59-7828-4175-9D2E-F5B49605A465}" srcOrd="20" destOrd="0" presId="urn:microsoft.com/office/officeart/2005/8/layout/default"/>
    <dgm:cxn modelId="{D30CBFBA-82A7-481D-99AC-1846B3BE728C}" type="presParOf" srcId="{8CB15F47-2E27-45CC-A856-C67E7573F607}" destId="{C7A1FAAF-70D8-47F1-B471-F0A0B48F871A}" srcOrd="21" destOrd="0" presId="urn:microsoft.com/office/officeart/2005/8/layout/default"/>
    <dgm:cxn modelId="{C5C67651-C824-434B-B598-BC3982E51D3F}" type="presParOf" srcId="{8CB15F47-2E27-45CC-A856-C67E7573F607}" destId="{79965497-93E7-4E09-8620-5A2E2C5FB81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>
          <a:off x="-328258" y="328258"/>
          <a:ext cx="2340260" cy="1683743"/>
        </a:xfrm>
        <a:prstGeom prst="flowChartManualOperati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50600"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0" tIns="0" rIns="22820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1" y="468051"/>
        <a:ext cx="1683743" cy="1404156"/>
      </dsp:txXfrm>
    </dsp:sp>
    <dsp:sp modelId="{3A146C52-AD2B-489C-BF10-3AA4F8CAFD67}">
      <dsp:nvSpPr>
        <dsp:cNvPr id="0" name=""/>
        <dsp:cNvSpPr/>
      </dsp:nvSpPr>
      <dsp:spPr>
        <a:xfrm rot="16200000">
          <a:off x="2130049" y="363502"/>
          <a:ext cx="823490" cy="1683743"/>
        </a:xfrm>
        <a:prstGeom prst="flowChartManualOperati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50600"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699923" y="958326"/>
        <a:ext cx="1683743" cy="494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 flipH="1" flipV="1">
          <a:off x="1343119" y="392930"/>
          <a:ext cx="2397675" cy="1611813"/>
        </a:xfrm>
        <a:prstGeom prst="flowChartManualOperati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50600"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367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736050" y="479534"/>
        <a:ext cx="1611813" cy="1438605"/>
      </dsp:txXfrm>
    </dsp:sp>
    <dsp:sp modelId="{3A146C52-AD2B-489C-BF10-3AA4F8CAFD67}">
      <dsp:nvSpPr>
        <dsp:cNvPr id="0" name=""/>
        <dsp:cNvSpPr/>
      </dsp:nvSpPr>
      <dsp:spPr>
        <a:xfrm rot="16200000" flipH="1" flipV="1">
          <a:off x="299637" y="419185"/>
          <a:ext cx="1012538" cy="1611813"/>
        </a:xfrm>
        <a:prstGeom prst="flowChartManualOperati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extrusionH="50600"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367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0" y="921330"/>
        <a:ext cx="1611813" cy="607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460B6-A018-48F9-80FA-D5A7F85E18BB}">
      <dsp:nvSpPr>
        <dsp:cNvPr id="0" name=""/>
        <dsp:cNvSpPr/>
      </dsp:nvSpPr>
      <dsp:spPr>
        <a:xfrm>
          <a:off x="1942823" y="-85353"/>
          <a:ext cx="3296897" cy="3628137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НАЛОГОВЫЕ ДОХОДЫ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</a:t>
          </a:r>
        </a:p>
      </dsp:txBody>
      <dsp:txXfrm>
        <a:off x="2382410" y="549570"/>
        <a:ext cx="2417725" cy="1632661"/>
      </dsp:txXfrm>
    </dsp:sp>
    <dsp:sp modelId="{442676C9-DA6E-4933-A7FD-B3F9A0783CA3}">
      <dsp:nvSpPr>
        <dsp:cNvPr id="0" name=""/>
        <dsp:cNvSpPr/>
      </dsp:nvSpPr>
      <dsp:spPr>
        <a:xfrm>
          <a:off x="3410069" y="1817038"/>
          <a:ext cx="3743001" cy="3944474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БЕЗВОЗМЕЗДНЫЕ ПОСТУПЛЕНИЯ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других физических и юридических лиц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4554804" y="2836027"/>
        <a:ext cx="2245800" cy="2169460"/>
      </dsp:txXfrm>
    </dsp:sp>
    <dsp:sp modelId="{A472D127-C6CD-4E15-888A-C31FF7002ABD}">
      <dsp:nvSpPr>
        <dsp:cNvPr id="0" name=""/>
        <dsp:cNvSpPr/>
      </dsp:nvSpPr>
      <dsp:spPr>
        <a:xfrm>
          <a:off x="420816" y="1944216"/>
          <a:ext cx="3760013" cy="3655369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НЕНАЛОГОВЫЕ ДОХОДЫ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sp:txBody>
      <dsp:txXfrm>
        <a:off x="774884" y="2888520"/>
        <a:ext cx="2256007" cy="2010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D8616-1D19-4853-8F53-02880170197F}">
      <dsp:nvSpPr>
        <dsp:cNvPr id="0" name=""/>
        <dsp:cNvSpPr/>
      </dsp:nvSpPr>
      <dsp:spPr>
        <a:xfrm rot="5400000">
          <a:off x="80661" y="1146189"/>
          <a:ext cx="520693" cy="5379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2A3CAFF-D8D0-4F11-BADC-652227AFC512}">
      <dsp:nvSpPr>
        <dsp:cNvPr id="0" name=""/>
        <dsp:cNvSpPr/>
      </dsp:nvSpPr>
      <dsp:spPr>
        <a:xfrm>
          <a:off x="0" y="298337"/>
          <a:ext cx="1645093" cy="834717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СОСТАВЛЕНИЕ</a:t>
          </a:r>
        </a:p>
      </dsp:txBody>
      <dsp:txXfrm>
        <a:off x="40755" y="339092"/>
        <a:ext cx="1563583" cy="753207"/>
      </dsp:txXfrm>
    </dsp:sp>
    <dsp:sp modelId="{D808DA94-161E-4A32-B259-FEE5F6E776A8}">
      <dsp:nvSpPr>
        <dsp:cNvPr id="0" name=""/>
        <dsp:cNvSpPr/>
      </dsp:nvSpPr>
      <dsp:spPr>
        <a:xfrm>
          <a:off x="1728191" y="290745"/>
          <a:ext cx="1842737" cy="8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1728191" y="290745"/>
        <a:ext cx="1842737" cy="864450"/>
      </dsp:txXfrm>
    </dsp:sp>
    <dsp:sp modelId="{99D553C2-A4AE-459F-BAAA-88A3890F9585}">
      <dsp:nvSpPr>
        <dsp:cNvPr id="0" name=""/>
        <dsp:cNvSpPr/>
      </dsp:nvSpPr>
      <dsp:spPr>
        <a:xfrm rot="5400000">
          <a:off x="938118" y="2139035"/>
          <a:ext cx="520693" cy="8133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CEE91D4F-5150-4F05-8214-19BF582CF0ED}">
      <dsp:nvSpPr>
        <dsp:cNvPr id="0" name=""/>
        <dsp:cNvSpPr/>
      </dsp:nvSpPr>
      <dsp:spPr>
        <a:xfrm>
          <a:off x="576068" y="1370870"/>
          <a:ext cx="1379843" cy="85719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РАССМОТРЕНИЕ</a:t>
          </a:r>
        </a:p>
      </dsp:txBody>
      <dsp:txXfrm>
        <a:off x="617920" y="1412722"/>
        <a:ext cx="1296139" cy="773494"/>
      </dsp:txXfrm>
    </dsp:sp>
    <dsp:sp modelId="{758734CC-EA54-4056-BB97-597414A2A29A}">
      <dsp:nvSpPr>
        <dsp:cNvPr id="0" name=""/>
        <dsp:cNvSpPr/>
      </dsp:nvSpPr>
      <dsp:spPr>
        <a:xfrm>
          <a:off x="2035765" y="1396990"/>
          <a:ext cx="1845364" cy="805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2035765" y="1396990"/>
        <a:ext cx="1845364" cy="805552"/>
      </dsp:txXfrm>
    </dsp:sp>
    <dsp:sp modelId="{0DCE211A-FF09-4664-8BEE-C9E4375B4C0C}">
      <dsp:nvSpPr>
        <dsp:cNvPr id="0" name=""/>
        <dsp:cNvSpPr/>
      </dsp:nvSpPr>
      <dsp:spPr>
        <a:xfrm rot="5400000">
          <a:off x="2052273" y="3246615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BEC97C9-236D-4A8A-BD61-D943752C62BF}">
      <dsp:nvSpPr>
        <dsp:cNvPr id="0" name=""/>
        <dsp:cNvSpPr/>
      </dsp:nvSpPr>
      <dsp:spPr>
        <a:xfrm>
          <a:off x="1656180" y="2418566"/>
          <a:ext cx="1460748" cy="80955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sp:txBody>
      <dsp:txXfrm>
        <a:off x="1695706" y="2458092"/>
        <a:ext cx="1381696" cy="730503"/>
      </dsp:txXfrm>
    </dsp:sp>
    <dsp:sp modelId="{5222E2DC-A9C4-44FB-AD3A-6A7A8EE19CF7}">
      <dsp:nvSpPr>
        <dsp:cNvPr id="0" name=""/>
        <dsp:cNvSpPr/>
      </dsp:nvSpPr>
      <dsp:spPr>
        <a:xfrm>
          <a:off x="3168353" y="2475251"/>
          <a:ext cx="2174034" cy="735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3168353" y="2475251"/>
        <a:ext cx="2174034" cy="735403"/>
      </dsp:txXfrm>
    </dsp:sp>
    <dsp:sp modelId="{96F8D70B-607F-4361-BF60-C259C09EA1BA}">
      <dsp:nvSpPr>
        <dsp:cNvPr id="0" name=""/>
        <dsp:cNvSpPr/>
      </dsp:nvSpPr>
      <dsp:spPr>
        <a:xfrm rot="5400000">
          <a:off x="2916369" y="3990179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C1144B75-C0F9-4C85-8F1E-463440588597}">
      <dsp:nvSpPr>
        <dsp:cNvPr id="0" name=""/>
        <dsp:cNvSpPr/>
      </dsp:nvSpPr>
      <dsp:spPr>
        <a:xfrm>
          <a:off x="2664293" y="3456383"/>
          <a:ext cx="1467444" cy="475851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ИСПОЛНЕНИЕ</a:t>
          </a:r>
          <a:endParaRPr lang="ru-RU" sz="1300" b="1" kern="1200" dirty="0"/>
        </a:p>
      </dsp:txBody>
      <dsp:txXfrm>
        <a:off x="2687526" y="3479616"/>
        <a:ext cx="1420978" cy="429385"/>
      </dsp:txXfrm>
    </dsp:sp>
    <dsp:sp modelId="{51BBF6E4-A086-4073-A981-5BA211FDC0E1}">
      <dsp:nvSpPr>
        <dsp:cNvPr id="0" name=""/>
        <dsp:cNvSpPr/>
      </dsp:nvSpPr>
      <dsp:spPr>
        <a:xfrm>
          <a:off x="4248470" y="3450161"/>
          <a:ext cx="1824052" cy="49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бюджета в текущем году</a:t>
          </a:r>
        </a:p>
      </dsp:txBody>
      <dsp:txXfrm>
        <a:off x="4248470" y="3450161"/>
        <a:ext cx="1824052" cy="495898"/>
      </dsp:txXfrm>
    </dsp:sp>
    <dsp:sp modelId="{28EB015A-0FA4-48B7-960B-C9BAA8D016F3}">
      <dsp:nvSpPr>
        <dsp:cNvPr id="0" name=""/>
        <dsp:cNvSpPr/>
      </dsp:nvSpPr>
      <dsp:spPr>
        <a:xfrm rot="5400000">
          <a:off x="3924483" y="4818191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1ACE228-B4DF-4530-9FDE-231396F29948}">
      <dsp:nvSpPr>
        <dsp:cNvPr id="0" name=""/>
        <dsp:cNvSpPr/>
      </dsp:nvSpPr>
      <dsp:spPr>
        <a:xfrm>
          <a:off x="3528390" y="4206171"/>
          <a:ext cx="1450098" cy="53802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ФОРМИРОВАНИЕ</a:t>
          </a:r>
          <a:endParaRPr lang="ru-RU" sz="13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554659" y="4232440"/>
        <a:ext cx="1397560" cy="485490"/>
      </dsp:txXfrm>
    </dsp:sp>
    <dsp:sp modelId="{427CC36A-9F5F-40D3-8821-4CE7B85E5562}">
      <dsp:nvSpPr>
        <dsp:cNvPr id="0" name=""/>
        <dsp:cNvSpPr/>
      </dsp:nvSpPr>
      <dsp:spPr>
        <a:xfrm>
          <a:off x="5027294" y="4126001"/>
          <a:ext cx="2101497" cy="656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 за год</a:t>
          </a:r>
        </a:p>
      </dsp:txBody>
      <dsp:txXfrm>
        <a:off x="5027294" y="4126001"/>
        <a:ext cx="2101497" cy="656232"/>
      </dsp:txXfrm>
    </dsp:sp>
    <dsp:sp modelId="{44466C57-3D5C-4116-93B2-06C7348B6099}">
      <dsp:nvSpPr>
        <dsp:cNvPr id="0" name=""/>
        <dsp:cNvSpPr/>
      </dsp:nvSpPr>
      <dsp:spPr>
        <a:xfrm>
          <a:off x="4608511" y="4926250"/>
          <a:ext cx="1821497" cy="797775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sp:txBody>
      <dsp:txXfrm>
        <a:off x="4647462" y="4965201"/>
        <a:ext cx="1743595" cy="719873"/>
      </dsp:txXfrm>
    </dsp:sp>
    <dsp:sp modelId="{B4CCDA7C-1790-422B-A3A8-2FF17385DA90}">
      <dsp:nvSpPr>
        <dsp:cNvPr id="0" name=""/>
        <dsp:cNvSpPr/>
      </dsp:nvSpPr>
      <dsp:spPr>
        <a:xfrm>
          <a:off x="6480717" y="5019806"/>
          <a:ext cx="1789014" cy="59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за год           </a:t>
          </a:r>
        </a:p>
      </dsp:txBody>
      <dsp:txXfrm>
        <a:off x="6480717" y="5019806"/>
        <a:ext cx="1789014" cy="596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72B69-34BE-4432-93E8-CF53F7F842CC}">
      <dsp:nvSpPr>
        <dsp:cNvPr id="0" name=""/>
        <dsp:cNvSpPr/>
      </dsp:nvSpPr>
      <dsp:spPr>
        <a:xfrm>
          <a:off x="-2189879" y="766262"/>
          <a:ext cx="3711317" cy="4803695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 zoom="82000"/>
          <a:lightRig rig="morning" dir="t">
            <a:rot lat="0" lon="0" rev="204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47421-026B-45BF-99F5-E643A3B46975}">
      <dsp:nvSpPr>
        <dsp:cNvPr id="0" name=""/>
        <dsp:cNvSpPr/>
      </dsp:nvSpPr>
      <dsp:spPr>
        <a:xfrm>
          <a:off x="693386" y="473988"/>
          <a:ext cx="6131007" cy="94847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solidFill>
            <a:srgbClr val="FFFF00"/>
          </a:solidFill>
        </a:ln>
        <a:effectLst/>
        <a:scene3d>
          <a:camera prst="isometricOffAxis2Left" zoom="82000"/>
          <a:lightRig rig="morning" dir="t">
            <a:rot lat="0" lon="0" rev="20400000"/>
          </a:lightRig>
        </a:scene3d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284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необходимость безусловной реализации достижения целей и задач, определенных национальными проектами и указами Президента Российской Федерации;</a:t>
          </a:r>
        </a:p>
      </dsp:txBody>
      <dsp:txXfrm>
        <a:off x="693386" y="473988"/>
        <a:ext cx="6131007" cy="948470"/>
      </dsp:txXfrm>
    </dsp:sp>
    <dsp:sp modelId="{8DFFCF2B-C998-4E3F-85EA-678FEC165B52}">
      <dsp:nvSpPr>
        <dsp:cNvPr id="0" name=""/>
        <dsp:cNvSpPr/>
      </dsp:nvSpPr>
      <dsp:spPr>
        <a:xfrm>
          <a:off x="100592" y="355429"/>
          <a:ext cx="1185587" cy="11855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00"/>
          </a:solidFill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99A45D-F0B7-4A1C-BCC3-9C1D7E89FA40}">
      <dsp:nvSpPr>
        <dsp:cNvPr id="0" name=""/>
        <dsp:cNvSpPr/>
      </dsp:nvSpPr>
      <dsp:spPr>
        <a:xfrm>
          <a:off x="1237165" y="1896940"/>
          <a:ext cx="5587227" cy="94847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FFFF00"/>
          </a:solidFill>
        </a:ln>
        <a:effectLst/>
        <a:scene3d>
          <a:camera prst="isometricOffAxis2Lef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284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замедление темпов роста экономики в связи с изменением внутренних и внешнеполитических факторов;</a:t>
          </a:r>
        </a:p>
      </dsp:txBody>
      <dsp:txXfrm>
        <a:off x="1237165" y="1896940"/>
        <a:ext cx="5587227" cy="948470"/>
      </dsp:txXfrm>
    </dsp:sp>
    <dsp:sp modelId="{6C5B2BDE-CFA8-46A2-97CA-C1CB16A51DEE}">
      <dsp:nvSpPr>
        <dsp:cNvPr id="0" name=""/>
        <dsp:cNvSpPr/>
      </dsp:nvSpPr>
      <dsp:spPr>
        <a:xfrm>
          <a:off x="644371" y="1778381"/>
          <a:ext cx="1185587" cy="11855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FF00"/>
          </a:solidFill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70410A-A991-4BA4-B28C-54968B6CF0A0}">
      <dsp:nvSpPr>
        <dsp:cNvPr id="0" name=""/>
        <dsp:cNvSpPr/>
      </dsp:nvSpPr>
      <dsp:spPr>
        <a:xfrm>
          <a:off x="1237165" y="3319892"/>
          <a:ext cx="5587227" cy="94847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rgbClr val="FFFF00"/>
          </a:solidFill>
        </a:ln>
        <a:effectLst/>
        <a:scene3d>
          <a:camera prst="isometricOffAxis2Lef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284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ограниченность собственных финансовых ресурсов;</a:t>
          </a:r>
        </a:p>
      </dsp:txBody>
      <dsp:txXfrm>
        <a:off x="1237165" y="3319892"/>
        <a:ext cx="5587227" cy="948470"/>
      </dsp:txXfrm>
    </dsp:sp>
    <dsp:sp modelId="{70833B74-2538-4A64-8A6F-2BFB7174FE8D}">
      <dsp:nvSpPr>
        <dsp:cNvPr id="0" name=""/>
        <dsp:cNvSpPr/>
      </dsp:nvSpPr>
      <dsp:spPr>
        <a:xfrm>
          <a:off x="644371" y="3201334"/>
          <a:ext cx="1185587" cy="11855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FF00"/>
          </a:solidFill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F0BC15-756F-4CE9-BD25-A0EE977444BD}">
      <dsp:nvSpPr>
        <dsp:cNvPr id="0" name=""/>
        <dsp:cNvSpPr/>
      </dsp:nvSpPr>
      <dsp:spPr>
        <a:xfrm>
          <a:off x="693386" y="4742845"/>
          <a:ext cx="6131007" cy="94847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rgbClr val="FFFF00"/>
          </a:solidFill>
        </a:ln>
        <a:effectLst/>
        <a:scene3d>
          <a:camera prst="isometricOffAxis2Left" zoom="82000"/>
          <a:lightRig rig="morning" dir="t">
            <a:rot lat="0" lon="0" rev="204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284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значительный объем расходных обязательств городского округа, установленных федеральными законами и муниципальными нормативными правовыми актами.</a:t>
          </a:r>
        </a:p>
      </dsp:txBody>
      <dsp:txXfrm>
        <a:off x="693386" y="4742845"/>
        <a:ext cx="6131007" cy="948470"/>
      </dsp:txXfrm>
    </dsp:sp>
    <dsp:sp modelId="{D157C406-7F30-4DB0-9297-65A47C175649}">
      <dsp:nvSpPr>
        <dsp:cNvPr id="0" name=""/>
        <dsp:cNvSpPr/>
      </dsp:nvSpPr>
      <dsp:spPr>
        <a:xfrm>
          <a:off x="100592" y="4624286"/>
          <a:ext cx="1185587" cy="1185587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FF00"/>
          </a:solidFill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AE428-8838-4DDC-AF0C-82A8EACE376F}">
      <dsp:nvSpPr>
        <dsp:cNvPr id="0" name=""/>
        <dsp:cNvSpPr/>
      </dsp:nvSpPr>
      <dsp:spPr>
        <a:xfrm>
          <a:off x="108525" y="0"/>
          <a:ext cx="4792642" cy="5253524"/>
        </a:xfrm>
        <a:prstGeom prst="upArrow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B8AF52-DE43-4996-9632-3FE01FB6674F}">
      <dsp:nvSpPr>
        <dsp:cNvPr id="0" name=""/>
        <dsp:cNvSpPr/>
      </dsp:nvSpPr>
      <dsp:spPr>
        <a:xfrm>
          <a:off x="2549550" y="0"/>
          <a:ext cx="6468887" cy="855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Основной целью бюджетной и налоговой политики городского округа в предстоящем бюджетном цикле являются обеспечение финансовой устойчивости и сбалансированности бюджета городского округа, сохранение стабильной социально-экономической ситуации в городско округе. Для достижения данной цели необходимо решение следующих задач:</a:t>
          </a:r>
        </a:p>
      </dsp:txBody>
      <dsp:txXfrm>
        <a:off x="2591329" y="41779"/>
        <a:ext cx="6385329" cy="772280"/>
      </dsp:txXfrm>
    </dsp:sp>
    <dsp:sp modelId="{27116596-7AB9-4E85-9D3B-D45CED5C2FB2}">
      <dsp:nvSpPr>
        <dsp:cNvPr id="0" name=""/>
        <dsp:cNvSpPr/>
      </dsp:nvSpPr>
      <dsp:spPr>
        <a:xfrm>
          <a:off x="3566209" y="1008111"/>
          <a:ext cx="5488953" cy="326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сохранение и укрепление доходного потенциала бюджета городского округа;</a:t>
          </a:r>
        </a:p>
      </dsp:txBody>
      <dsp:txXfrm>
        <a:off x="3582159" y="1024061"/>
        <a:ext cx="5457053" cy="294838"/>
      </dsp:txXfrm>
    </dsp:sp>
    <dsp:sp modelId="{B38F8FCF-FD6A-4AC7-8351-155815FC7C73}">
      <dsp:nvSpPr>
        <dsp:cNvPr id="0" name=""/>
        <dsp:cNvSpPr/>
      </dsp:nvSpPr>
      <dsp:spPr>
        <a:xfrm>
          <a:off x="3566209" y="1512167"/>
          <a:ext cx="5489983" cy="4733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формирование реалистичного прогноза поступления доходов, основанного на прогнозе социально-экономического развития городского округа на среднесрочный период 2023 - 2025 годов;</a:t>
          </a:r>
        </a:p>
      </dsp:txBody>
      <dsp:txXfrm>
        <a:off x="3589318" y="1535276"/>
        <a:ext cx="5443765" cy="427169"/>
      </dsp:txXfrm>
    </dsp:sp>
    <dsp:sp modelId="{599ACD58-992A-4BAA-86BB-198DAF8B4DA1}">
      <dsp:nvSpPr>
        <dsp:cNvPr id="0" name=""/>
        <dsp:cNvSpPr/>
      </dsp:nvSpPr>
      <dsp:spPr>
        <a:xfrm>
          <a:off x="3566209" y="2160239"/>
          <a:ext cx="5489983" cy="376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осуществление бюджетных расходов исходя из необходимости безусловной реализации указов Президента Российской Федерации и национальных проектов;</a:t>
          </a:r>
        </a:p>
      </dsp:txBody>
      <dsp:txXfrm>
        <a:off x="3584575" y="2178605"/>
        <a:ext cx="5453251" cy="339506"/>
      </dsp:txXfrm>
    </dsp:sp>
    <dsp:sp modelId="{CFDAB090-9265-4EB6-B8DB-F586BB07C0EF}">
      <dsp:nvSpPr>
        <dsp:cNvPr id="0" name=""/>
        <dsp:cNvSpPr/>
      </dsp:nvSpPr>
      <dsp:spPr>
        <a:xfrm>
          <a:off x="3566209" y="2664297"/>
          <a:ext cx="5489983" cy="326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обеспечение населения доступными и качественными муниципальными услугами;</a:t>
          </a:r>
        </a:p>
      </dsp:txBody>
      <dsp:txXfrm>
        <a:off x="3582159" y="2680247"/>
        <a:ext cx="5458083" cy="294838"/>
      </dsp:txXfrm>
    </dsp:sp>
    <dsp:sp modelId="{40181C37-06D0-4B0B-89A2-0B7E19EAA9F3}">
      <dsp:nvSpPr>
        <dsp:cNvPr id="0" name=""/>
        <dsp:cNvSpPr/>
      </dsp:nvSpPr>
      <dsp:spPr>
        <a:xfrm>
          <a:off x="3566209" y="3168351"/>
          <a:ext cx="5489983" cy="321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создание благоприятных и комфортных условий для проживания при сохранении устойчивости бюджетной системы;</a:t>
          </a:r>
        </a:p>
      </dsp:txBody>
      <dsp:txXfrm>
        <a:off x="3581909" y="3184051"/>
        <a:ext cx="5458583" cy="290214"/>
      </dsp:txXfrm>
    </dsp:sp>
    <dsp:sp modelId="{4570CC86-611B-4FDA-94DC-0EBF2EE425A7}">
      <dsp:nvSpPr>
        <dsp:cNvPr id="0" name=""/>
        <dsp:cNvSpPr/>
      </dsp:nvSpPr>
      <dsp:spPr>
        <a:xfrm>
          <a:off x="3569815" y="3600399"/>
          <a:ext cx="5489983" cy="4550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взаимодействие с региональными и федеральными органами власти в целях обеспечения сбалансированности бюджета городского округа и привлечения средств из бюджетов всех уровней;</a:t>
          </a:r>
        </a:p>
      </dsp:txBody>
      <dsp:txXfrm>
        <a:off x="3592030" y="3622614"/>
        <a:ext cx="5445553" cy="410654"/>
      </dsp:txXfrm>
    </dsp:sp>
    <dsp:sp modelId="{3BF0DD8A-A79F-409D-9359-CA772B755D5C}">
      <dsp:nvSpPr>
        <dsp:cNvPr id="0" name=""/>
        <dsp:cNvSpPr/>
      </dsp:nvSpPr>
      <dsp:spPr>
        <a:xfrm>
          <a:off x="3564369" y="4176461"/>
          <a:ext cx="5489983" cy="326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повышение эффективности расходования бюджетных средств;</a:t>
          </a:r>
        </a:p>
      </dsp:txBody>
      <dsp:txXfrm>
        <a:off x="3580319" y="4192411"/>
        <a:ext cx="5458083" cy="294838"/>
      </dsp:txXfrm>
    </dsp:sp>
    <dsp:sp modelId="{37FF51FD-EF0B-4EFF-AA47-39272854A36E}">
      <dsp:nvSpPr>
        <dsp:cNvPr id="0" name=""/>
        <dsp:cNvSpPr/>
      </dsp:nvSpPr>
      <dsp:spPr>
        <a:xfrm>
          <a:off x="3566209" y="4608513"/>
          <a:ext cx="5489983" cy="326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обеспечение эффективного управления муниципальным долгом;</a:t>
          </a:r>
        </a:p>
      </dsp:txBody>
      <dsp:txXfrm>
        <a:off x="3582159" y="4624463"/>
        <a:ext cx="5458083" cy="294838"/>
      </dsp:txXfrm>
    </dsp:sp>
    <dsp:sp modelId="{0E4636C9-D971-4E11-BF45-36973964E29A}">
      <dsp:nvSpPr>
        <dsp:cNvPr id="0" name=""/>
        <dsp:cNvSpPr/>
      </dsp:nvSpPr>
      <dsp:spPr>
        <a:xfrm>
          <a:off x="3566209" y="5040559"/>
          <a:ext cx="5489983" cy="326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- поддержание прозрачности и открытости бюджетного процесса на высоком уровне. </a:t>
          </a:r>
        </a:p>
      </dsp:txBody>
      <dsp:txXfrm>
        <a:off x="3582159" y="5056509"/>
        <a:ext cx="5458083" cy="2948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5870D-F373-4FE3-B117-206FE3E4E52B}">
      <dsp:nvSpPr>
        <dsp:cNvPr id="0" name=""/>
        <dsp:cNvSpPr/>
      </dsp:nvSpPr>
      <dsp:spPr>
        <a:xfrm rot="10800000">
          <a:off x="762897" y="0"/>
          <a:ext cx="1919468" cy="829233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5669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Виды налоговых доходов</a:t>
          </a:r>
          <a:endParaRPr lang="ru-RU" sz="1600" kern="1200" dirty="0"/>
        </a:p>
      </dsp:txBody>
      <dsp:txXfrm rot="10800000">
        <a:off x="970205" y="0"/>
        <a:ext cx="1712160" cy="829233"/>
      </dsp:txXfrm>
    </dsp:sp>
    <dsp:sp modelId="{DC5D3EE0-ADC1-484C-80F0-B0824E1AFA19}">
      <dsp:nvSpPr>
        <dsp:cNvPr id="0" name=""/>
        <dsp:cNvSpPr/>
      </dsp:nvSpPr>
      <dsp:spPr>
        <a:xfrm>
          <a:off x="204052" y="0"/>
          <a:ext cx="1117689" cy="8292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7435B-60BC-4454-8CDB-7ECD29492C93}">
      <dsp:nvSpPr>
        <dsp:cNvPr id="0" name=""/>
        <dsp:cNvSpPr/>
      </dsp:nvSpPr>
      <dsp:spPr>
        <a:xfrm rot="10800000">
          <a:off x="792088" y="0"/>
          <a:ext cx="1963298" cy="936104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2796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Виды неналоговых доходов</a:t>
          </a:r>
          <a:endParaRPr lang="ru-RU" sz="1600" kern="1200" dirty="0"/>
        </a:p>
      </dsp:txBody>
      <dsp:txXfrm rot="10800000">
        <a:off x="1026114" y="0"/>
        <a:ext cx="1729272" cy="936104"/>
      </dsp:txXfrm>
    </dsp:sp>
    <dsp:sp modelId="{1C8FF7F9-A095-400A-97D3-0C5CC30BBB90}">
      <dsp:nvSpPr>
        <dsp:cNvPr id="0" name=""/>
        <dsp:cNvSpPr/>
      </dsp:nvSpPr>
      <dsp:spPr>
        <a:xfrm>
          <a:off x="181608" y="0"/>
          <a:ext cx="1251627" cy="9361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1BEF7-1C27-495E-86B6-1CFA49944A92}">
      <dsp:nvSpPr>
        <dsp:cNvPr id="0" name=""/>
        <dsp:cNvSpPr/>
      </dsp:nvSpPr>
      <dsp:spPr>
        <a:xfrm>
          <a:off x="1117214" y="2631"/>
          <a:ext cx="2148148" cy="12888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50" b="1" kern="1200" dirty="0"/>
            <a:t>Общегосударственные вопросы</a:t>
          </a:r>
        </a:p>
      </dsp:txBody>
      <dsp:txXfrm>
        <a:off x="1117214" y="2631"/>
        <a:ext cx="2148148" cy="1288888"/>
      </dsp:txXfrm>
    </dsp:sp>
    <dsp:sp modelId="{4792A22A-6D0A-457D-9B5F-49EB49D08443}">
      <dsp:nvSpPr>
        <dsp:cNvPr id="0" name=""/>
        <dsp:cNvSpPr/>
      </dsp:nvSpPr>
      <dsp:spPr>
        <a:xfrm>
          <a:off x="3480177" y="2631"/>
          <a:ext cx="2148148" cy="1288888"/>
        </a:xfrm>
        <a:prstGeom prst="rect">
          <a:avLst/>
        </a:prstGeom>
        <a:solidFill>
          <a:schemeClr val="accent4">
            <a:hueOff val="945063"/>
            <a:satOff val="-4361"/>
            <a:lumOff val="160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Национальная оборона</a:t>
          </a:r>
        </a:p>
      </dsp:txBody>
      <dsp:txXfrm>
        <a:off x="3480177" y="2631"/>
        <a:ext cx="2148148" cy="1288888"/>
      </dsp:txXfrm>
    </dsp:sp>
    <dsp:sp modelId="{06371CA4-3EA8-4992-8F70-1D35CD646F4E}">
      <dsp:nvSpPr>
        <dsp:cNvPr id="0" name=""/>
        <dsp:cNvSpPr/>
      </dsp:nvSpPr>
      <dsp:spPr>
        <a:xfrm>
          <a:off x="5843140" y="2631"/>
          <a:ext cx="2148148" cy="1288888"/>
        </a:xfrm>
        <a:prstGeom prst="rect">
          <a:avLst/>
        </a:prstGeom>
        <a:solidFill>
          <a:schemeClr val="accent4">
            <a:hueOff val="1890126"/>
            <a:satOff val="-8721"/>
            <a:lumOff val="321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Национальная безопасность и правоохранительная деятельность</a:t>
          </a:r>
          <a:endParaRPr lang="ru-RU" sz="1600" b="1" kern="1200" dirty="0"/>
        </a:p>
      </dsp:txBody>
      <dsp:txXfrm>
        <a:off x="5843140" y="2631"/>
        <a:ext cx="2148148" cy="1288888"/>
      </dsp:txXfrm>
    </dsp:sp>
    <dsp:sp modelId="{16C12420-D937-4CC4-AEDF-7449D6C8C39A}">
      <dsp:nvSpPr>
        <dsp:cNvPr id="0" name=""/>
        <dsp:cNvSpPr/>
      </dsp:nvSpPr>
      <dsp:spPr>
        <a:xfrm>
          <a:off x="1117214" y="1506335"/>
          <a:ext cx="2148148" cy="1288888"/>
        </a:xfrm>
        <a:prstGeom prst="rect">
          <a:avLst/>
        </a:prstGeom>
        <a:solidFill>
          <a:schemeClr val="accent4">
            <a:hueOff val="2835189"/>
            <a:satOff val="-13082"/>
            <a:lumOff val="481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Национальная экономика</a:t>
          </a:r>
          <a:endParaRPr lang="ru-RU" sz="1600" b="1" kern="1200" dirty="0"/>
        </a:p>
      </dsp:txBody>
      <dsp:txXfrm>
        <a:off x="1117214" y="1506335"/>
        <a:ext cx="2148148" cy="1288888"/>
      </dsp:txXfrm>
    </dsp:sp>
    <dsp:sp modelId="{F643D7E3-EE82-4CAB-BC63-F8B38A1D851C}">
      <dsp:nvSpPr>
        <dsp:cNvPr id="0" name=""/>
        <dsp:cNvSpPr/>
      </dsp:nvSpPr>
      <dsp:spPr>
        <a:xfrm>
          <a:off x="3480177" y="1506335"/>
          <a:ext cx="2148148" cy="1288888"/>
        </a:xfrm>
        <a:prstGeom prst="rect">
          <a:avLst/>
        </a:prstGeom>
        <a:solidFill>
          <a:schemeClr val="accent4">
            <a:hueOff val="3780252"/>
            <a:satOff val="-17443"/>
            <a:lumOff val="642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Жилищно-коммунальное хозяйство</a:t>
          </a:r>
          <a:endParaRPr lang="ru-RU" sz="1600" b="1" kern="1200" dirty="0"/>
        </a:p>
      </dsp:txBody>
      <dsp:txXfrm>
        <a:off x="3480177" y="1506335"/>
        <a:ext cx="2148148" cy="1288888"/>
      </dsp:txXfrm>
    </dsp:sp>
    <dsp:sp modelId="{9F439E99-FDAD-4AA4-99E4-7001C41393F6}">
      <dsp:nvSpPr>
        <dsp:cNvPr id="0" name=""/>
        <dsp:cNvSpPr/>
      </dsp:nvSpPr>
      <dsp:spPr>
        <a:xfrm>
          <a:off x="5843140" y="1506335"/>
          <a:ext cx="2148148" cy="1288888"/>
        </a:xfrm>
        <a:prstGeom prst="rect">
          <a:avLst/>
        </a:prstGeom>
        <a:solidFill>
          <a:schemeClr val="accent4">
            <a:hueOff val="4725315"/>
            <a:satOff val="-21804"/>
            <a:lumOff val="802"/>
            <a:alphaOff val="0"/>
          </a:schemeClr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Охрана окружающей среды</a:t>
          </a:r>
          <a:endParaRPr lang="ru-RU" sz="1600" b="1" kern="1200" dirty="0"/>
        </a:p>
      </dsp:txBody>
      <dsp:txXfrm>
        <a:off x="5843140" y="1506335"/>
        <a:ext cx="2148148" cy="1288888"/>
      </dsp:txXfrm>
    </dsp:sp>
    <dsp:sp modelId="{EAD828D4-A2A4-4E70-BFDD-CBCCEAD55DD7}">
      <dsp:nvSpPr>
        <dsp:cNvPr id="0" name=""/>
        <dsp:cNvSpPr/>
      </dsp:nvSpPr>
      <dsp:spPr>
        <a:xfrm>
          <a:off x="1117214" y="3010039"/>
          <a:ext cx="2148148" cy="1288888"/>
        </a:xfrm>
        <a:prstGeom prst="rect">
          <a:avLst/>
        </a:prstGeom>
        <a:solidFill>
          <a:srgbClr val="00B0F0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Образование</a:t>
          </a:r>
        </a:p>
      </dsp:txBody>
      <dsp:txXfrm>
        <a:off x="1117214" y="3010039"/>
        <a:ext cx="2148148" cy="1288888"/>
      </dsp:txXfrm>
    </dsp:sp>
    <dsp:sp modelId="{5EE7B5D0-D1E0-4BE0-BA07-7ADC26CFADE7}">
      <dsp:nvSpPr>
        <dsp:cNvPr id="0" name=""/>
        <dsp:cNvSpPr/>
      </dsp:nvSpPr>
      <dsp:spPr>
        <a:xfrm>
          <a:off x="3480177" y="3010039"/>
          <a:ext cx="2148148" cy="1288888"/>
        </a:xfrm>
        <a:prstGeom prst="rect">
          <a:avLst/>
        </a:prstGeom>
        <a:solidFill>
          <a:srgbClr val="00B0F0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Культура, кинематография</a:t>
          </a:r>
        </a:p>
      </dsp:txBody>
      <dsp:txXfrm>
        <a:off x="3480177" y="3010039"/>
        <a:ext cx="2148148" cy="1288888"/>
      </dsp:txXfrm>
    </dsp:sp>
    <dsp:sp modelId="{1C7971C0-D186-4228-A59F-5175D14EFDD8}">
      <dsp:nvSpPr>
        <dsp:cNvPr id="0" name=""/>
        <dsp:cNvSpPr/>
      </dsp:nvSpPr>
      <dsp:spPr>
        <a:xfrm>
          <a:off x="5843140" y="3010039"/>
          <a:ext cx="2148148" cy="1288888"/>
        </a:xfrm>
        <a:prstGeom prst="rect">
          <a:avLst/>
        </a:prstGeom>
        <a:solidFill>
          <a:srgbClr val="00B0F0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Здравоохранение</a:t>
          </a:r>
        </a:p>
      </dsp:txBody>
      <dsp:txXfrm>
        <a:off x="5843140" y="3010039"/>
        <a:ext cx="2148148" cy="1288888"/>
      </dsp:txXfrm>
    </dsp:sp>
    <dsp:sp modelId="{BDC33F69-4D7C-411E-BA0D-E95CF65D1DC7}">
      <dsp:nvSpPr>
        <dsp:cNvPr id="0" name=""/>
        <dsp:cNvSpPr/>
      </dsp:nvSpPr>
      <dsp:spPr>
        <a:xfrm>
          <a:off x="1117214" y="4513743"/>
          <a:ext cx="2148148" cy="1288888"/>
        </a:xfrm>
        <a:prstGeom prst="rect">
          <a:avLst/>
        </a:prstGeom>
        <a:solidFill>
          <a:srgbClr val="CCFFFF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Социальная политика</a:t>
          </a:r>
          <a:endParaRPr lang="ru-RU" sz="1600" b="1" kern="1200" dirty="0"/>
        </a:p>
      </dsp:txBody>
      <dsp:txXfrm>
        <a:off x="1117214" y="4513743"/>
        <a:ext cx="2148148" cy="1288888"/>
      </dsp:txXfrm>
    </dsp:sp>
    <dsp:sp modelId="{A503DF59-7828-4175-9D2E-F5B49605A465}">
      <dsp:nvSpPr>
        <dsp:cNvPr id="0" name=""/>
        <dsp:cNvSpPr/>
      </dsp:nvSpPr>
      <dsp:spPr>
        <a:xfrm>
          <a:off x="3480177" y="4513743"/>
          <a:ext cx="2148148" cy="1288888"/>
        </a:xfrm>
        <a:prstGeom prst="rect">
          <a:avLst/>
        </a:prstGeom>
        <a:solidFill>
          <a:srgbClr val="CCFFFF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Физическая культура и спорт</a:t>
          </a:r>
          <a:endParaRPr lang="ru-RU" sz="1600" b="1" kern="1200" dirty="0"/>
        </a:p>
      </dsp:txBody>
      <dsp:txXfrm>
        <a:off x="3480177" y="4513743"/>
        <a:ext cx="2148148" cy="1288888"/>
      </dsp:txXfrm>
    </dsp:sp>
    <dsp:sp modelId="{79965497-93E7-4E09-8620-5A2E2C5FB810}">
      <dsp:nvSpPr>
        <dsp:cNvPr id="0" name=""/>
        <dsp:cNvSpPr/>
      </dsp:nvSpPr>
      <dsp:spPr>
        <a:xfrm>
          <a:off x="5843140" y="4513743"/>
          <a:ext cx="2148148" cy="1288888"/>
        </a:xfrm>
        <a:prstGeom prst="rect">
          <a:avLst/>
        </a:prstGeom>
        <a:solidFill>
          <a:srgbClr val="CCFFFF"/>
        </a:solidFill>
        <a:ln>
          <a:noFill/>
        </a:ln>
        <a:effectLst/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Средства массовой информации</a:t>
          </a:r>
          <a:endParaRPr lang="ru-RU" sz="1600" b="1" kern="1200" dirty="0"/>
        </a:p>
      </dsp:txBody>
      <dsp:txXfrm>
        <a:off x="5843140" y="4513743"/>
        <a:ext cx="2148148" cy="1288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51" cy="493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0"/>
            <a:ext cx="2946351" cy="493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5982-90D3-493F-A9DF-23A4EF9B0AD1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0" y="4689636"/>
            <a:ext cx="5437821" cy="4442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693"/>
            <a:ext cx="2946351" cy="493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377693"/>
            <a:ext cx="2946351" cy="493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A7C1-B8E3-4786-A338-F1ED0EB15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61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3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1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ED71765D-8766-4872-9B99-41E23A7EDE42}" type="slidenum">
              <a:rPr lang="ru-RU">
                <a:solidFill>
                  <a:prstClr val="black"/>
                </a:solidFill>
                <a:latin typeface="Calibri"/>
              </a:rPr>
              <a:pPr defTabSz="910651">
                <a:defRPr/>
              </a:pPr>
              <a:t>82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3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65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1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0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8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3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47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8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4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7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4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8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0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5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9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3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7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9050-3690-47DE-BEC2-9B35EC80E87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4102-6DF5-4AA1-B48A-E2AE7F301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4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budget.mosreg.ru/dokumenty/byudzhetnaya-politika/pokazateli-ispolneniya-byudzhetov-municipalnyx-obrazovanij-moskovskoj-oblasti/#tab-id-11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77.rosstat.gov.ru/&#1057;&#1090;&#1072;&#1090;&#1080;&#1089;&#1090;&#1080;&#1082;&#1072;/&#1054;&#1092;&#1080;&#1094;&#1080;&#1072;&#1083;&#1100;&#1085;&#1072;&#1103;_&#1089;&#1090;&#1072;&#1090;&#1080;&#1089;&#1090;&#1080;&#1082;&#1072;/&#1052;&#1086;&#1089;&#1082;&#1086;&#1074;&#1089;&#1082;&#1072;&#1103;_&#1086;&#1073;&#1083;&#1072;&#1089;&#1090;&#1100;/&#1053;&#1072;&#1089;&#1077;&#1083;&#1077;&#1085;&#1080;&#1077;?ysclid=locya39shj216870105" TargetMode="External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mailto:fuashr@mail.ru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«Бюджет для граждан» подготовлен по проекту решения Совета депутатов городского округа Щёлково «Об  исполнении бюджета городского округа Щёлково Московской области за 2023 год»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910" y="1556792"/>
            <a:ext cx="6826165" cy="4824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08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799" y="2143530"/>
            <a:ext cx="4420590" cy="3013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174" y="28336"/>
            <a:ext cx="4502832" cy="580559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профицит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1811" y="2647956"/>
            <a:ext cx="2160240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ПРИ НЕДОСТАКЕ СРЕДСТВ -</a:t>
            </a:r>
          </a:p>
          <a:p>
            <a:r>
              <a:rPr lang="ru-RU" dirty="0"/>
              <a:t>  БЕРУТ  КРЕДИТ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079" y="2674602"/>
            <a:ext cx="2491185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ИЗЛИШКИ СРЕДСТВ НАПРАВЛЯЮТ В НАКОПЛЕНИЯ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484991" y="195452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231278" y="190929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713139"/>
            <a:ext cx="3484984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В случае, если доходов меньше, чем расходов, </a:t>
            </a:r>
          </a:p>
          <a:p>
            <a:r>
              <a:rPr lang="ru-RU" dirty="0"/>
              <a:t>возникает </a:t>
            </a:r>
          </a:p>
          <a:p>
            <a:r>
              <a:rPr lang="ru-RU" dirty="0"/>
              <a:t>ДЕФИЦИТ бюджета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575" y="737640"/>
            <a:ext cx="3623320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случае, если доходов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больше, чем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расходов,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возникает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</a:p>
        </p:txBody>
      </p:sp>
      <p:sp>
        <p:nvSpPr>
          <p:cNvPr id="15" name="AutoShape 2" descr="https://www.syl.ru/misc/i/ai/177805/7066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1" name="Схема 30"/>
          <p:cNvGraphicFramePr/>
          <p:nvPr>
            <p:extLst/>
          </p:nvPr>
        </p:nvGraphicFramePr>
        <p:xfrm>
          <a:off x="-77397" y="4005064"/>
          <a:ext cx="3497269" cy="234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>
            <p:extLst/>
          </p:nvPr>
        </p:nvGraphicFramePr>
        <p:xfrm>
          <a:off x="5796136" y="4165347"/>
          <a:ext cx="3347864" cy="23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5991859" y="6093296"/>
            <a:ext cx="1882047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</a:t>
            </a:r>
          </a:p>
        </p:txBody>
      </p:sp>
      <p:sp>
        <p:nvSpPr>
          <p:cNvPr id="4" name="Крест 3"/>
          <p:cNvSpPr/>
          <p:nvPr/>
        </p:nvSpPr>
        <p:spPr>
          <a:xfrm>
            <a:off x="1619672" y="5551714"/>
            <a:ext cx="1594873" cy="1306286"/>
          </a:xfrm>
          <a:prstGeom prst="plu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32052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9688"/>
            <a:ext cx="233975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каких поступлений формируются доходы бюджета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990931" y="1124746"/>
          <a:ext cx="7153071" cy="567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 rot="1217145">
            <a:off x="-157023" y="225777"/>
            <a:ext cx="4722354" cy="4373206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ДОХОДЫ БЮДЖЕТА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Объем денежных средств, которые поступают в казну на безвозмездной и безвозвратной основе (налоги юридических и физических лиц, административные платежи и сборы, безвозмездные поступления)</a:t>
            </a:r>
          </a:p>
        </p:txBody>
      </p:sp>
    </p:spTree>
    <p:extLst>
      <p:ext uri="{BB962C8B-B14F-4D97-AF65-F5344CB8AC3E}">
        <p14:creationId xmlns:p14="http://schemas.microsoft.com/office/powerpoint/2010/main" val="3548548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000" y1="23377" x2="48000" y2="23377"/>
                        <a14:foregroundMark x1="64000" y1="34416" x2="67000" y2="31818"/>
                        <a14:foregroundMark x1="67500" y1="31818" x2="67500" y2="40260"/>
                        <a14:foregroundMark x1="68000" y1="42857" x2="64000" y2="42857"/>
                        <a14:foregroundMark x1="65500" y1="43506" x2="69000" y2="43506"/>
                        <a14:foregroundMark x1="69500" y1="43506" x2="67000" y2="42857"/>
                        <a14:foregroundMark x1="69500" y1="42857" x2="63500" y2="44156"/>
                        <a14:foregroundMark x1="67500" y1="44156" x2="70000" y2="44156"/>
                        <a14:foregroundMark x1="67000" y1="39610" x2="64500" y2="35714"/>
                        <a14:foregroundMark x1="66000" y1="37013" x2="66000" y2="41558"/>
                        <a14:foregroundMark x1="73500" y1="32468" x2="79000" y2="32468"/>
                        <a14:foregroundMark x1="79000" y1="33766" x2="79000" y2="38961"/>
                        <a14:foregroundMark x1="83500" y1="34416" x2="83500" y2="37662"/>
                        <a14:foregroundMark x1="90000" y1="37013" x2="90000" y2="37013"/>
                        <a14:foregroundMark x1="93000" y1="38961" x2="93000" y2="38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7" y="799550"/>
            <a:ext cx="2411761" cy="1889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78" y="4599733"/>
            <a:ext cx="2442227" cy="2156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00" y="1988841"/>
            <a:ext cx="2635984" cy="1739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37" y="4993394"/>
            <a:ext cx="2939325" cy="1964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579970" y="1694330"/>
            <a:ext cx="2375846" cy="2011382"/>
          </a:xfrm>
          <a:prstGeom prst="wedgeEllipseCallout">
            <a:avLst>
              <a:gd name="adj1" fmla="val 54050"/>
              <a:gd name="adj2" fmla="val 49931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691680" y="4472271"/>
            <a:ext cx="2409444" cy="1912477"/>
          </a:xfrm>
          <a:prstGeom prst="wedgeEllipseCallout">
            <a:avLst>
              <a:gd name="adj1" fmla="val 55396"/>
              <a:gd name="adj2" fmla="val -45559"/>
            </a:avLst>
          </a:prstGeom>
          <a:solidFill>
            <a:schemeClr val="accent5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физических лиц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5076057" y="1040492"/>
            <a:ext cx="2736304" cy="2054175"/>
          </a:xfrm>
          <a:prstGeom prst="wedgeEllipseCallout">
            <a:avLst>
              <a:gd name="adj1" fmla="val -58677"/>
              <a:gd name="adj2" fmla="val 4251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Транспортный налог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03703" y="4112749"/>
            <a:ext cx="439869" cy="316389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ьная выноска 7"/>
          <p:cNvSpPr/>
          <p:nvPr/>
        </p:nvSpPr>
        <p:spPr>
          <a:xfrm>
            <a:off x="6012162" y="3614021"/>
            <a:ext cx="2586538" cy="1914798"/>
          </a:xfrm>
          <a:prstGeom prst="wedgeEllipseCallout">
            <a:avLst>
              <a:gd name="adj1" fmla="val -70128"/>
              <a:gd name="adj2" fmla="val -44153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налог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налоги платили жители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 Щёлково Московской области в 2023 году 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214681" y="2985296"/>
            <a:ext cx="2365433" cy="1486969"/>
          </a:xfrm>
          <a:prstGeom prst="wedgeEllipseCallout">
            <a:avLst>
              <a:gd name="adj1" fmla="val 4482"/>
              <a:gd name="adj2" fmla="val -304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863" y="2929235"/>
            <a:ext cx="2403862" cy="1599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74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7504" y="92604"/>
            <a:ext cx="8928992" cy="62109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чего складываются межбюджетные трансферты </a:t>
            </a:r>
          </a:p>
          <a:p>
            <a:r>
              <a:rPr lang="ru-RU" sz="2000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(безвозмездные поступления)?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62786" y="958419"/>
            <a:ext cx="1937356" cy="1297420"/>
            <a:chOff x="576069" y="2232255"/>
            <a:chExt cx="1621775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6069" y="2232255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614069" y="2270255"/>
              <a:ext cx="1519809" cy="1221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</a:rPr>
                <a:t>Дотации (от лат. &lt;</a:t>
              </a:r>
              <a:r>
                <a:rPr lang="en-US" sz="1400" b="1" kern="1200" dirty="0">
                  <a:solidFill>
                    <a:schemeClr val="tx1"/>
                  </a:solidFill>
                </a:rPr>
                <a:t>Dotatio</a:t>
              </a:r>
              <a:r>
                <a:rPr lang="ru-RU" sz="1400" b="1" kern="1200" dirty="0">
                  <a:solidFill>
                    <a:schemeClr val="tx1"/>
                  </a:solidFill>
                </a:rPr>
                <a:t>&gt; -дар, пожертвование)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25766" y="972994"/>
            <a:ext cx="1903901" cy="1297420"/>
            <a:chOff x="6433509" y="2232263"/>
            <a:chExt cx="1740984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52718" y="2232263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6433509" y="2278041"/>
              <a:ext cx="1592038" cy="1221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</a:rPr>
                <a:t>Субсидии (от лат.&lt;</a:t>
              </a:r>
              <a:r>
                <a:rPr lang="en-US" sz="1300" b="1" kern="1200" dirty="0">
                  <a:solidFill>
                    <a:schemeClr val="tx1"/>
                  </a:solidFill>
                </a:rPr>
                <a:t>Subsidium</a:t>
              </a:r>
              <a:r>
                <a:rPr lang="ru-RU" sz="1300" b="1" kern="1200" dirty="0">
                  <a:solidFill>
                    <a:schemeClr val="tx1"/>
                  </a:solidFill>
                </a:rPr>
                <a:t>&gt;-поддержка)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63889" y="3204447"/>
            <a:ext cx="2232247" cy="1088649"/>
            <a:chOff x="3617604" y="860"/>
            <a:chExt cx="1621775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617604" y="860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3655604" y="38860"/>
              <a:ext cx="1545775" cy="10506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</a:rPr>
                <a:t>Субвенции (от лат.&lt;Subvenire&gt; - приходить на помощь)</a:t>
              </a:r>
            </a:p>
          </p:txBody>
        </p:sp>
      </p:grpSp>
      <p:sp>
        <p:nvSpPr>
          <p:cNvPr id="20" name="Стрелка влево 19"/>
          <p:cNvSpPr/>
          <p:nvPr/>
        </p:nvSpPr>
        <p:spPr>
          <a:xfrm>
            <a:off x="2169122" y="1368914"/>
            <a:ext cx="1720221" cy="48653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iblet"/>
            <a:contourClr>
              <a:schemeClr val="bg1"/>
            </a:contourClr>
          </a:sp3d>
        </p:spPr>
        <p:style>
          <a:lnRef idx="0">
            <a:schemeClr val="accent3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трелка влево 20"/>
          <p:cNvSpPr/>
          <p:nvPr/>
        </p:nvSpPr>
        <p:spPr>
          <a:xfrm rot="10800000">
            <a:off x="5557948" y="1401858"/>
            <a:ext cx="1486711" cy="48732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3">
              <a:shade val="90000"/>
              <a:hueOff val="77391"/>
              <a:satOff val="-9488"/>
              <a:lumOff val="23979"/>
              <a:alphaOff val="0"/>
            </a:schemeClr>
          </a:lnRef>
          <a:fillRef idx="1">
            <a:schemeClr val="accent3">
              <a:shade val="90000"/>
              <a:hueOff val="77391"/>
              <a:satOff val="-9488"/>
              <a:lumOff val="23979"/>
              <a:alphaOff val="0"/>
            </a:schemeClr>
          </a:fillRef>
          <a:effectRef idx="2">
            <a:schemeClr val="accent3">
              <a:shade val="90000"/>
              <a:hueOff val="77391"/>
              <a:satOff val="-9488"/>
              <a:lumOff val="23979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Стрелка влево 21"/>
          <p:cNvSpPr/>
          <p:nvPr/>
        </p:nvSpPr>
        <p:spPr>
          <a:xfrm rot="16200000">
            <a:off x="4344456" y="2605405"/>
            <a:ext cx="711550" cy="48653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divot"/>
            <a:contourClr>
              <a:schemeClr val="bg1"/>
            </a:contourClr>
          </a:sp3d>
        </p:spPr>
        <p:style>
          <a:lnRef idx="0">
            <a:schemeClr val="accent3">
              <a:shade val="90000"/>
              <a:hueOff val="77391"/>
              <a:satOff val="-9488"/>
              <a:lumOff val="23979"/>
              <a:alphaOff val="0"/>
            </a:schemeClr>
          </a:lnRef>
          <a:fillRef idx="1">
            <a:schemeClr val="accent3">
              <a:shade val="90000"/>
              <a:hueOff val="77391"/>
              <a:satOff val="-9488"/>
              <a:lumOff val="23979"/>
              <a:alphaOff val="0"/>
            </a:schemeClr>
          </a:fillRef>
          <a:effectRef idx="2">
            <a:schemeClr val="accent3">
              <a:shade val="90000"/>
              <a:hueOff val="77391"/>
              <a:satOff val="-9488"/>
              <a:lumOff val="23979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262784" y="2440535"/>
            <a:ext cx="2153708" cy="172819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457" y="4583716"/>
            <a:ext cx="2060361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solidFill>
                  <a:schemeClr val="tx1"/>
                </a:solidFill>
              </a:rPr>
              <a:t>Аналогия в семейном бюджете: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Вы даете своему ребенку «карманные деньги»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44046" y="4578200"/>
            <a:ext cx="3312368" cy="76576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бюджетам в целях финансового обеспечения расходных обязательств публично-правовым образованиям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75856" y="5463971"/>
            <a:ext cx="2808312" cy="106137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tx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Вы даете своему ребенку деньги и посылаете его в магазин купить продукты (по списку)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16304" y="2457805"/>
            <a:ext cx="2040610" cy="17109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бюджету в целях софинансирования необходимых расходов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81679" y="4578200"/>
            <a:ext cx="1999019" cy="1692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tx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Вы «добавляете» денег для того, чтобы ваш ребенок купил себе новый телефон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(а остальные он накопил сам) </a:t>
            </a:r>
            <a:endParaRPr lang="ru-RU" sz="1000" u="sng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77010" y="829327"/>
            <a:ext cx="1707131" cy="1707131"/>
            <a:chOff x="3574926" y="2036423"/>
            <a:chExt cx="1707131" cy="17071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574926" y="2036423"/>
              <a:ext cx="1707131" cy="1707131"/>
            </a:xfrm>
            <a:prstGeom prst="ellipse">
              <a:avLst/>
            </a:prstGeom>
            <a:sp3d>
              <a:bevelT w="101600" prst="rible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6" name="Овал 4"/>
            <p:cNvSpPr txBox="1"/>
            <p:nvPr/>
          </p:nvSpPr>
          <p:spPr>
            <a:xfrm>
              <a:off x="3824930" y="2286427"/>
              <a:ext cx="1207123" cy="12071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bg1"/>
                  </a:solidFill>
                </a:rPr>
                <a:t>Безвозмездные 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84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479378"/>
              </p:ext>
            </p:extLst>
          </p:nvPr>
        </p:nvGraphicFramePr>
        <p:xfrm>
          <a:off x="395536" y="764704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4918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ПРОЦЕСС: 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формирования и исполнения бюджета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95" y="980728"/>
            <a:ext cx="366635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396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248472" cy="53285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6283700"/>
              </p:ext>
            </p:extLst>
          </p:nvPr>
        </p:nvGraphicFramePr>
        <p:xfrm>
          <a:off x="2843808" y="692696"/>
          <a:ext cx="691276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152636"/>
            <a:ext cx="8136904" cy="50405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Факторы, влияющие на бюджетную политику</a:t>
            </a:r>
          </a:p>
          <a:p>
            <a:r>
              <a:rPr lang="ru-RU" sz="2000" b="1" cap="all" dirty="0">
                <a:ln w="3175" cmpd="sng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3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93069265"/>
              </p:ext>
            </p:extLst>
          </p:nvPr>
        </p:nvGraphicFramePr>
        <p:xfrm>
          <a:off x="-108520" y="1196752"/>
          <a:ext cx="9125339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157" y="188640"/>
            <a:ext cx="8989843" cy="864096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2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цели и задачи бюджетной политики 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26461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112" y="44624"/>
            <a:ext cx="8892480" cy="848096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бюджетной политики в 2023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3915"/>
            <a:ext cx="8784976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бюджетных параметров исходя из необходимости безусловного исполнения действующих расходных обязательств городского округа;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84784"/>
            <a:ext cx="8712968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концентрацию бюджетных ресурсов на приоритетных направлениях развития городского округа;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принятие новых расходных обязательств с учетом их эффективности, соответствия приоритетным направлениям социально-экономического развития городского округа и при условии наличия ресурсов для их гарантированного исполнения в целях снижения риска неисполнения (либо исполнения в неполном объеме) действующих расходных обязательств;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анализ осуществляемых расходных обязательств в целях исключения направления средств на выполнение полномочий, не отнесенных к полномочиям городского округа;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384" y="2708920"/>
            <a:ext cx="8756096" cy="1562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участие в государственных программах Московской области в целях получения дополнительных средств на решение вопросов местного значения;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поддержание оптимального объема и структуры расходов на функционирование органов местного самоуправления городского округа;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рациональности использования бюджетных средств муниципальными учреждениями городского округа, в том числе за счет развития приносящей доход деятельности;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сохранение достигнутого уровня предоставления муниципальных услуг (работ) и недопущение снижения качества их предоставления в целях обеспечения комфортных условий для проживания населения в городском округе;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948" y="4270991"/>
            <a:ext cx="8712968" cy="2402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строгое соблюдение бюджетно-финансовой дисциплины всеми главными распорядителями бюджетных средств и получателями бюджетных средств, обеспечение организации и проведения ими эффективного внутреннего финансового аудита в соответствии с федеральными стандартами;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приоритетное осуществление бюджетных инвестиций исходя из необходимости завершения начатых работ, финансирования работ с высокой степенью готовности, а также работ, выполнение которых осуществляется на условиях софинансирования за счет средств вышестоящих бюджетов, внебюджетных средств;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внедрение новых подходов, обеспечивающих оперативное управление муниципальными программами;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вовлечение институтов гражданского общества в бюджетный процесс с учетом реализации программ развития территорий городского округа, инициативных проектов;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прозрачности (открытости) бюджета городского округа за счет размещения и предоставления информации на едином портале бюджетной системы Российской Федерации.</a:t>
            </a:r>
            <a:endParaRPr lang="ru-RU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5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37837"/>
            <a:ext cx="9108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 о выполнении основных показателей социально-экономического развития городского округа Щёлково Московской области за 2023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082819"/>
              </p:ext>
            </p:extLst>
          </p:nvPr>
        </p:nvGraphicFramePr>
        <p:xfrm>
          <a:off x="-1" y="745722"/>
          <a:ext cx="9144002" cy="6112276"/>
        </p:xfrm>
        <a:graphic>
          <a:graphicData uri="http://schemas.openxmlformats.org/drawingml/2006/table">
            <a:tbl>
              <a:tblPr/>
              <a:tblGrid>
                <a:gridCol w="3031956">
                  <a:extLst>
                    <a:ext uri="{9D8B030D-6E8A-4147-A177-3AD203B41FA5}">
                      <a16:colId xmlns:a16="http://schemas.microsoft.com/office/drawing/2014/main" val="346989"/>
                    </a:ext>
                  </a:extLst>
                </a:gridCol>
                <a:gridCol w="1058778">
                  <a:extLst>
                    <a:ext uri="{9D8B030D-6E8A-4147-A177-3AD203B41FA5}">
                      <a16:colId xmlns:a16="http://schemas.microsoft.com/office/drawing/2014/main" val="1466632192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1252336085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254654051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271340638"/>
                    </a:ext>
                  </a:extLst>
                </a:gridCol>
                <a:gridCol w="1263317">
                  <a:extLst>
                    <a:ext uri="{9D8B030D-6E8A-4147-A177-3AD203B41FA5}">
                      <a16:colId xmlns:a16="http://schemas.microsoft.com/office/drawing/2014/main" val="314825082"/>
                    </a:ext>
                  </a:extLst>
                </a:gridCol>
              </a:tblGrid>
              <a:tr h="3062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измерения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Ожидаемое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19970"/>
                  </a:ext>
                </a:extLst>
              </a:tr>
              <a:tr h="319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135051"/>
                  </a:ext>
                </a:extLst>
              </a:tr>
              <a:tr h="23303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ДЕМОГРАФИЧЕСКИЕ ПОКАЗАТЕЛИ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19035"/>
                  </a:ext>
                </a:extLst>
              </a:tr>
              <a:tr h="332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постоянного населения</a:t>
                      </a:r>
                      <a:b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(на конец года)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216 734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217 794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194 242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218 917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86758"/>
                  </a:ext>
                </a:extLst>
              </a:tr>
              <a:tr h="23303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ПРОМЫШЛЕННОЕ ПРОИЗВОДСТВО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3309"/>
                  </a:ext>
                </a:extLst>
              </a:tr>
              <a:tr h="6325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рублей 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131 799,1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149 344,5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162 653,8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152 636,3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56079"/>
                  </a:ext>
                </a:extLst>
              </a:tr>
              <a:tr h="26633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МАЛОЕ И СРЕДНЕЕ ПРЕДПРИНИМАТЕЛЬСТВО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583209"/>
                  </a:ext>
                </a:extLst>
              </a:tr>
              <a:tr h="332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малых и средних предприятий, включая </a:t>
                      </a:r>
                      <a:r>
                        <a:rPr lang="ru-RU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микропредприятия</a:t>
                      </a:r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(на конец года)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3 373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3 370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3 272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3 395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86668"/>
                  </a:ext>
                </a:extLst>
              </a:tr>
              <a:tr h="23303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368461"/>
                  </a:ext>
                </a:extLst>
              </a:tr>
              <a:tr h="759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11 120,75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14 903,19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13 327,50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15 610,41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769670"/>
                  </a:ext>
                </a:extLst>
              </a:tr>
              <a:tr h="23303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СТРОИТЕЛЬСТВО 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582069"/>
                  </a:ext>
                </a:extLst>
              </a:tr>
              <a:tr h="366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жилищного строительства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кв. м общей площади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269,66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406,79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318,82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412,95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81036"/>
                  </a:ext>
                </a:extLst>
              </a:tr>
              <a:tr h="23303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ТРУД И ЗАРАБОТНАЯ ПЛАТА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871352"/>
                  </a:ext>
                </a:extLst>
              </a:tr>
              <a:tr h="266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382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1 295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2 070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1 315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893478"/>
                  </a:ext>
                </a:extLst>
              </a:tr>
              <a:tr h="466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официально зарегистрированных безработных, на конец года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485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494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68509"/>
                  </a:ext>
                </a:extLst>
              </a:tr>
              <a:tr h="399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36 862,1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39 632,0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43 705,7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42 296,2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03812"/>
                  </a:ext>
                </a:extLst>
              </a:tr>
              <a:tr h="499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</a:p>
                  </a:txBody>
                  <a:tcPr marL="5688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58 415,6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63 685,5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63 191,0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68 624,3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12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43424"/>
              </p:ext>
            </p:extLst>
          </p:nvPr>
        </p:nvGraphicFramePr>
        <p:xfrm>
          <a:off x="1" y="1052737"/>
          <a:ext cx="9143998" cy="5811432"/>
        </p:xfrm>
        <a:graphic>
          <a:graphicData uri="http://schemas.openxmlformats.org/drawingml/2006/table">
            <a:tbl>
              <a:tblPr/>
              <a:tblGrid>
                <a:gridCol w="3031958">
                  <a:extLst>
                    <a:ext uri="{9D8B030D-6E8A-4147-A177-3AD203B41FA5}">
                      <a16:colId xmlns:a16="http://schemas.microsoft.com/office/drawing/2014/main" val="4216125256"/>
                    </a:ext>
                  </a:extLst>
                </a:gridCol>
                <a:gridCol w="1058780">
                  <a:extLst>
                    <a:ext uri="{9D8B030D-6E8A-4147-A177-3AD203B41FA5}">
                      <a16:colId xmlns:a16="http://schemas.microsoft.com/office/drawing/2014/main" val="3483821208"/>
                    </a:ext>
                  </a:extLst>
                </a:gridCol>
                <a:gridCol w="1263315">
                  <a:extLst>
                    <a:ext uri="{9D8B030D-6E8A-4147-A177-3AD203B41FA5}">
                      <a16:colId xmlns:a16="http://schemas.microsoft.com/office/drawing/2014/main" val="4283667394"/>
                    </a:ext>
                  </a:extLst>
                </a:gridCol>
                <a:gridCol w="1263315">
                  <a:extLst>
                    <a:ext uri="{9D8B030D-6E8A-4147-A177-3AD203B41FA5}">
                      <a16:colId xmlns:a16="http://schemas.microsoft.com/office/drawing/2014/main" val="1702181746"/>
                    </a:ext>
                  </a:extLst>
                </a:gridCol>
                <a:gridCol w="1263315">
                  <a:extLst>
                    <a:ext uri="{9D8B030D-6E8A-4147-A177-3AD203B41FA5}">
                      <a16:colId xmlns:a16="http://schemas.microsoft.com/office/drawing/2014/main" val="376836601"/>
                    </a:ext>
                  </a:extLst>
                </a:gridCol>
                <a:gridCol w="1263315">
                  <a:extLst>
                    <a:ext uri="{9D8B030D-6E8A-4147-A177-3AD203B41FA5}">
                      <a16:colId xmlns:a16="http://schemas.microsoft.com/office/drawing/2014/main" val="3058363492"/>
                    </a:ext>
                  </a:extLst>
                </a:gridCol>
              </a:tblGrid>
              <a:tr h="4951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 отдельных категорий работников социальной сферы и науки и отношение средней заработной платы отдельных категорий работников социальной сферы и науки                                                                                                                            к средней заработной плате в целом по Московской области и к среднемесячному доходу от трудовой деятельности по Московской области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93826"/>
                  </a:ext>
                </a:extLst>
              </a:tr>
              <a:tr h="46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</a:t>
                      </a:r>
                      <a:r>
                        <a:rPr lang="ru-RU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: Среднемесячная номинальная начисленная заработная плата работников (по полному кругу организаций) по Московской области</a:t>
                      </a:r>
                    </a:p>
                  </a:txBody>
                  <a:tcPr marL="48937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64 041,0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70 704,6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75 875,9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80 236,1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35464"/>
                  </a:ext>
                </a:extLst>
              </a:tr>
              <a:tr h="68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</a:t>
                      </a:r>
                      <a:r>
                        <a:rPr lang="ru-RU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: Среднемесячная начисленная заработная плата наёмных работников в организациях, у индивидуальных предпринимателей и физических лиц (среднемесячный доход от трудовой деятельности)</a:t>
                      </a:r>
                    </a:p>
                  </a:txBody>
                  <a:tcPr marL="48937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51 548,0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55 676,0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58 576,2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62 357,1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96760"/>
                  </a:ext>
                </a:extLst>
              </a:tr>
              <a:tr h="46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 Среднемесячная номинальная начисленная заработная плата работников в общеобразовательных организациях в Московской области</a:t>
                      </a:r>
                    </a:p>
                  </a:txBody>
                  <a:tcPr marL="48937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55 238,0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60 943,7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60 280,5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63 738,9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31703"/>
                  </a:ext>
                </a:extLst>
              </a:tr>
              <a:tr h="3536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 Среднемесячная номинальная начисленная заработная плата учителей в Московской области</a:t>
                      </a:r>
                    </a:p>
                  </a:txBody>
                  <a:tcPr marL="48937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60 104,0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68 256,4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67 173,5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72 454,6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35902"/>
                  </a:ext>
                </a:extLst>
              </a:tr>
              <a:tr h="190427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    Образование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328321"/>
                  </a:ext>
                </a:extLst>
              </a:tr>
              <a:tr h="244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номинальная начисленная заработная плата:</a:t>
                      </a:r>
                    </a:p>
                  </a:txBody>
                  <a:tcPr marL="48937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540617"/>
                  </a:ext>
                </a:extLst>
              </a:tr>
              <a:tr h="244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педагогических работников общеобразовательных организаций</a:t>
                      </a:r>
                    </a:p>
                  </a:txBody>
                  <a:tcPr marL="146812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64 945,7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64 889,7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70 660,0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68 912,8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49692"/>
                  </a:ext>
                </a:extLst>
              </a:tr>
              <a:tr h="244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педагогических работников дошкольных образовательных организаций</a:t>
                      </a:r>
                    </a:p>
                  </a:txBody>
                  <a:tcPr marL="146812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56 705,6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58 436,2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62 214,7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63 738,9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26282"/>
                  </a:ext>
                </a:extLst>
              </a:tr>
              <a:tr h="244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педагогических работников организаций дополнительного образования детей</a:t>
                      </a:r>
                    </a:p>
                  </a:txBody>
                  <a:tcPr marL="146812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62 853,6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66 989,5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70 214,8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72 454,6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8329"/>
                  </a:ext>
                </a:extLst>
              </a:tr>
              <a:tr h="924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к среднемесячной начисленной заработной плате наёмных работников в организациях, у индивидуальных предпринимателей и физических лиц (среднемесячному доходу от трудовой деятельности)</a:t>
                      </a:r>
                    </a:p>
                  </a:txBody>
                  <a:tcPr marL="48937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126,0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116,5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120,6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110,5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281873"/>
                  </a:ext>
                </a:extLst>
              </a:tr>
              <a:tr h="680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дошкольных образовательных организаций к среднемесячной заработной плате в общеобразовательных организациях в Московской области</a:t>
                      </a:r>
                    </a:p>
                  </a:txBody>
                  <a:tcPr marL="48937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95,9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103,2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01118"/>
                  </a:ext>
                </a:extLst>
              </a:tr>
              <a:tr h="571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организаций дополнительного образования детей к среднемесячной заработной плате учителей в Московской области</a:t>
                      </a:r>
                    </a:p>
                  </a:txBody>
                  <a:tcPr marL="48937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104,6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078" marR="4078" marT="40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2638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36688"/>
              </p:ext>
            </p:extLst>
          </p:nvPr>
        </p:nvGraphicFramePr>
        <p:xfrm>
          <a:off x="3" y="-1"/>
          <a:ext cx="9143996" cy="1052737"/>
        </p:xfrm>
        <a:graphic>
          <a:graphicData uri="http://schemas.openxmlformats.org/drawingml/2006/table">
            <a:tbl>
              <a:tblPr/>
              <a:tblGrid>
                <a:gridCol w="3031957">
                  <a:extLst>
                    <a:ext uri="{9D8B030D-6E8A-4147-A177-3AD203B41FA5}">
                      <a16:colId xmlns:a16="http://schemas.microsoft.com/office/drawing/2014/main" val="1757655651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val="3817754453"/>
                    </a:ext>
                  </a:extLst>
                </a:gridCol>
                <a:gridCol w="1263315">
                  <a:extLst>
                    <a:ext uri="{9D8B030D-6E8A-4147-A177-3AD203B41FA5}">
                      <a16:colId xmlns:a16="http://schemas.microsoft.com/office/drawing/2014/main" val="2307909911"/>
                    </a:ext>
                  </a:extLst>
                </a:gridCol>
                <a:gridCol w="1263315">
                  <a:extLst>
                    <a:ext uri="{9D8B030D-6E8A-4147-A177-3AD203B41FA5}">
                      <a16:colId xmlns:a16="http://schemas.microsoft.com/office/drawing/2014/main" val="1846039052"/>
                    </a:ext>
                  </a:extLst>
                </a:gridCol>
                <a:gridCol w="1263315">
                  <a:extLst>
                    <a:ext uri="{9D8B030D-6E8A-4147-A177-3AD203B41FA5}">
                      <a16:colId xmlns:a16="http://schemas.microsoft.com/office/drawing/2014/main" val="4043049643"/>
                    </a:ext>
                  </a:extLst>
                </a:gridCol>
                <a:gridCol w="1263315">
                  <a:extLst>
                    <a:ext uri="{9D8B030D-6E8A-4147-A177-3AD203B41FA5}">
                      <a16:colId xmlns:a16="http://schemas.microsoft.com/office/drawing/2014/main" val="3014330297"/>
                    </a:ext>
                  </a:extLst>
                </a:gridCol>
              </a:tblGrid>
              <a:tr h="5151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Ожидаемое исполнение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842539"/>
                  </a:ext>
                </a:extLst>
              </a:tr>
              <a:tr h="537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2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77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Оглавление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73380"/>
              </p:ext>
            </p:extLst>
          </p:nvPr>
        </p:nvGraphicFramePr>
        <p:xfrm>
          <a:off x="0" y="332653"/>
          <a:ext cx="9144000" cy="652534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460432">
                  <a:extLst>
                    <a:ext uri="{9D8B030D-6E8A-4147-A177-3AD203B41FA5}">
                      <a16:colId xmlns:a16="http://schemas.microsoft.com/office/drawing/2014/main" val="2749621515"/>
                    </a:ext>
                  </a:extLst>
                </a:gridCol>
                <a:gridCol w="683568">
                  <a:extLst>
                    <a:ext uri="{9D8B030D-6E8A-4147-A177-3AD203B41FA5}">
                      <a16:colId xmlns:a16="http://schemas.microsoft.com/office/drawing/2014/main" val="535031168"/>
                    </a:ext>
                  </a:extLst>
                </a:gridCol>
              </a:tblGrid>
              <a:tr h="411759">
                <a:tc>
                  <a:txBody>
                    <a:bodyPr/>
                    <a:lstStyle/>
                    <a:p>
                      <a:r>
                        <a:rPr kumimoji="0" lang="ru-RU" sz="16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Административно-территориальное</a:t>
                      </a:r>
                      <a:r>
                        <a:rPr lang="ru-RU" sz="1600" b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расположение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324602"/>
                  </a:ext>
                </a:extLst>
              </a:tr>
              <a:tr h="411759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Глоссарий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539171"/>
                  </a:ext>
                </a:extLst>
              </a:tr>
              <a:tr h="411759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Основные понятия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18761"/>
                  </a:ext>
                </a:extLst>
              </a:tr>
              <a:tr h="411759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Бюджетный процесс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657006"/>
                  </a:ext>
                </a:extLst>
              </a:tr>
              <a:tr h="411759"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Бюджетная политика в</a:t>
                      </a:r>
                      <a:r>
                        <a:rPr lang="ru-RU" sz="1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2023 году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23072"/>
                  </a:ext>
                </a:extLst>
              </a:tr>
              <a:tr h="661103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Информация о выполнении </a:t>
                      </a:r>
                      <a:r>
                        <a:rPr lang="ru-RU" sz="1600" dirty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показателей социально-экономического развития бюджета городского округа Щёлково Московской области за 2023 год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83503"/>
                  </a:ext>
                </a:extLst>
              </a:tr>
              <a:tr h="66110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Удельный объем налоговых и неналоговых доходов на душу населения в сравнении с другими муниципальными образованиями </a:t>
                      </a:r>
                      <a:endParaRPr kumimoji="0" lang="ru-RU" sz="16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155963"/>
                  </a:ext>
                </a:extLst>
              </a:tr>
              <a:tr h="711221">
                <a:tc>
                  <a:txBody>
                    <a:bodyPr/>
                    <a:lstStyle/>
                    <a:p>
                      <a:r>
                        <a:rPr lang="ru-RU" sz="1600" dirty="0">
                          <a:ln w="127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Информация о выполнении основных характеристик бюджета городского округа Щёлково Московской области за 2023 год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15197"/>
                  </a:ext>
                </a:extLst>
              </a:tr>
              <a:tr h="711221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межбюджетных трансфертах, поступивших в бюджет городского округа Щёлково Московской области в 2023 году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86553"/>
                  </a:ext>
                </a:extLst>
              </a:tr>
              <a:tr h="1010682">
                <a:tc>
                  <a:txBody>
                    <a:bodyPr/>
                    <a:lstStyle/>
                    <a:p>
                      <a:r>
                        <a:rPr kumimoji="0" lang="ru-RU" sz="16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об объёме и структуре налоговых и неналоговых доходов, поступающих в бюджет городского округа Щёлково в динамике 2022-2026 годов </a:t>
                      </a:r>
                    </a:p>
                    <a:p>
                      <a:endParaRPr kumimoji="0" lang="ru-RU" sz="16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79296"/>
                  </a:ext>
                </a:extLst>
              </a:tr>
              <a:tr h="7112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межбюджетных трансфертах, поступивших в бюджет городского округа Щёлково Московской области в динамике 2022-2026 годов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27</a:t>
                      </a:r>
                      <a:endParaRPr kumimoji="0" lang="ru-RU" sz="16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0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7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95339"/>
              </p:ext>
            </p:extLst>
          </p:nvPr>
        </p:nvGraphicFramePr>
        <p:xfrm>
          <a:off x="0" y="980729"/>
          <a:ext cx="9144000" cy="5877272"/>
        </p:xfrm>
        <a:graphic>
          <a:graphicData uri="http://schemas.openxmlformats.org/drawingml/2006/table">
            <a:tbl>
              <a:tblPr/>
              <a:tblGrid>
                <a:gridCol w="3031957">
                  <a:extLst>
                    <a:ext uri="{9D8B030D-6E8A-4147-A177-3AD203B41FA5}">
                      <a16:colId xmlns:a16="http://schemas.microsoft.com/office/drawing/2014/main" val="449769889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val="1069784144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1942123114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3869652414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1698863173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2142247308"/>
                    </a:ext>
                  </a:extLst>
                </a:gridCol>
              </a:tblGrid>
              <a:tr h="31345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    Культура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9777"/>
                  </a:ext>
                </a:extLst>
              </a:tr>
              <a:tr h="7052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номинальная начисленная заработная плата работников муниципальных учреждений культуры</a:t>
                      </a:r>
                    </a:p>
                  </a:txBody>
                  <a:tcPr marL="69621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рублей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52 654,4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55 983,2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59 833,9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62 357,1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446321"/>
                  </a:ext>
                </a:extLst>
              </a:tr>
              <a:tr h="1488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работников учреждений культуры к среднемесячной начисленной заработной плате наёмных работников в организациях, у индивидуальных предпринимателей и физических лиц (среднемесячному доходу от трудовой деятельности)</a:t>
                      </a:r>
                    </a:p>
                  </a:txBody>
                  <a:tcPr marL="69621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102,1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102,1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633148"/>
                  </a:ext>
                </a:extLst>
              </a:tr>
              <a:tr h="27427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 ТОРГОВЛЯ 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382848"/>
                  </a:ext>
                </a:extLst>
              </a:tr>
              <a:tr h="509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торговых объектов предприятий розничной торговли (на конец года)</a:t>
                      </a:r>
                    </a:p>
                  </a:txBody>
                  <a:tcPr marL="69621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кв. м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295,3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301,4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299,3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305,9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37758"/>
                  </a:ext>
                </a:extLst>
              </a:tr>
              <a:tr h="509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Оборот розничной торговли:</a:t>
                      </a:r>
                    </a:p>
                  </a:txBody>
                  <a:tcPr marL="69621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рублей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41 575,6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43 220,9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50 392,0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42 875,1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3597"/>
                  </a:ext>
                </a:extLst>
              </a:tr>
              <a:tr h="27427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223299"/>
                  </a:ext>
                </a:extLst>
              </a:tr>
              <a:tr h="313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69621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670722"/>
                  </a:ext>
                </a:extLst>
              </a:tr>
              <a:tr h="587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мест в дошкольных муниципальных образовательных организациях</a:t>
                      </a:r>
                    </a:p>
                  </a:txBody>
                  <a:tcPr marL="208864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8 360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8 385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8 360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8 385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94002"/>
                  </a:ext>
                </a:extLst>
              </a:tr>
              <a:tr h="313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69621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68649"/>
                  </a:ext>
                </a:extLst>
              </a:tr>
              <a:tr h="587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численность обучающихся в государственных (муниципальных) общеобразовательных организациях</a:t>
                      </a:r>
                    </a:p>
                  </a:txBody>
                  <a:tcPr marL="208864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19 957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20 207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26 754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20 757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03409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58018"/>
              </p:ext>
            </p:extLst>
          </p:nvPr>
        </p:nvGraphicFramePr>
        <p:xfrm>
          <a:off x="-2" y="0"/>
          <a:ext cx="9144001" cy="980728"/>
        </p:xfrm>
        <a:graphic>
          <a:graphicData uri="http://schemas.openxmlformats.org/drawingml/2006/table">
            <a:tbl>
              <a:tblPr/>
              <a:tblGrid>
                <a:gridCol w="3031958">
                  <a:extLst>
                    <a:ext uri="{9D8B030D-6E8A-4147-A177-3AD203B41FA5}">
                      <a16:colId xmlns:a16="http://schemas.microsoft.com/office/drawing/2014/main" val="202911167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val="3437526900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2799839903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515979155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3519990340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3725366981"/>
                    </a:ext>
                  </a:extLst>
                </a:gridCol>
              </a:tblGrid>
              <a:tr h="479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Ожидаемое исполнение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166404"/>
                  </a:ext>
                </a:extLst>
              </a:tr>
              <a:tr h="500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986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486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47" y="54210"/>
            <a:ext cx="8648533" cy="1460486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Удельный объём налоговых и неналоговых доходов на душу населения в сравнении с другими муниципальными образованиями</a:t>
            </a:r>
            <a:br>
              <a:rPr lang="en-US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информации: Открытый бюджет Московской области </a:t>
            </a:r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https://budget.mosreg.ru/dokumenty/byudzhetnaya-politika/pokazateli-ispolneniya-byudzhetov-municipalnyx-obrazovanij-moskovskoj-oblasti/#tab-id-11</a:t>
            </a:r>
            <a:br>
              <a:rPr lang="ru-RU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Мосстат/Население</a:t>
            </a:r>
            <a:b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https://77.rosstat.gov.ru/Статистика/Официальная_статистика/Московская_область/Население?ysclid=locya39shj216870105</a:t>
            </a:r>
            <a:endParaRPr lang="ru-RU" sz="9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12111"/>
              </p:ext>
            </p:extLst>
          </p:nvPr>
        </p:nvGraphicFramePr>
        <p:xfrm>
          <a:off x="251520" y="1664295"/>
          <a:ext cx="8640960" cy="50050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223">
                  <a:extLst>
                    <a:ext uri="{9D8B030D-6E8A-4147-A177-3AD203B41FA5}">
                      <a16:colId xmlns:a16="http://schemas.microsoft.com/office/drawing/2014/main" val="640130230"/>
                    </a:ext>
                  </a:extLst>
                </a:gridCol>
                <a:gridCol w="1473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1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Муниципальное образование</a:t>
                      </a:r>
                    </a:p>
                  </a:txBody>
                  <a:tcPr marL="68580" marR="6858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на 01.01.2023                 (руб. на чел.)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Численность населения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 01.01.2023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(чел.)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Доходы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 01.01.2024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 (тыс. руб.)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01.01.2024 (руб. на чел.)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4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Городской округ Щёлково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33 026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217 794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6 548 653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30 068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22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Городской округ Сергиево-Посадский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30 773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209 616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8 217 550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39 203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35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Городской округ Королёв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20 683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226 936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4 981 527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21 951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06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Городской округ Пушкино 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24 449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300 650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7 833 308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26 055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06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Городской округ Богородский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25 638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218 485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6 106 793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27 951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754DA3-698A-4F61-ADE7-BDE04BFA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181881"/>
            <a:ext cx="712507" cy="717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15723E-8CE2-489F-B1CD-2A13F373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47" y="4831754"/>
            <a:ext cx="720080" cy="9934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956A1-5361-4983-9969-3D6B66409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47" y="2564904"/>
            <a:ext cx="720080" cy="8065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89EE5F-EAE1-480A-A3CF-938C7BD39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94" y="3328460"/>
            <a:ext cx="712506" cy="9109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DFE04E-9B11-402D-B437-F002AE8AA9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47" y="5797414"/>
            <a:ext cx="747009" cy="9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7599"/>
            <a:ext cx="9144000" cy="646331"/>
          </a:xfr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 о выполнении основных характеристик бюджета городского округа Щёлково Московской области за 202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год (млн. рублей)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93941"/>
              </p:ext>
            </p:extLst>
          </p:nvPr>
        </p:nvGraphicFramePr>
        <p:xfrm>
          <a:off x="1" y="908720"/>
          <a:ext cx="9143999" cy="594928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Уточненный</a:t>
                      </a:r>
                      <a:r>
                        <a:rPr lang="ru-RU" sz="1600" u="none" strike="noStrike" baseline="0" dirty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</a:rPr>
                        <a:t>план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Фактическое исполнение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Процент 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Общий объем доходов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12 424,1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13 637,0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109,8</a:t>
                      </a:r>
                      <a:r>
                        <a:rPr lang="ru-RU" sz="1600" u="none" strike="noStrike" dirty="0">
                          <a:effectLst/>
                        </a:rPr>
                        <a:t> 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1.1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5 753,8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r>
                        <a:rPr lang="en-US" sz="1600" u="none" strike="noStrike" baseline="0" dirty="0">
                          <a:effectLst/>
                        </a:rPr>
                        <a:t> 548,7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113,8</a:t>
                      </a:r>
                      <a:r>
                        <a:rPr lang="ru-RU" sz="1600" u="none" strike="noStrike" dirty="0">
                          <a:effectLst/>
                        </a:rPr>
                        <a:t> 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1.2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6 670,3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7 088,3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106,3</a:t>
                      </a:r>
                      <a:r>
                        <a:rPr lang="ru-RU" sz="1600" u="none" strike="noStrike" dirty="0">
                          <a:effectLst/>
                        </a:rPr>
                        <a:t> 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Общий объем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14 432,6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14 014,6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97,1 %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2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Дефицит бюджета(-), профицит бюджета (+)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008,5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377,6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,8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Муниципальный долг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7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04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 о межбюджетных трансфертах, поступивших в бюджет городского округа Щёлково Московской области в 2023 году (млн. руб.)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32039"/>
              </p:ext>
            </p:extLst>
          </p:nvPr>
        </p:nvGraphicFramePr>
        <p:xfrm>
          <a:off x="0" y="968534"/>
          <a:ext cx="9143999" cy="588946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16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8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Утверждено 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на 2023 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Исполнено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 2023</a:t>
                      </a:r>
                      <a:r>
                        <a:rPr lang="ru-RU" sz="120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исполнения плана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256,0</a:t>
                      </a: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Субвенции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3 600,6</a:t>
                      </a: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3 564,1</a:t>
                      </a: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99,0 %</a:t>
                      </a:r>
                    </a:p>
                  </a:txBody>
                  <a:tcPr marL="4322" marR="4322" marT="5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Субсидии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3 006,1</a:t>
                      </a: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3 152,3</a:t>
                      </a: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104,9 %</a:t>
                      </a:r>
                    </a:p>
                  </a:txBody>
                  <a:tcPr marL="4322" marR="4322" marT="5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63,6</a:t>
                      </a: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131,9</a:t>
                      </a: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207,4 %</a:t>
                      </a:r>
                    </a:p>
                  </a:txBody>
                  <a:tcPr marL="4322" marR="4322" marT="5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бюджета от возврата организациями остатков</a:t>
                      </a:r>
                      <a:r>
                        <a:rPr lang="ru-RU" sz="140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субсидий прошлых лет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14,9</a:t>
                      </a: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46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Возврат остатков субсидий, субвенций и иных межбюджетных трансфертов прошлых лет из бюджета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-30,9</a:t>
                      </a: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322" marR="4322" marT="57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2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6 670,3</a:t>
                      </a: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7 088,3</a:t>
                      </a:r>
                    </a:p>
                  </a:txBody>
                  <a:tcPr marL="4322" marR="4322" marT="576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106,3 %</a:t>
                      </a:r>
                    </a:p>
                  </a:txBody>
                  <a:tcPr marL="4322" marR="4322" marT="57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69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413" y="1509914"/>
            <a:ext cx="3182240" cy="454398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налог на доходы физических лиц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акцизы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налог на имущество организаций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налог на имущество физических лиц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земельный налог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упрощенная система налогообложения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единый налог на вмененный доход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единый сельскохозяйственный налог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  <a:endParaRPr lang="en-US" sz="15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автоматизированная упрощенная система налогообложения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государственная пошлина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77761885"/>
              </p:ext>
            </p:extLst>
          </p:nvPr>
        </p:nvGraphicFramePr>
        <p:xfrm>
          <a:off x="528324" y="548680"/>
          <a:ext cx="2886419" cy="82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63979199"/>
              </p:ext>
            </p:extLst>
          </p:nvPr>
        </p:nvGraphicFramePr>
        <p:xfrm>
          <a:off x="5220072" y="548680"/>
          <a:ext cx="295232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040052" y="1544836"/>
            <a:ext cx="3312368" cy="424847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доходы от использования  государственного и муниципального имущества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плата за негативное воздействие на окружающую среду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доходы от оказания платных услуг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доходы от продажи материальных и нематериальных активов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штрафы за нарушения законодательства о налогах и сборах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иные неналоговые доходы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91784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600" b="1" cap="all" dirty="0">
                <a:ln w="3175" cmpd="sng">
                  <a:noFill/>
                </a:ln>
                <a:solidFill>
                  <a:srgbClr val="212121">
                    <a:lumMod val="75000"/>
                  </a:srgbClr>
                </a:solidFill>
                <a:cs typeface="Times New Roman" pitchFamily="18" charset="0"/>
              </a:rPr>
              <a:t>Информация об объёме и структуре налоговых и неналоговых доходов, поступающих в бюджет городского округа Щёлково в динамике </a:t>
            </a:r>
          </a:p>
          <a:p>
            <a:pPr lvl="0" fontAlgn="ctr">
              <a:spcBef>
                <a:spcPts val="0"/>
              </a:spcBef>
            </a:pPr>
            <a:r>
              <a:rPr lang="ru-RU" sz="1600" b="1" cap="all" dirty="0">
                <a:ln w="3175" cmpd="sng">
                  <a:noFill/>
                </a:ln>
                <a:solidFill>
                  <a:srgbClr val="212121">
                    <a:lumMod val="75000"/>
                  </a:srgbClr>
                </a:solidFill>
                <a:cs typeface="Times New Roman" pitchFamily="18" charset="0"/>
              </a:rPr>
              <a:t>2022-2026 годов </a:t>
            </a:r>
            <a:endParaRPr kumimoji="0" lang="ru-RU" sz="1600" b="1" i="0" u="none" strike="noStrike" kern="1200" cap="all" spc="0" normalizeH="0" baseline="0" noProof="0" dirty="0">
              <a:ln w="3175" cmpd="sng">
                <a:noFill/>
              </a:ln>
              <a:solidFill>
                <a:srgbClr val="212121">
                  <a:lumMod val="75000"/>
                </a:srgb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490CFCA-EBB9-4744-8622-98D62E623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551257"/>
              </p:ext>
            </p:extLst>
          </p:nvPr>
        </p:nvGraphicFramePr>
        <p:xfrm>
          <a:off x="0" y="836712"/>
          <a:ext cx="9143999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1960">
                  <a:extLst>
                    <a:ext uri="{9D8B030D-6E8A-4147-A177-3AD203B41FA5}">
                      <a16:colId xmlns:a16="http://schemas.microsoft.com/office/drawing/2014/main" val="77861593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6779683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32188469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1759455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3334783"/>
                    </a:ext>
                  </a:extLst>
                </a:gridCol>
                <a:gridCol w="667021">
                  <a:extLst>
                    <a:ext uri="{9D8B030D-6E8A-4147-A177-3AD203B41FA5}">
                      <a16:colId xmlns:a16="http://schemas.microsoft.com/office/drawing/2014/main" val="1947810951"/>
                    </a:ext>
                  </a:extLst>
                </a:gridCol>
                <a:gridCol w="683895">
                  <a:extLst>
                    <a:ext uri="{9D8B030D-6E8A-4147-A177-3AD203B41FA5}">
                      <a16:colId xmlns:a16="http://schemas.microsoft.com/office/drawing/2014/main" val="3311150104"/>
                    </a:ext>
                  </a:extLst>
                </a:gridCol>
                <a:gridCol w="772811">
                  <a:extLst>
                    <a:ext uri="{9D8B030D-6E8A-4147-A177-3AD203B41FA5}">
                      <a16:colId xmlns:a16="http://schemas.microsoft.com/office/drawing/2014/main" val="2126734973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2977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кода дохода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Утвержденный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Утвержденный план</a:t>
                      </a:r>
                      <a:b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городского округа Щёлково</a:t>
                      </a:r>
                      <a:br>
                        <a:rPr lang="ru-RU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12.12.2023 № 620/70-180-НПА </a:t>
                      </a:r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35438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327710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002B0BD-DAC5-4F68-97C9-975BCF887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53056"/>
              </p:ext>
            </p:extLst>
          </p:nvPr>
        </p:nvGraphicFramePr>
        <p:xfrm>
          <a:off x="0" y="2103536"/>
          <a:ext cx="9144001" cy="4967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2439">
                  <a:extLst>
                    <a:ext uri="{9D8B030D-6E8A-4147-A177-3AD203B41FA5}">
                      <a16:colId xmlns:a16="http://schemas.microsoft.com/office/drawing/2014/main" val="1110309735"/>
                    </a:ext>
                  </a:extLst>
                </a:gridCol>
                <a:gridCol w="733260">
                  <a:extLst>
                    <a:ext uri="{9D8B030D-6E8A-4147-A177-3AD203B41FA5}">
                      <a16:colId xmlns:a16="http://schemas.microsoft.com/office/drawing/2014/main" val="1299907860"/>
                    </a:ext>
                  </a:extLst>
                </a:gridCol>
                <a:gridCol w="712556">
                  <a:extLst>
                    <a:ext uri="{9D8B030D-6E8A-4147-A177-3AD203B41FA5}">
                      <a16:colId xmlns:a16="http://schemas.microsoft.com/office/drawing/2014/main" val="2352778417"/>
                    </a:ext>
                  </a:extLst>
                </a:gridCol>
                <a:gridCol w="679123">
                  <a:extLst>
                    <a:ext uri="{9D8B030D-6E8A-4147-A177-3AD203B41FA5}">
                      <a16:colId xmlns:a16="http://schemas.microsoft.com/office/drawing/2014/main" val="66147484"/>
                    </a:ext>
                  </a:extLst>
                </a:gridCol>
                <a:gridCol w="679123">
                  <a:extLst>
                    <a:ext uri="{9D8B030D-6E8A-4147-A177-3AD203B41FA5}">
                      <a16:colId xmlns:a16="http://schemas.microsoft.com/office/drawing/2014/main" val="549063009"/>
                    </a:ext>
                  </a:extLst>
                </a:gridCol>
                <a:gridCol w="657737">
                  <a:extLst>
                    <a:ext uri="{9D8B030D-6E8A-4147-A177-3AD203B41FA5}">
                      <a16:colId xmlns:a16="http://schemas.microsoft.com/office/drawing/2014/main" val="398401297"/>
                    </a:ext>
                  </a:extLst>
                </a:gridCol>
                <a:gridCol w="683643">
                  <a:extLst>
                    <a:ext uri="{9D8B030D-6E8A-4147-A177-3AD203B41FA5}">
                      <a16:colId xmlns:a16="http://schemas.microsoft.com/office/drawing/2014/main" val="3750922169"/>
                    </a:ext>
                  </a:extLst>
                </a:gridCol>
                <a:gridCol w="766120">
                  <a:extLst>
                    <a:ext uri="{9D8B030D-6E8A-4147-A177-3AD203B41FA5}">
                      <a16:colId xmlns:a16="http://schemas.microsoft.com/office/drawing/2014/main" val="3564349276"/>
                    </a:ext>
                  </a:extLst>
                </a:gridCol>
              </a:tblGrid>
              <a:tr h="183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6 339,2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5 753,8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6 548,7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113,8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7 028,3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7 347,1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7 378,5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585401646"/>
                  </a:ext>
                </a:extLst>
              </a:tr>
              <a:tr h="183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ПРИБЫЛЬ, ДОХОДЫ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3 694,1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3 138,1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3 301,7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3 753,5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3 580,9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3 157,4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283540806"/>
                  </a:ext>
                </a:extLst>
              </a:tr>
              <a:tr h="183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3 694,1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3 138,1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3 301,7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3 753,5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3 580,9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3 157,4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074096441"/>
                  </a:ext>
                </a:extLst>
              </a:tr>
              <a:tr h="358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70,8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71,5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73,3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102,6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86,0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93,3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97,2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98904509"/>
                  </a:ext>
                </a:extLst>
              </a:tr>
              <a:tr h="358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70,8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71,5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73,3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102,6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86,0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93,3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97,2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351467287"/>
                  </a:ext>
                </a:extLst>
              </a:tr>
              <a:tr h="183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887,1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1 049,0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989,4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94,3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1 307,7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1 629,0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1 996,3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4004897663"/>
                  </a:ext>
                </a:extLst>
              </a:tr>
              <a:tr h="358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789,4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941,2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954,4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101,4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1 197,8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1 504,6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1 860,8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576449014"/>
                  </a:ext>
                </a:extLst>
              </a:tr>
              <a:tr h="270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343652240"/>
                  </a:ext>
                </a:extLst>
              </a:tr>
              <a:tr h="270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285361747"/>
                  </a:ext>
                </a:extLst>
              </a:tr>
              <a:tr h="358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96,0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107,5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30,7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28,5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106,8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120,6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131,5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2743917954"/>
                  </a:ext>
                </a:extLst>
              </a:tr>
              <a:tr h="401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специального налогового режима "Автоматизированная упрощенная система налогообложения"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3,1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4,1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1091789801"/>
                  </a:ext>
                </a:extLst>
              </a:tr>
              <a:tr h="183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ИМУЩЕСТВО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974,9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963,3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1 106,2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114,8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1 121,1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1 205,3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1 290,9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810386816"/>
                  </a:ext>
                </a:extLst>
              </a:tr>
              <a:tr h="183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191,9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199,7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210,0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234,3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271,0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313,4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510458831"/>
                  </a:ext>
                </a:extLst>
              </a:tr>
              <a:tr h="183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 – всего, в том числе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783,0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763,7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896,1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117,3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886,8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934,3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977,5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458310356"/>
                  </a:ext>
                </a:extLst>
              </a:tr>
              <a:tr h="183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земельный налог с организаций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461,7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432,1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497,0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115,0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489,0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515,4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539,3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1358174488"/>
                  </a:ext>
                </a:extLst>
              </a:tr>
              <a:tr h="183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земельный налог с физических лиц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321,3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331,6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399,1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120,4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397,8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418,9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438,2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387762560"/>
                  </a:ext>
                </a:extLst>
              </a:tr>
              <a:tr h="183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48,9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47,7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52,2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57,4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1152149917"/>
                  </a:ext>
                </a:extLst>
              </a:tr>
              <a:tr h="358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48,8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47,5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87,8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52,0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54,9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57,2</a:t>
                      </a: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155174644"/>
                  </a:ext>
                </a:extLst>
              </a:tr>
              <a:tr h="358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729221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600" b="1" cap="all" dirty="0">
                <a:ln w="3175" cmpd="sng">
                  <a:noFill/>
                </a:ln>
                <a:solidFill>
                  <a:srgbClr val="212121">
                    <a:lumMod val="75000"/>
                  </a:srgbClr>
                </a:solidFill>
                <a:cs typeface="Times New Roman" pitchFamily="18" charset="0"/>
              </a:rPr>
              <a:t>Информация об объёме и структуре налоговых и неналоговых доходов, поступающих в бюджет городского округа Щёлково в динамике </a:t>
            </a:r>
          </a:p>
          <a:p>
            <a:pPr lvl="0" fontAlgn="ctr">
              <a:spcBef>
                <a:spcPts val="0"/>
              </a:spcBef>
            </a:pPr>
            <a:r>
              <a:rPr lang="ru-RU" sz="1600" b="1" cap="all" dirty="0">
                <a:ln w="3175" cmpd="sng">
                  <a:noFill/>
                </a:ln>
                <a:solidFill>
                  <a:srgbClr val="212121">
                    <a:lumMod val="75000"/>
                  </a:srgbClr>
                </a:solidFill>
                <a:cs typeface="Times New Roman" pitchFamily="18" charset="0"/>
              </a:rPr>
              <a:t>2022-2026 годов </a:t>
            </a:r>
            <a:endParaRPr kumimoji="0" lang="ru-RU" sz="1600" b="1" i="0" u="none" strike="noStrike" kern="1200" cap="all" spc="0" normalizeH="0" baseline="0" noProof="0" dirty="0">
              <a:ln w="3175" cmpd="sng">
                <a:noFill/>
              </a:ln>
              <a:solidFill>
                <a:srgbClr val="212121">
                  <a:lumMod val="75000"/>
                </a:srgb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390E6F-FE28-441F-AA0D-690F7AC49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10169"/>
              </p:ext>
            </p:extLst>
          </p:nvPr>
        </p:nvGraphicFramePr>
        <p:xfrm>
          <a:off x="0" y="2103538"/>
          <a:ext cx="9144002" cy="4868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7060">
                  <a:extLst>
                    <a:ext uri="{9D8B030D-6E8A-4147-A177-3AD203B41FA5}">
                      <a16:colId xmlns:a16="http://schemas.microsoft.com/office/drawing/2014/main" val="3590685083"/>
                    </a:ext>
                  </a:extLst>
                </a:gridCol>
                <a:gridCol w="721923">
                  <a:extLst>
                    <a:ext uri="{9D8B030D-6E8A-4147-A177-3AD203B41FA5}">
                      <a16:colId xmlns:a16="http://schemas.microsoft.com/office/drawing/2014/main" val="3858197048"/>
                    </a:ext>
                  </a:extLst>
                </a:gridCol>
                <a:gridCol w="659276">
                  <a:extLst>
                    <a:ext uri="{9D8B030D-6E8A-4147-A177-3AD203B41FA5}">
                      <a16:colId xmlns:a16="http://schemas.microsoft.com/office/drawing/2014/main" val="183165785"/>
                    </a:ext>
                  </a:extLst>
                </a:gridCol>
                <a:gridCol w="679121">
                  <a:extLst>
                    <a:ext uri="{9D8B030D-6E8A-4147-A177-3AD203B41FA5}">
                      <a16:colId xmlns:a16="http://schemas.microsoft.com/office/drawing/2014/main" val="234363617"/>
                    </a:ext>
                  </a:extLst>
                </a:gridCol>
                <a:gridCol w="679121">
                  <a:extLst>
                    <a:ext uri="{9D8B030D-6E8A-4147-A177-3AD203B41FA5}">
                      <a16:colId xmlns:a16="http://schemas.microsoft.com/office/drawing/2014/main" val="2955048684"/>
                    </a:ext>
                  </a:extLst>
                </a:gridCol>
                <a:gridCol w="631843">
                  <a:extLst>
                    <a:ext uri="{9D8B030D-6E8A-4147-A177-3AD203B41FA5}">
                      <a16:colId xmlns:a16="http://schemas.microsoft.com/office/drawing/2014/main" val="308369418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val="4089108897"/>
                    </a:ext>
                  </a:extLst>
                </a:gridCol>
                <a:gridCol w="766120">
                  <a:extLst>
                    <a:ext uri="{9D8B030D-6E8A-4147-A177-3AD203B41FA5}">
                      <a16:colId xmlns:a16="http://schemas.microsoft.com/office/drawing/2014/main" val="834679201"/>
                    </a:ext>
                  </a:extLst>
                </a:gridCol>
              </a:tblGrid>
              <a:tr h="409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429,8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417,6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601,8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144,1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596,2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545,7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653,3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3877219998"/>
                  </a:ext>
                </a:extLst>
              </a:tr>
              <a:tr h="260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316,8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301,6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413,5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137,1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452,2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484,1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484,1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802815536"/>
                  </a:ext>
                </a:extLst>
              </a:tr>
              <a:tr h="260552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Доходы, получаемые в виде арендной платы за земельные участки</a:t>
                      </a:r>
                      <a:r>
                        <a:rPr lang="ru-RU" sz="8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после разграничения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государственной собственности</a:t>
                      </a:r>
                      <a:r>
                        <a:rPr lang="ru-RU" sz="8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землю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42,3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77,6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73,5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672181760"/>
                  </a:ext>
                </a:extLst>
              </a:tr>
              <a:tr h="202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сдачи в аренду имущества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18,1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18,7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534088244"/>
                  </a:ext>
                </a:extLst>
              </a:tr>
              <a:tr h="335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поступления от использования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64,2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133,8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61,0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3289148555"/>
                  </a:ext>
                </a:extLst>
              </a:tr>
              <a:tr h="5046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государственной или муниципальной собственности, и на землях или земельных участках, государственная собственность на которые не разграничена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11,2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659,4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396296941"/>
                  </a:ext>
                </a:extLst>
              </a:tr>
              <a:tr h="186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ПРИ ПОЛЬЗОВАНИИ ПРИРОДНЫМИ РЕСУРСАМИ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136,7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87250118"/>
                  </a:ext>
                </a:extLst>
              </a:tr>
              <a:tr h="161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136,7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1869012265"/>
                  </a:ext>
                </a:extLst>
              </a:tr>
              <a:tr h="200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43,6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1178,5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16,9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30,9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30,9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535999564"/>
                  </a:ext>
                </a:extLst>
              </a:tr>
              <a:tr h="181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оказания платных услуг (работ)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24,8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12,5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424441329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41,2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735,7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18,4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3624643644"/>
                  </a:ext>
                </a:extLst>
              </a:tr>
              <a:tr h="200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120,8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32,9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198,7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604,0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78,1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72,6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431016630"/>
                  </a:ext>
                </a:extLst>
              </a:tr>
              <a:tr h="200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продажи квартир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3977809607"/>
                  </a:ext>
                </a:extLst>
              </a:tr>
              <a:tr h="247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реализации имущества, находящегося в собственности городских округов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14,9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159,5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360997487"/>
                  </a:ext>
                </a:extLst>
              </a:tr>
              <a:tr h="260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506,9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31,6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35,0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037931185"/>
                  </a:ext>
                </a:extLst>
              </a:tr>
              <a:tr h="200492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земельных участков,</a:t>
                      </a:r>
                      <a:r>
                        <a:rPr lang="ru-RU" sz="8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находящихся в собственности городских округов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-1,4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13,6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2725392841"/>
                  </a:ext>
                </a:extLst>
              </a:tr>
              <a:tr h="382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93,1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931,0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40,2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31,0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3014348972"/>
                  </a:ext>
                </a:extLst>
              </a:tr>
              <a:tr h="219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18,7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19,6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375,0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18,0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18,0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602203627"/>
                  </a:ext>
                </a:extLst>
              </a:tr>
              <a:tr h="205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48,1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87,5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8709" marR="8709" marT="870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8709" marR="8709" marT="8709" marB="0" anchor="ctr"/>
                </a:tc>
                <a:extLst>
                  <a:ext uri="{0D108BD9-81ED-4DB2-BD59-A6C34878D82A}">
                    <a16:rowId xmlns:a16="http://schemas.microsoft.com/office/drawing/2014/main" val="4170268397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6C98132-A737-4297-93B9-CD603F3D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06021"/>
              </p:ext>
            </p:extLst>
          </p:nvPr>
        </p:nvGraphicFramePr>
        <p:xfrm>
          <a:off x="1" y="836712"/>
          <a:ext cx="9143999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3967">
                  <a:extLst>
                    <a:ext uri="{9D8B030D-6E8A-4147-A177-3AD203B41FA5}">
                      <a16:colId xmlns:a16="http://schemas.microsoft.com/office/drawing/2014/main" val="212705183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147048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5719961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154723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6291830"/>
                    </a:ext>
                  </a:extLst>
                </a:gridCol>
                <a:gridCol w="667021">
                  <a:extLst>
                    <a:ext uri="{9D8B030D-6E8A-4147-A177-3AD203B41FA5}">
                      <a16:colId xmlns:a16="http://schemas.microsoft.com/office/drawing/2014/main" val="1568356976"/>
                    </a:ext>
                  </a:extLst>
                </a:gridCol>
                <a:gridCol w="683895">
                  <a:extLst>
                    <a:ext uri="{9D8B030D-6E8A-4147-A177-3AD203B41FA5}">
                      <a16:colId xmlns:a16="http://schemas.microsoft.com/office/drawing/2014/main" val="1843675341"/>
                    </a:ext>
                  </a:extLst>
                </a:gridCol>
                <a:gridCol w="772811">
                  <a:extLst>
                    <a:ext uri="{9D8B030D-6E8A-4147-A177-3AD203B41FA5}">
                      <a16:colId xmlns:a16="http://schemas.microsoft.com/office/drawing/2014/main" val="88511026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31593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кода дохода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Утвержденный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Утвержденный план</a:t>
                      </a:r>
                      <a:b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городского округа Щёлково</a:t>
                      </a:r>
                      <a:br>
                        <a:rPr lang="ru-RU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12.12.2023 № 620/70-180-НПА </a:t>
                      </a:r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7785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9331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6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600" b="1" cap="all" dirty="0">
                <a:ln w="3175" cmpd="sng">
                  <a:noFill/>
                </a:ln>
                <a:solidFill>
                  <a:srgbClr val="212121">
                    <a:lumMod val="75000"/>
                  </a:srgbClr>
                </a:solidFill>
                <a:cs typeface="Times New Roman" pitchFamily="18" charset="0"/>
              </a:rPr>
              <a:t>Информация об объёме и структуре межбюджетных трансфертов, поступающих в бюджет городского округа Щёлково в динамике </a:t>
            </a:r>
          </a:p>
          <a:p>
            <a:pPr lvl="0" fontAlgn="ctr">
              <a:spcBef>
                <a:spcPts val="0"/>
              </a:spcBef>
            </a:pPr>
            <a:r>
              <a:rPr lang="ru-RU" sz="1600" b="1" cap="all" dirty="0">
                <a:ln w="3175" cmpd="sng">
                  <a:noFill/>
                </a:ln>
                <a:solidFill>
                  <a:srgbClr val="212121">
                    <a:lumMod val="75000"/>
                  </a:srgbClr>
                </a:solidFill>
                <a:cs typeface="Times New Roman" pitchFamily="18" charset="0"/>
              </a:rPr>
              <a:t>2022-2026 годов </a:t>
            </a:r>
            <a:endParaRPr kumimoji="0" lang="ru-RU" sz="1600" b="1" i="0" u="none" strike="noStrike" kern="1200" cap="all" spc="0" normalizeH="0" baseline="0" noProof="0" dirty="0">
              <a:ln w="3175" cmpd="sng">
                <a:noFill/>
              </a:ln>
              <a:solidFill>
                <a:srgbClr val="212121">
                  <a:lumMod val="75000"/>
                </a:srgb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0C5B9D-3480-48A0-A609-4E9775FAC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74084"/>
              </p:ext>
            </p:extLst>
          </p:nvPr>
        </p:nvGraphicFramePr>
        <p:xfrm>
          <a:off x="0" y="2103540"/>
          <a:ext cx="9144000" cy="4754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2167">
                  <a:extLst>
                    <a:ext uri="{9D8B030D-6E8A-4147-A177-3AD203B41FA5}">
                      <a16:colId xmlns:a16="http://schemas.microsoft.com/office/drawing/2014/main" val="1667348812"/>
                    </a:ext>
                  </a:extLst>
                </a:gridCol>
                <a:gridCol w="688831">
                  <a:extLst>
                    <a:ext uri="{9D8B030D-6E8A-4147-A177-3AD203B41FA5}">
                      <a16:colId xmlns:a16="http://schemas.microsoft.com/office/drawing/2014/main" val="4179329994"/>
                    </a:ext>
                  </a:extLst>
                </a:gridCol>
                <a:gridCol w="681154">
                  <a:extLst>
                    <a:ext uri="{9D8B030D-6E8A-4147-A177-3AD203B41FA5}">
                      <a16:colId xmlns:a16="http://schemas.microsoft.com/office/drawing/2014/main" val="1289342984"/>
                    </a:ext>
                  </a:extLst>
                </a:gridCol>
                <a:gridCol w="747845">
                  <a:extLst>
                    <a:ext uri="{9D8B030D-6E8A-4147-A177-3AD203B41FA5}">
                      <a16:colId xmlns:a16="http://schemas.microsoft.com/office/drawing/2014/main" val="3988285161"/>
                    </a:ext>
                  </a:extLst>
                </a:gridCol>
                <a:gridCol w="784289">
                  <a:extLst>
                    <a:ext uri="{9D8B030D-6E8A-4147-A177-3AD203B41FA5}">
                      <a16:colId xmlns:a16="http://schemas.microsoft.com/office/drawing/2014/main" val="41484407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862088105"/>
                    </a:ext>
                  </a:extLst>
                </a:gridCol>
                <a:gridCol w="696513">
                  <a:extLst>
                    <a:ext uri="{9D8B030D-6E8A-4147-A177-3AD203B41FA5}">
                      <a16:colId xmlns:a16="http://schemas.microsoft.com/office/drawing/2014/main" val="256752809"/>
                    </a:ext>
                  </a:extLst>
                </a:gridCol>
                <a:gridCol w="635129">
                  <a:extLst>
                    <a:ext uri="{9D8B030D-6E8A-4147-A177-3AD203B41FA5}">
                      <a16:colId xmlns:a16="http://schemas.microsoft.com/office/drawing/2014/main" val="2530747234"/>
                    </a:ext>
                  </a:extLst>
                </a:gridCol>
              </a:tblGrid>
              <a:tr h="302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6 709,0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6 670,3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7 088,3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6 156,0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6 820,3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6 835,6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2847428"/>
                  </a:ext>
                </a:extLst>
              </a:tr>
              <a:tr h="777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6 714,6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6 670,3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7 104,3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6 156,0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6 820,3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6 835,6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8353001"/>
                  </a:ext>
                </a:extLst>
              </a:tr>
              <a:tr h="52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бюджетам бюджетной системы Российской Федерации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1373902"/>
                  </a:ext>
                </a:extLst>
              </a:tr>
              <a:tr h="52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3 120,9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3 006,1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3 152,3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2 276,8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2 941,1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2 983,8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4945409"/>
                  </a:ext>
                </a:extLst>
              </a:tr>
              <a:tr h="52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 бюджетам бюджетной системы Российской Федерации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3 600,6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3 564,1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3 879,1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3 879,2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3 851,8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3937951"/>
                  </a:ext>
                </a:extLst>
              </a:tr>
              <a:tr h="302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275200"/>
                  </a:ext>
                </a:extLst>
              </a:tr>
              <a:tr h="898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5429503"/>
                  </a:ext>
                </a:extLst>
              </a:tr>
              <a:tr h="602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728245"/>
                  </a:ext>
                </a:extLst>
              </a:tr>
              <a:tr h="30245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13 048,2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12 424,1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13 637,0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13 184,2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14 167,4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14 214,1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15108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FBD5B3F-2C04-402D-AC20-C5E8E3559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293688"/>
              </p:ext>
            </p:extLst>
          </p:nvPr>
        </p:nvGraphicFramePr>
        <p:xfrm>
          <a:off x="-9331" y="741464"/>
          <a:ext cx="9143999" cy="1362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3967">
                  <a:extLst>
                    <a:ext uri="{9D8B030D-6E8A-4147-A177-3AD203B41FA5}">
                      <a16:colId xmlns:a16="http://schemas.microsoft.com/office/drawing/2014/main" val="1413136540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1898755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4254869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218816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31189119"/>
                    </a:ext>
                  </a:extLst>
                </a:gridCol>
                <a:gridCol w="657403">
                  <a:extLst>
                    <a:ext uri="{9D8B030D-6E8A-4147-A177-3AD203B41FA5}">
                      <a16:colId xmlns:a16="http://schemas.microsoft.com/office/drawing/2014/main" val="231276608"/>
                    </a:ext>
                  </a:extLst>
                </a:gridCol>
                <a:gridCol w="710749">
                  <a:extLst>
                    <a:ext uri="{9D8B030D-6E8A-4147-A177-3AD203B41FA5}">
                      <a16:colId xmlns:a16="http://schemas.microsoft.com/office/drawing/2014/main" val="4129822504"/>
                    </a:ext>
                  </a:extLst>
                </a:gridCol>
                <a:gridCol w="611559">
                  <a:extLst>
                    <a:ext uri="{9D8B030D-6E8A-4147-A177-3AD203B41FA5}">
                      <a16:colId xmlns:a16="http://schemas.microsoft.com/office/drawing/2014/main" val="3650357992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(млн. руб.)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82159"/>
                  </a:ext>
                </a:extLst>
              </a:tr>
              <a:tr h="676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кода дохода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Утвержденный</a:t>
                      </a:r>
                    </a:p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Утвержденный план</a:t>
                      </a:r>
                      <a:b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городского округа Щёлково</a:t>
                      </a:r>
                      <a:br>
                        <a:rPr lang="ru-RU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12.12.2023 № 620/70-180-НПА </a:t>
                      </a:r>
                      <a:r>
                        <a:rPr lang="ru-RU" sz="10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113611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481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761"/>
            <a:ext cx="9144000" cy="261223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87846"/>
              </p:ext>
            </p:extLst>
          </p:nvPr>
        </p:nvGraphicFramePr>
        <p:xfrm>
          <a:off x="0" y="1268760"/>
          <a:ext cx="9144000" cy="29741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7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Налог на имущество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физических лиц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Земельный налог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662">
                <a:tc>
                  <a:txBody>
                    <a:bodyPr/>
                    <a:lstStyle/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Решение Совета депутатов городского округа  Щелково от</a:t>
                      </a:r>
                      <a:r>
                        <a:rPr lang="ru-RU" sz="1400" u="none" baseline="0" dirty="0">
                          <a:effectLst/>
                        </a:rPr>
                        <a:t> 14.10.2019</a:t>
                      </a:r>
                      <a:r>
                        <a:rPr lang="ru-RU" sz="1400" u="none" dirty="0">
                          <a:effectLst/>
                        </a:rPr>
                        <a:t> г. N 28/3-7-НПА «О налоге на имущество физических лиц на территории городского округа Щёлково Московской области»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(в ред. решения Совета депутатов городского округа Щелково МО от 10.06.2020 N 125/13-22-НПА)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374" marR="54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Решение Совета депутатов городского округа Щелково от 14.10.2019 г. </a:t>
                      </a:r>
                      <a:r>
                        <a:rPr lang="en-US" sz="1400" u="none" dirty="0">
                          <a:effectLst/>
                        </a:rPr>
                        <a:t>N </a:t>
                      </a:r>
                      <a:r>
                        <a:rPr lang="ru-RU" sz="1400" u="none" dirty="0">
                          <a:effectLst/>
                        </a:rPr>
                        <a:t>29/3-8-НПА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 «О земельном налоге на территории городского округа Щёлково Московской области»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(в ред. решений Совета депутатов городского округа Щелково МО от 10.06.2020 N 124/13-21-НПА,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26.01.2022 N 313/41-81-НПА,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12.05.2022 N 351/46-92-НПА,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26.10.2022</a:t>
                      </a:r>
                      <a:r>
                        <a:rPr lang="ru-RU" sz="1400" u="none" baseline="0" dirty="0">
                          <a:effectLst/>
                        </a:rPr>
                        <a:t> </a:t>
                      </a:r>
                      <a:r>
                        <a:rPr lang="ru-RU" sz="1400" u="none" dirty="0">
                          <a:effectLst/>
                        </a:rPr>
                        <a:t>N 419/53-115-НПА,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27.09.2023 № 572/66-161-НПА )</a:t>
                      </a:r>
                      <a:endParaRPr lang="ru-RU" sz="1400" u="none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4374" marR="543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75051"/>
            <a:ext cx="9142932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Нормативно-правовые  акты  об установлении налога на имущество физических лиц и земельного налога на территории городского округа Щёлково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441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65394"/>
            <a:ext cx="5040560" cy="70336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Ставки по уплате земельного налога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24180-10A4-4B05-BE1A-5D83E273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-149352"/>
            <a:ext cx="3812351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251520" y="1427442"/>
            <a:ext cx="79208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Решение Совета депутатов городского округа Щелково от 14.10.2019 г.</a:t>
            </a:r>
          </a:p>
          <a:p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 29/3-8-НПА "О земельном налоге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263434" y="2249053"/>
            <a:ext cx="8640960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0,25 процента - в отношении земельных участков:</a:t>
            </a:r>
          </a:p>
          <a:p>
            <a:pPr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не используемых в предпринимательской деятельности и приобретенных (предоставленных) физическими лицами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Федерации";</a:t>
            </a:r>
          </a:p>
          <a:p>
            <a:pPr lvl="0" algn="just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0,3 процента - в отношении земельных участков:</a:t>
            </a: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деятельности);</a:t>
            </a: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</a: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45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87395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605492">
                  <a:extLst>
                    <a:ext uri="{9D8B030D-6E8A-4147-A177-3AD203B41FA5}">
                      <a16:colId xmlns:a16="http://schemas.microsoft.com/office/drawing/2014/main" val="3633381416"/>
                    </a:ext>
                  </a:extLst>
                </a:gridCol>
                <a:gridCol w="538508">
                  <a:extLst>
                    <a:ext uri="{9D8B030D-6E8A-4147-A177-3AD203B41FA5}">
                      <a16:colId xmlns:a16="http://schemas.microsoft.com/office/drawing/2014/main" val="1637143492"/>
                    </a:ext>
                  </a:extLst>
                </a:gridCol>
              </a:tblGrid>
              <a:tr h="93661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Нормативно-правовые  акты  об установлении налога на имущество физических лиц и земельного налога на территории городского округа Щёлково Московской области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539105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Ставки и налоговые льготы по уплате налога на имущество физических лиц и земельного налога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571237"/>
                  </a:ext>
                </a:extLst>
              </a:tr>
              <a:tr h="44481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Объём выпадающих доходов в 2023 году в связи с предоставлением льгот</a:t>
                      </a:r>
                      <a:endParaRPr kumimoji="0" lang="ru-RU" sz="170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33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52393"/>
                  </a:ext>
                </a:extLst>
              </a:tr>
              <a:tr h="44481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Структура расходов бюджета городского округа Щёлково Московской области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35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85840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Информация о расходах бюджета городского округа Щёлково Московской области в разрезе муниципальных программ</a:t>
                      </a:r>
                      <a:r>
                        <a:rPr kumimoji="0" lang="ru-RU" sz="1700" kern="12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за 2023 год</a:t>
                      </a:r>
                      <a:endParaRPr kumimoji="0" lang="ru-RU" sz="170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36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049220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Целевые показатели муниципальных программ городского округа Щёлково Московской</a:t>
                      </a:r>
                      <a:r>
                        <a:rPr kumimoji="0" lang="ru-RU" sz="1700" kern="12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области </a:t>
                      </a:r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за 2023 год 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03693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Расходы бюджета городского округа Щёлково Московской области с учётом интересов целевых групп пользователей ​ за 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16386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Расходы бюджета городского округа Щёлково Московской области за 2023 год по разделам и подразделам КБК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195234"/>
                  </a:ext>
                </a:extLst>
              </a:tr>
              <a:tr h="72908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Информация об общественно значимых проектах, реализуемых на территории городского округа Щёлково Московской области в 2023 году </a:t>
                      </a:r>
                      <a:endParaRPr kumimoji="0" lang="ru-RU" sz="17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27339"/>
                  </a:ext>
                </a:extLst>
              </a:tr>
              <a:tr h="65727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Контактная информация для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7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48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74414-8CEA-4D84-8F73-4CD89380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0" cy="88245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Ставки по уплате земельного налога (продолжение)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3F803-C56D-485B-A0F6-312013142E44}"/>
              </a:ext>
            </a:extLst>
          </p:cNvPr>
          <p:cNvSpPr txBox="1"/>
          <p:nvPr/>
        </p:nvSpPr>
        <p:spPr>
          <a:xfrm>
            <a:off x="251520" y="2420888"/>
            <a:ext cx="864096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1,0 процента - в отношении земельных участков, занятых гаражными кооперативами и индивидуальными гаражами;</a:t>
            </a:r>
          </a:p>
          <a:p>
            <a:pPr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 процента - в отношении прочих земельных участков, в том числе земельных участков, отнесенных к землям сельскохозяйственного назначения или к землям в составе зон сельскохозяйственного использования в населенных пунктах, не используемых по целевому назначению;</a:t>
            </a:r>
          </a:p>
          <a:p>
            <a:pPr algn="just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процентов - в отношении земельных участков:</a:t>
            </a: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занятых кладбищами и иными местами погребения;</a:t>
            </a:r>
          </a:p>
          <a:p>
            <a:pPr lvl="0"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занятых органами местного самоуправления городского округа Щелково, муниципальными учреждениями городского округа Щелково и используемых ими для непосредственного выполнения возложенных на них функций;</a:t>
            </a:r>
          </a:p>
          <a:p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- занятых организациями и индивидуальными предпринимателями, которые осуществляют деятельность в области информационных технологий (с 01.01.2022  до 01.01.2025).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C7337A-5B3C-4488-804F-650F74BE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50" y="116632"/>
            <a:ext cx="3810330" cy="2133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361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5112568" cy="936104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Ставки по уплате налога на имущество физических лиц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251520" y="1868640"/>
            <a:ext cx="86409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Решение Совета депутатов городского округа  Щелково от 14.10.2019 г.</a:t>
            </a:r>
          </a:p>
          <a:p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 28/3-7-НПА «О налоге на имущество физических лиц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251520" y="2996952"/>
            <a:ext cx="864096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Объекты налогообложения, кадастровая </a:t>
            </a:r>
            <a:r>
              <a:rPr lang="ru-RU" sz="1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стоимость каждого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которых </a:t>
            </a:r>
            <a:r>
              <a:rPr lang="ru-RU" sz="1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превышает 300 млн. рублей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0,1 % - в отношении квартир, частей квартир, комнат;</a:t>
            </a:r>
          </a:p>
          <a:p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0,3 % в отношении 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жилых домов, частей жилых домов;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объектов незавершенного строительства;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единых недвижимых комплексов, в состав которых входят хотя бы один жилой дом;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гаражей и машино - мест;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ИЖС;</a:t>
            </a:r>
          </a:p>
          <a:p>
            <a:pPr lvl="0"/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0,5 %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отношении прочих объектов налогообложения.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9F08554-16F0-4F8D-8A4D-3D066ECE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60000">
            <a:off x="5518533" y="243288"/>
            <a:ext cx="2933972" cy="1624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00678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77326"/>
            <a:ext cx="5172530" cy="979124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Ставки по уплате налога на имущество физических лиц (продолжение)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179512" y="1556792"/>
            <a:ext cx="8856984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Объекты налогообложения, кадастровая </a:t>
            </a:r>
            <a:r>
              <a:rPr lang="ru-RU" sz="1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стоимость каждого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которых </a:t>
            </a:r>
            <a:r>
              <a:rPr lang="ru-RU" sz="1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превышает 300 млн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рублей  -  2,0% ;</a:t>
            </a:r>
          </a:p>
          <a:p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Объекты налогообложения, включенные в перечень, определяемый в соответствии с пунктом 7 статьи 378.2  Налогового кодекса РФ, в отношении объектов налогообложения, предусмотренных абзацем вторым пункта 10 статьи 378.2 Налогового кодекса РФ, в 2020 году - 1,7%, 2021 году - 1,8% , в 2022 году - 1,9%, в 2023 году и последующие годы – 2,0%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8848"/>
            <a:ext cx="8712968" cy="2584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6021288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r>
              <a:rPr lang="ru-RU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Льготы не установлены 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нормативным правовым актом представительного органа местного самоуправления от 14.10.2019  N 28/3-7-НПА </a:t>
            </a:r>
          </a:p>
        </p:txBody>
      </p:sp>
    </p:spTree>
    <p:extLst>
      <p:ext uri="{BB962C8B-B14F-4D97-AF65-F5344CB8AC3E}">
        <p14:creationId xmlns:p14="http://schemas.microsoft.com/office/powerpoint/2010/main" val="1560604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24765"/>
              </p:ext>
            </p:extLst>
          </p:nvPr>
        </p:nvGraphicFramePr>
        <p:xfrm>
          <a:off x="0" y="1700808"/>
          <a:ext cx="9148995" cy="51510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7204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549122">
                  <a:extLst>
                    <a:ext uri="{9D8B030D-6E8A-4147-A177-3AD203B41FA5}">
                      <a16:colId xmlns:a16="http://schemas.microsoft.com/office/drawing/2014/main" val="884996892"/>
                    </a:ext>
                  </a:extLst>
                </a:gridCol>
                <a:gridCol w="718566">
                  <a:extLst>
                    <a:ext uri="{9D8B030D-6E8A-4147-A177-3AD203B41FA5}">
                      <a16:colId xmlns:a16="http://schemas.microsoft.com/office/drawing/2014/main" val="1739235363"/>
                    </a:ext>
                  </a:extLst>
                </a:gridCol>
                <a:gridCol w="849214">
                  <a:extLst>
                    <a:ext uri="{9D8B030D-6E8A-4147-A177-3AD203B41FA5}">
                      <a16:colId xmlns:a16="http://schemas.microsoft.com/office/drawing/2014/main" val="3668716835"/>
                    </a:ext>
                  </a:extLst>
                </a:gridCol>
                <a:gridCol w="849214">
                  <a:extLst>
                    <a:ext uri="{9D8B030D-6E8A-4147-A177-3AD203B41FA5}">
                      <a16:colId xmlns:a16="http://schemas.microsoft.com/office/drawing/2014/main" val="2481255320"/>
                    </a:ext>
                  </a:extLst>
                </a:gridCol>
                <a:gridCol w="718566">
                  <a:extLst>
                    <a:ext uri="{9D8B030D-6E8A-4147-A177-3AD203B41FA5}">
                      <a16:colId xmlns:a16="http://schemas.microsoft.com/office/drawing/2014/main" val="4064643469"/>
                    </a:ext>
                  </a:extLst>
                </a:gridCol>
                <a:gridCol w="653242">
                  <a:extLst>
                    <a:ext uri="{9D8B030D-6E8A-4147-A177-3AD203B41FA5}">
                      <a16:colId xmlns:a16="http://schemas.microsoft.com/office/drawing/2014/main" val="2035944071"/>
                    </a:ext>
                  </a:extLst>
                </a:gridCol>
                <a:gridCol w="718566">
                  <a:extLst>
                    <a:ext uri="{9D8B030D-6E8A-4147-A177-3AD203B41FA5}">
                      <a16:colId xmlns:a16="http://schemas.microsoft.com/office/drawing/2014/main" val="3236466952"/>
                    </a:ext>
                  </a:extLst>
                </a:gridCol>
                <a:gridCol w="755301">
                  <a:extLst>
                    <a:ext uri="{9D8B030D-6E8A-4147-A177-3AD203B41FA5}">
                      <a16:colId xmlns:a16="http://schemas.microsoft.com/office/drawing/2014/main" val="1854789683"/>
                    </a:ext>
                  </a:extLst>
                </a:gridCol>
              </a:tblGrid>
              <a:tr h="131534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№ п/п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  <a:p>
                      <a:pPr algn="ctr"/>
                      <a:r>
                        <a:rPr lang="ru-RU" sz="800" dirty="0"/>
                        <a:t>Наименование налоговой льготы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Размер льготы, преференции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льготников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Прогноз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Прогноз на 2024 год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руб.)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2025 год (тыс. руб.)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2026 год (тыс. руб.)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735681">
                <a:tc gridSpan="9">
                  <a:txBody>
                    <a:bodyPr/>
                    <a:lstStyle/>
                    <a:p>
                      <a:r>
                        <a:rPr lang="ru-RU" sz="1400" b="1" dirty="0"/>
                        <a:t>Земельный налог </a:t>
                      </a:r>
                    </a:p>
                    <a:p>
                      <a:r>
                        <a:rPr lang="ru-RU" sz="1400" dirty="0"/>
                        <a:t>Решение Совета депутатов городского округа Щелково от 14.10.2019 г. N 29/3-8-НПА </a:t>
                      </a:r>
                    </a:p>
                    <a:p>
                      <a:r>
                        <a:rPr lang="ru-RU" sz="1400" dirty="0"/>
                        <a:t>«О земельном налоге на территории городского округа Щёлково Московской области»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26419"/>
                  </a:ext>
                </a:extLst>
              </a:tr>
              <a:tr h="3100070">
                <a:tc>
                  <a:txBody>
                    <a:bodyPr/>
                    <a:lstStyle/>
                    <a:p>
                      <a:r>
                        <a:rPr lang="ru-RU" sz="1000" dirty="0"/>
                        <a:t>1.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Пункт 5.1 </a:t>
                      </a:r>
                    </a:p>
                    <a:p>
                      <a:r>
                        <a:rPr lang="ru-RU" sz="1100" dirty="0"/>
                        <a:t>Льгота предоставляется в отношении одного земельного участка, не используемого в предпринимательской деятельности, предназначенного для индивидуального жилищного строительства, дачного строительства, ведения личного подсобного хозяйства, садоводства или огородничества, следующим категориям налогоплательщиков:</a:t>
                      </a:r>
                    </a:p>
                    <a:p>
                      <a:r>
                        <a:rPr lang="ru-RU" sz="1100" dirty="0"/>
                        <a:t>- физическим лицам, являющимся членами многодетных семей;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6858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детям-сиротам и детям, оставшимся без попечения родителей, лицам в возрасте от 18 до 23 лет из числа детей-сирот и детей, оставшихся без попечения родителей, которым предоставляются дополнительные виды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50%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575 человек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296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299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304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314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320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3246057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9827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latin typeface="Times New Roman" pitchFamily="18" charset="0"/>
                <a:ea typeface="+mj-ea"/>
                <a:cs typeface="Times New Roman" pitchFamily="18" charset="0"/>
              </a:rPr>
              <a:t>Информация о налоговых льготах и оценка налоговых расходов в связи с предоставлением льгот, установленных представительным органом местного самоуправления</a:t>
            </a:r>
          </a:p>
          <a:p>
            <a:pPr algn="ctr"/>
            <a:endParaRPr lang="ru-RU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(оценка налоговых расходов произведена в соответствии с постановлением Администрации городского округа Щёлково от 20.05.2020 </a:t>
            </a:r>
            <a:b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№ 1348 «Об утверждении порядка формирования перечня налоговых расходов городского округа Щёлково Московской области и оценки налоговых расходов городского округа Щелково Московской области»)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893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234777"/>
              </p:ext>
            </p:extLst>
          </p:nvPr>
        </p:nvGraphicFramePr>
        <p:xfrm>
          <a:off x="0" y="1"/>
          <a:ext cx="9144000" cy="69406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58569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151353">
                  <a:extLst>
                    <a:ext uri="{9D8B030D-6E8A-4147-A177-3AD203B41FA5}">
                      <a16:colId xmlns:a16="http://schemas.microsoft.com/office/drawing/2014/main" val="1307464325"/>
                    </a:ext>
                  </a:extLst>
                </a:gridCol>
                <a:gridCol w="927747">
                  <a:extLst>
                    <a:ext uri="{9D8B030D-6E8A-4147-A177-3AD203B41FA5}">
                      <a16:colId xmlns:a16="http://schemas.microsoft.com/office/drawing/2014/main" val="39742282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05782809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4227652561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190555514"/>
                    </a:ext>
                  </a:extLst>
                </a:gridCol>
                <a:gridCol w="795212">
                  <a:extLst>
                    <a:ext uri="{9D8B030D-6E8A-4147-A177-3AD203B41FA5}">
                      <a16:colId xmlns:a16="http://schemas.microsoft.com/office/drawing/2014/main" val="2963026095"/>
                    </a:ext>
                  </a:extLst>
                </a:gridCol>
                <a:gridCol w="775626">
                  <a:extLst>
                    <a:ext uri="{9D8B030D-6E8A-4147-A177-3AD203B41FA5}">
                      <a16:colId xmlns:a16="http://schemas.microsoft.com/office/drawing/2014/main" val="1108588359"/>
                    </a:ext>
                  </a:extLst>
                </a:gridCol>
                <a:gridCol w="648661">
                  <a:extLst>
                    <a:ext uri="{9D8B030D-6E8A-4147-A177-3AD203B41FA5}">
                      <a16:colId xmlns:a16="http://schemas.microsoft.com/office/drawing/2014/main" val="1828468163"/>
                    </a:ext>
                  </a:extLst>
                </a:gridCol>
              </a:tblGrid>
              <a:tr h="89251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№ п/п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800" kern="1200" dirty="0"/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Наименование налоговой льготы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Размер льготы, преференции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льготников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Прогноз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2023 год (тыс. руб.)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2024</a:t>
                      </a:r>
                      <a:r>
                        <a:rPr lang="ru-RU" sz="800" baseline="0" dirty="0"/>
                        <a:t> год (тыс. руб.)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2025 год (тыс. руб.)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2026 год (тыс. руб.)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132859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2.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Пункт 5.2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Льгота в виде освобождения от уплаты земельного налога в отношении одного земельного участка, женщинам, которым в установленном порядке присвоено почетное звание "Мать-героиня"</a:t>
                      </a:r>
                    </a:p>
                    <a:p>
                      <a:pPr marL="0" algn="ctr" defTabSz="457200" rtl="0" eaLnBrk="1" latinLnBrk="0" hangingPunct="1"/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100%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0 человек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701719"/>
                  </a:ext>
                </a:extLst>
              </a:tr>
              <a:tr h="864042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3.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/>
                        <a:t>Пункт 1.5 </a:t>
                      </a:r>
                    </a:p>
                    <a:p>
                      <a:r>
                        <a:rPr lang="ru-RU" sz="1100" dirty="0"/>
                        <a:t>- земельные участки, занятые кладбищами и иными местами погребения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ставка 0%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 организации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15 188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15 188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15 643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15 643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15 643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038030"/>
                  </a:ext>
                </a:extLst>
              </a:tr>
              <a:tr h="1396981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kern="1200" dirty="0"/>
                        <a:t>- занятых органами местного самоуправления городского округа Щелково, муниципальными учреждениями городского округа Щелково и используемых ими для непосредственного выполнения возложенных на них функций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ставка 0%</a:t>
                      </a:r>
                    </a:p>
                    <a:p>
                      <a:pPr marL="0" algn="ctr" defTabSz="457200" rtl="0" eaLnBrk="1" latinLnBrk="0" hangingPunct="1"/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 организации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/>
                        <a:t>65 753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/>
                        <a:t>66 512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/>
                        <a:t>66 917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/>
                        <a:t>66917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/>
                        <a:t>66 917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26419"/>
                  </a:ext>
                </a:extLst>
              </a:tr>
              <a:tr h="970126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100" kern="1200" dirty="0"/>
                        <a:t>- занятых организациями и индивидуальными предпринимателями, которые осуществляют деятельность в области информационных технологий (с 01.01.2022 до 01.01.2025)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ставка 0%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-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943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460574"/>
                  </a:ext>
                </a:extLst>
              </a:tr>
              <a:tr h="44677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Итого: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81 237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81 999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83 807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82 874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82 880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521432"/>
                  </a:ext>
                </a:extLst>
              </a:tr>
              <a:tr h="1041637">
                <a:tc gridSpan="9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1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455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9F55C-0C77-4FC7-AC74-D797C3C7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3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Структура расходов бюджета городского округа Щёлково Московской области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925D068-942A-47CA-B9B3-EF37EC3F66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189451"/>
              </p:ext>
            </p:extLst>
          </p:nvPr>
        </p:nvGraphicFramePr>
        <p:xfrm>
          <a:off x="35496" y="1052736"/>
          <a:ext cx="91085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53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 о расходах бюджета городского округа Щёлково Московской области в разрезе муниципальных программ за 2023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08" y="618293"/>
          <a:ext cx="9144606" cy="623220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08511">
                  <a:extLst>
                    <a:ext uri="{9D8B030D-6E8A-4147-A177-3AD203B41FA5}">
                      <a16:colId xmlns:a16="http://schemas.microsoft.com/office/drawing/2014/main" val="1710749478"/>
                    </a:ext>
                  </a:extLst>
                </a:gridCol>
                <a:gridCol w="919376">
                  <a:extLst>
                    <a:ext uri="{9D8B030D-6E8A-4147-A177-3AD203B41FA5}">
                      <a16:colId xmlns:a16="http://schemas.microsoft.com/office/drawing/2014/main" val="67500930"/>
                    </a:ext>
                  </a:extLst>
                </a:gridCol>
                <a:gridCol w="952832">
                  <a:extLst>
                    <a:ext uri="{9D8B030D-6E8A-4147-A177-3AD203B41FA5}">
                      <a16:colId xmlns:a16="http://schemas.microsoft.com/office/drawing/2014/main" val="159122005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278597047"/>
                    </a:ext>
                  </a:extLst>
                </a:gridCol>
                <a:gridCol w="2771799">
                  <a:extLst>
                    <a:ext uri="{9D8B030D-6E8A-4147-A177-3AD203B41FA5}">
                      <a16:colId xmlns:a16="http://schemas.microsoft.com/office/drawing/2014/main" val="1585164086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effectLst/>
                        </a:rPr>
                        <a:t>Наименование муниципальной программы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effectLst/>
                        </a:rPr>
                        <a:t>Уточненный план на 2023 год, тыс. руб.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effectLst/>
                        </a:rPr>
                        <a:t>Исполнено за 2023 год,</a:t>
                      </a:r>
                      <a:r>
                        <a:rPr lang="ru-RU" sz="1000" b="1" u="none" strike="noStrike" kern="1200" baseline="0" dirty="0">
                          <a:effectLst/>
                        </a:rPr>
                        <a:t> </a:t>
                      </a:r>
                      <a:r>
                        <a:rPr lang="ru-RU" sz="1000" b="1" u="none" strike="noStrike" kern="1200" dirty="0">
                          <a:effectLst/>
                        </a:rPr>
                        <a:t>тыс. руб.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effectLst/>
                        </a:rPr>
                        <a:t>Исполнено за 2023 год, процент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effectLst/>
                        </a:rPr>
                        <a:t>Причины не выполнения</a:t>
                      </a:r>
                      <a:endParaRPr lang="ru-RU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631701"/>
                  </a:ext>
                </a:extLst>
              </a:tr>
              <a:tr h="2594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"Здравоохранение"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4 560,0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4 560,0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Исполнено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05411"/>
                  </a:ext>
                </a:extLst>
              </a:tr>
              <a:tr h="2133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"Культура"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1 112 844,5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1 111 353,2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99,87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83902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"Образование"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5 421 912,7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5 365 264,9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98,96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900288"/>
                  </a:ext>
                </a:extLst>
              </a:tr>
              <a:tr h="2712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"Социальная защита населения"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68 394,6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67 823,3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99,16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числа получателей пенсии за выслугу лет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260255"/>
                  </a:ext>
                </a:extLst>
              </a:tr>
              <a:tr h="2327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"Спорт"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509 510,0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508 988,2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99,90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756288"/>
                  </a:ext>
                </a:extLst>
              </a:tr>
              <a:tr h="2712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"Развитие сельского хозяйства"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11900,0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10 853,8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91,21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84251"/>
                  </a:ext>
                </a:extLst>
              </a:tr>
              <a:tr h="2722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"Экология и окружающая среда"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36 939,7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35 399,9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95,83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374439"/>
                  </a:ext>
                </a:extLst>
              </a:tr>
              <a:tr h="35908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203 532,3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185 455,7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91,12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253420"/>
                  </a:ext>
                </a:extLst>
              </a:tr>
              <a:tr h="2990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"Жилище"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128 984,6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128 852,0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99,90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440308"/>
                  </a:ext>
                </a:extLst>
              </a:tr>
              <a:tr h="2722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"Развитие инженерной инфраструктуры и энергоэффективности"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500 737,3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477 478,2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95,36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334173"/>
                  </a:ext>
                </a:extLst>
              </a:tr>
              <a:tr h="2456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"Предпринимательство"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2 000,0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1 488,0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74,4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95331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1 448 588,4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1 414 480,1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97,65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процедур, перенос сроков ремонта муниципального имущества на 2024 год, экономия</a:t>
                      </a:r>
                      <a:r>
                        <a:rPr lang="ru-RU" sz="900" b="0" u="none" strike="noStrike" kern="1200" baseline="0" dirty="0">
                          <a:effectLst/>
                        </a:rPr>
                        <a:t> фонда оплаты труда в связи с платой больничных листов за счет средств ФСС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174250"/>
                  </a:ext>
                </a:extLst>
              </a:tr>
              <a:tr h="4708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96 626,4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89 250,3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92,37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6675"/>
                  </a:ext>
                </a:extLst>
              </a:tr>
              <a:tr h="40362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634 347,0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520 447,8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82,04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361275"/>
                  </a:ext>
                </a:extLst>
              </a:tr>
              <a:tr h="2102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"Цифровое муниципальное образование"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157 518,6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155 541,3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98,74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666536"/>
                  </a:ext>
                </a:extLst>
              </a:tr>
              <a:tr h="2179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"Архитектура и градостроительство"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8 583,0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8 578,5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99,95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573077"/>
                  </a:ext>
                </a:extLst>
              </a:tr>
              <a:tr h="2722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1 963 121,6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1 875 801,0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95,55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>
                          <a:effectLst/>
                        </a:rPr>
                        <a:t>Экономия по результатам конкурентных процедур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10955"/>
                  </a:ext>
                </a:extLst>
              </a:tr>
              <a:tr h="2722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2 015 546,9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1 990 161,9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98,74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Перенос сроков строительства</a:t>
                      </a:r>
                      <a:r>
                        <a:rPr lang="ru-RU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на более поздний срок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40291"/>
                  </a:ext>
                </a:extLst>
              </a:tr>
              <a:tr h="2722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u="none" strike="noStrike" kern="1200" dirty="0">
                          <a:effectLst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47 509,0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42 463,7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89,38</a:t>
                      </a:r>
                    </a:p>
                  </a:txBody>
                  <a:tcPr marL="6067" marR="6067" marT="606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Экономия за счет привлечения внебюджетных</a:t>
                      </a:r>
                      <a:r>
                        <a:rPr lang="ru-RU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источников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7" marR="6067" marT="606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20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519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2372" y="836712"/>
          <a:ext cx="9131627" cy="321911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71359">
                  <a:extLst>
                    <a:ext uri="{9D8B030D-6E8A-4147-A177-3AD203B41FA5}">
                      <a16:colId xmlns:a16="http://schemas.microsoft.com/office/drawing/2014/main" val="3847820475"/>
                    </a:ext>
                  </a:extLst>
                </a:gridCol>
                <a:gridCol w="1967887">
                  <a:extLst>
                    <a:ext uri="{9D8B030D-6E8A-4147-A177-3AD203B41FA5}">
                      <a16:colId xmlns:a16="http://schemas.microsoft.com/office/drawing/2014/main" val="152627117"/>
                    </a:ext>
                  </a:extLst>
                </a:gridCol>
                <a:gridCol w="1637789">
                  <a:extLst>
                    <a:ext uri="{9D8B030D-6E8A-4147-A177-3AD203B41FA5}">
                      <a16:colId xmlns:a16="http://schemas.microsoft.com/office/drawing/2014/main" val="651284606"/>
                    </a:ext>
                  </a:extLst>
                </a:gridCol>
                <a:gridCol w="825242">
                  <a:extLst>
                    <a:ext uri="{9D8B030D-6E8A-4147-A177-3AD203B41FA5}">
                      <a16:colId xmlns:a16="http://schemas.microsoft.com/office/drawing/2014/main" val="1660353480"/>
                    </a:ext>
                  </a:extLst>
                </a:gridCol>
                <a:gridCol w="837939">
                  <a:extLst>
                    <a:ext uri="{9D8B030D-6E8A-4147-A177-3AD203B41FA5}">
                      <a16:colId xmlns:a16="http://schemas.microsoft.com/office/drawing/2014/main" val="4291742299"/>
                    </a:ext>
                  </a:extLst>
                </a:gridCol>
                <a:gridCol w="952203">
                  <a:extLst>
                    <a:ext uri="{9D8B030D-6E8A-4147-A177-3AD203B41FA5}">
                      <a16:colId xmlns:a16="http://schemas.microsoft.com/office/drawing/2014/main" val="1280950946"/>
                    </a:ext>
                  </a:extLst>
                </a:gridCol>
                <a:gridCol w="888723">
                  <a:extLst>
                    <a:ext uri="{9D8B030D-6E8A-4147-A177-3AD203B41FA5}">
                      <a16:colId xmlns:a16="http://schemas.microsoft.com/office/drawing/2014/main" val="3623346366"/>
                    </a:ext>
                  </a:extLst>
                </a:gridCol>
                <a:gridCol w="1650485">
                  <a:extLst>
                    <a:ext uri="{9D8B030D-6E8A-4147-A177-3AD203B41FA5}">
                      <a16:colId xmlns:a16="http://schemas.microsoft.com/office/drawing/2014/main" val="88127362"/>
                    </a:ext>
                  </a:extLst>
                </a:gridCol>
              </a:tblGrid>
              <a:tr h="16453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1. Муниципальная программа городского округа Щёлково "Здравоохранение"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02114"/>
                  </a:ext>
                </a:extLst>
              </a:tr>
              <a:tr h="872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Планируемые результаты еализации муниципальной программы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Тип показателя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 измерения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extLst>
                  <a:ext uri="{0D108BD9-81ED-4DB2-BD59-A6C34878D82A}">
                    <a16:rowId xmlns:a16="http://schemas.microsoft.com/office/drawing/2014/main" val="2124561213"/>
                  </a:ext>
                </a:extLst>
              </a:tr>
              <a:tr h="45247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Развитие первичной медико-санитарной помощи, а также системы раннего выявления заболеваний, патологических состояний и факторов риска их развития, включая проведение медицинских осмотров и диспансеризации населения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8018"/>
                  </a:ext>
                </a:extLst>
              </a:tr>
              <a:tr h="7321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1.1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2.1 Проведение профилактических медицинских осмотров и диспансеризации населения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2023 Диспансеризация определенных групп взрослого населения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Приоритетный-целевой показатель, Рейтинг-11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79,5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 на 79,5%.,  по причине дефицита врачей и среднего медицинского персонала. Ведется  работа по привлечению кадров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extLst>
                  <a:ext uri="{0D108BD9-81ED-4DB2-BD59-A6C34878D82A}">
                    <a16:rowId xmlns:a16="http://schemas.microsoft.com/office/drawing/2014/main" val="368733567"/>
                  </a:ext>
                </a:extLst>
              </a:tr>
              <a:tr h="32906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Развитие мер социальной поддержки медицинских работников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57361"/>
                  </a:ext>
                </a:extLst>
              </a:tr>
              <a:tr h="559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1.2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2.4                      Выплата компенсации за аренду жилья врачам и среднему медицинскому персоналу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Жилье – медикам, нуждающихся в обеспечении жильем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extLst>
                  <a:ext uri="{0D108BD9-81ED-4DB2-BD59-A6C34878D82A}">
                    <a16:rowId xmlns:a16="http://schemas.microsoft.com/office/drawing/2014/main" val="11739084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Целевые показатели муниципальных программ городского округа Щёлково Московской области 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3334289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-16633" y="0"/>
          <a:ext cx="9160634" cy="68776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2538">
                  <a:extLst>
                    <a:ext uri="{9D8B030D-6E8A-4147-A177-3AD203B41FA5}">
                      <a16:colId xmlns:a16="http://schemas.microsoft.com/office/drawing/2014/main" val="3234469270"/>
                    </a:ext>
                  </a:extLst>
                </a:gridCol>
                <a:gridCol w="1974138">
                  <a:extLst>
                    <a:ext uri="{9D8B030D-6E8A-4147-A177-3AD203B41FA5}">
                      <a16:colId xmlns:a16="http://schemas.microsoft.com/office/drawing/2014/main" val="587737894"/>
                    </a:ext>
                  </a:extLst>
                </a:gridCol>
                <a:gridCol w="1642993">
                  <a:extLst>
                    <a:ext uri="{9D8B030D-6E8A-4147-A177-3AD203B41FA5}">
                      <a16:colId xmlns:a16="http://schemas.microsoft.com/office/drawing/2014/main" val="733969538"/>
                    </a:ext>
                  </a:extLst>
                </a:gridCol>
                <a:gridCol w="827864">
                  <a:extLst>
                    <a:ext uri="{9D8B030D-6E8A-4147-A177-3AD203B41FA5}">
                      <a16:colId xmlns:a16="http://schemas.microsoft.com/office/drawing/2014/main" val="2570354066"/>
                    </a:ext>
                  </a:extLst>
                </a:gridCol>
                <a:gridCol w="840601">
                  <a:extLst>
                    <a:ext uri="{9D8B030D-6E8A-4147-A177-3AD203B41FA5}">
                      <a16:colId xmlns:a16="http://schemas.microsoft.com/office/drawing/2014/main" val="3120358923"/>
                    </a:ext>
                  </a:extLst>
                </a:gridCol>
                <a:gridCol w="955228">
                  <a:extLst>
                    <a:ext uri="{9D8B030D-6E8A-4147-A177-3AD203B41FA5}">
                      <a16:colId xmlns:a16="http://schemas.microsoft.com/office/drawing/2014/main" val="1974353211"/>
                    </a:ext>
                  </a:extLst>
                </a:gridCol>
                <a:gridCol w="891545">
                  <a:extLst>
                    <a:ext uri="{9D8B030D-6E8A-4147-A177-3AD203B41FA5}">
                      <a16:colId xmlns:a16="http://schemas.microsoft.com/office/drawing/2014/main" val="3077080023"/>
                    </a:ext>
                  </a:extLst>
                </a:gridCol>
                <a:gridCol w="1655727">
                  <a:extLst>
                    <a:ext uri="{9D8B030D-6E8A-4147-A177-3AD203B41FA5}">
                      <a16:colId xmlns:a16="http://schemas.microsoft.com/office/drawing/2014/main" val="786489611"/>
                    </a:ext>
                  </a:extLst>
                </a:gridCol>
              </a:tblGrid>
              <a:tr h="19363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2. Муниципальная программа городского округа Щёлково "Культура и туризм"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15934"/>
                  </a:ext>
                </a:extLst>
              </a:tr>
              <a:tr h="7005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Планируемые результаты еализации муниципальной программы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Тип показателя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/>
                </a:tc>
                <a:extLst>
                  <a:ext uri="{0D108BD9-81ED-4DB2-BD59-A6C34878D82A}">
                    <a16:rowId xmlns:a16="http://schemas.microsoft.com/office/drawing/2014/main" val="1876097766"/>
                  </a:ext>
                </a:extLst>
              </a:tr>
              <a:tr h="59057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01 Обеспечение выполнения функций муниципальных музеев; Основное мероприятие 03 Модернизация материально-технической базы, проведение капитального ремонта, текущего ремонта, благоустройство территорий муниципальных музеев Московской области; Основное мероприятие 01 Организация библиотечного обслуживания населения муниципальными библиотеками Московской области; Основное мероприятие 01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Обеспечение функций театрально-концертных учреждений, муниципальных учреждений культуры Московской области; Федеральный проект A1 Федеральный проект "Культурная среда"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85450"/>
                  </a:ext>
                </a:extLst>
              </a:tr>
              <a:tr h="511429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 Мероприятие 1.1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Расходы на обеспечение деятельности (оказание услуг) муниципальных учреждений - музеи, галереи;                                                              Мероприятие 1.2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городского округа;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Мероприятие A1.1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Создание модельных муниципальных библиотек Мероприятие 1.2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Мероприятия в сфере культуры Мероприятие 1.4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Поддержка творческой деятельности и укрепление материально-технической базы муниципальных театров в населенных пунктах с численностью населения до 300 тысяч человек;                                    Мероприятие 4.2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Мероприятия в сфере культуры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Основное мероприятие 01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Создание доступной среды                                                                                                                                                                                                      Мероприятие 1.1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Создание доступной среды в муниципальных учреждениях культуры;                                                                                                                                                   Мероприятие 5.2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Модернизация (развитие) материально-технической базы культурно-досуговых учреждений культуры; Мероприятие 5.4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Проведение капитального ремонта, текущего ремонта и благоустройство территорий культурно-досуговых учреждений культуры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2023 Число посещений культурных мероприятий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Целевые показатели (Национальный проект)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Тысяча 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948,846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973,173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/>
                </a:tc>
                <a:extLst>
                  <a:ext uri="{0D108BD9-81ED-4DB2-BD59-A6C34878D82A}">
                    <a16:rowId xmlns:a16="http://schemas.microsoft.com/office/drawing/2014/main" val="2243621293"/>
                  </a:ext>
                </a:extLst>
              </a:tr>
              <a:tr h="15463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01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Обеспечение функций муниципальных организаций дополнительного образования сферы культуры</a:t>
                      </a:r>
                    </a:p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69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252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1863">
                  <a:extLst>
                    <a:ext uri="{9D8B030D-6E8A-4147-A177-3AD203B41FA5}">
                      <a16:colId xmlns:a16="http://schemas.microsoft.com/office/drawing/2014/main" val="3267537642"/>
                    </a:ext>
                  </a:extLst>
                </a:gridCol>
                <a:gridCol w="1970553">
                  <a:extLst>
                    <a:ext uri="{9D8B030D-6E8A-4147-A177-3AD203B41FA5}">
                      <a16:colId xmlns:a16="http://schemas.microsoft.com/office/drawing/2014/main" val="53555028"/>
                    </a:ext>
                  </a:extLst>
                </a:gridCol>
                <a:gridCol w="1640009">
                  <a:extLst>
                    <a:ext uri="{9D8B030D-6E8A-4147-A177-3AD203B41FA5}">
                      <a16:colId xmlns:a16="http://schemas.microsoft.com/office/drawing/2014/main" val="935241734"/>
                    </a:ext>
                  </a:extLst>
                </a:gridCol>
                <a:gridCol w="826361">
                  <a:extLst>
                    <a:ext uri="{9D8B030D-6E8A-4147-A177-3AD203B41FA5}">
                      <a16:colId xmlns:a16="http://schemas.microsoft.com/office/drawing/2014/main" val="1052469208"/>
                    </a:ext>
                  </a:extLst>
                </a:gridCol>
                <a:gridCol w="839075">
                  <a:extLst>
                    <a:ext uri="{9D8B030D-6E8A-4147-A177-3AD203B41FA5}">
                      <a16:colId xmlns:a16="http://schemas.microsoft.com/office/drawing/2014/main" val="3553655386"/>
                    </a:ext>
                  </a:extLst>
                </a:gridCol>
                <a:gridCol w="953492">
                  <a:extLst>
                    <a:ext uri="{9D8B030D-6E8A-4147-A177-3AD203B41FA5}">
                      <a16:colId xmlns:a16="http://schemas.microsoft.com/office/drawing/2014/main" val="1637018472"/>
                    </a:ext>
                  </a:extLst>
                </a:gridCol>
                <a:gridCol w="889926">
                  <a:extLst>
                    <a:ext uri="{9D8B030D-6E8A-4147-A177-3AD203B41FA5}">
                      <a16:colId xmlns:a16="http://schemas.microsoft.com/office/drawing/2014/main" val="1855287483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2379262331"/>
                    </a:ext>
                  </a:extLst>
                </a:gridCol>
              </a:tblGrid>
              <a:tr h="7126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Мероприятие 1.1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Расходы на обеспечение деятельности (оказание услуг) муниципальных учреждений - театрально-концертные организации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extLst>
                  <a:ext uri="{0D108BD9-81ED-4DB2-BD59-A6C34878D82A}">
                    <a16:rowId xmlns:a16="http://schemas.microsoft.com/office/drawing/2014/main" val="2575486910"/>
                  </a:ext>
                </a:extLst>
              </a:tr>
              <a:tr h="14794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01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Обеспечение функций театрально-концертных учреждений, муниципальных учреждений культуры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184284"/>
                  </a:ext>
                </a:extLst>
              </a:tr>
              <a:tr h="4292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Мероприятие 1.2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Мероприятия в сфере культуры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Количество граждан, принимающих участие в добровольческой 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extLst>
                  <a:ext uri="{0D108BD9-81ED-4DB2-BD59-A6C34878D82A}">
                    <a16:rowId xmlns:a16="http://schemas.microsoft.com/office/drawing/2014/main" val="1318245672"/>
                  </a:ext>
                </a:extLst>
              </a:tr>
              <a:tr h="14582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01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Организация библиотечного обслуживания населения муниципальными библиотеками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785247"/>
                  </a:ext>
                </a:extLst>
              </a:tr>
              <a:tr h="8543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Мероприятие 1.2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городского округа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40 278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40 142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extLst>
                  <a:ext uri="{0D108BD9-81ED-4DB2-BD59-A6C34878D82A}">
                    <a16:rowId xmlns:a16="http://schemas.microsoft.com/office/drawing/2014/main" val="696173780"/>
                  </a:ext>
                </a:extLst>
              </a:tr>
              <a:tr h="16027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01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Обеспечение функций муниципальных организаций дополнительного образования сферы культуры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152300"/>
                  </a:ext>
                </a:extLst>
              </a:tr>
              <a:tr h="15629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Мероприятие 1.1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Создание доступной среды в муниципальных учреждениях культуры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extLst>
                  <a:ext uri="{0D108BD9-81ED-4DB2-BD59-A6C34878D82A}">
                    <a16:rowId xmlns:a16="http://schemas.microsoft.com/office/drawing/2014/main" val="150254087"/>
                  </a:ext>
                </a:extLst>
              </a:tr>
              <a:tr h="26711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01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Обеспечение выполнения функций муниципальных музеев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803192"/>
                  </a:ext>
                </a:extLst>
              </a:tr>
              <a:tr h="9960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2.6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Мероприятие 1.1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Расходы на обеспечение деятельности (оказание услуг) муниципальных учреждений - музеи, галереи</a:t>
                      </a:r>
                      <a:br>
                        <a:rPr lang="ru-RU" sz="900" u="none" strike="noStrike">
                          <a:effectLst/>
                        </a:rPr>
                      </a:b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Цифровизация музейных фондов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17 883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16 569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Выполнен на 92,7%.  По решению Экспертно -фондовой - закупочной комиссии часть предметов приняты в вспомогательный фонд. Плановое значение показателя будет скорректировано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extLst>
                  <a:ext uri="{0D108BD9-81ED-4DB2-BD59-A6C34878D82A}">
                    <a16:rowId xmlns:a16="http://schemas.microsoft.com/office/drawing/2014/main" val="590240098"/>
                  </a:ext>
                </a:extLst>
              </a:tr>
              <a:tr h="15205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Федеральный проект A1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Федеральный проект "Культурная среда"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416290"/>
                  </a:ext>
                </a:extLst>
              </a:tr>
              <a:tr h="4292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2.7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Мероприятие A1.1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Создание модельных муниципальных библиотек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Количество переоснащенных муниципальных библиотек по модельному стандарту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extLst>
                  <a:ext uri="{0D108BD9-81ED-4DB2-BD59-A6C34878D82A}">
                    <a16:rowId xmlns:a16="http://schemas.microsoft.com/office/drawing/2014/main" val="1351264699"/>
                  </a:ext>
                </a:extLst>
              </a:tr>
              <a:tr h="14582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01</a:t>
                      </a:r>
                      <a:r>
                        <a:rPr lang="ru-RU" sz="900" u="none" strike="noStrike" baseline="0" dirty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Организация библиотечного обслуживания населения муниципальными библиотеками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106356"/>
                  </a:ext>
                </a:extLst>
              </a:tr>
              <a:tr h="85438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2.8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 Мероприятие 1.3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Государственная поддержка отрасли культуры (модернизация библиотек в части комплектования книжных фондов муниципальных общедоступных библиотек)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Количество посещений организаций культуры по отношению к уровню 2017 года (в части посещений библиотек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Показатель к соглашению ФОИВ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362 970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397 137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Выполнен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7" marR="3977" marT="3977" marB="0"/>
                </a:tc>
                <a:extLst>
                  <a:ext uri="{0D108BD9-81ED-4DB2-BD59-A6C34878D82A}">
                    <a16:rowId xmlns:a16="http://schemas.microsoft.com/office/drawing/2014/main" val="138209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89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94077"/>
            <a:ext cx="4032448" cy="5096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894077"/>
            <a:ext cx="3629336" cy="5324535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округ Щёлково Московской области — это российский регион с богатым культурным наследием, хорошо развитой промышленностью и сельским хозяйством, с мощной научной базой и квалифицированными кадрами.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 расположен на северо-востоке Московской области в 25 км от Москвы. Общая площадь — 621,49 кв. км.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округа — 217,8 тыс. чел., плотность 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350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 на 1 км². </a:t>
            </a:r>
          </a:p>
        </p:txBody>
      </p:sp>
    </p:spTree>
    <p:extLst>
      <p:ext uri="{BB962C8B-B14F-4D97-AF65-F5344CB8AC3E}">
        <p14:creationId xmlns:p14="http://schemas.microsoft.com/office/powerpoint/2010/main" val="2765263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43395"/>
              </p:ext>
            </p:extLst>
          </p:nvPr>
        </p:nvGraphicFramePr>
        <p:xfrm>
          <a:off x="0" y="0"/>
          <a:ext cx="9143999" cy="687904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3836928419"/>
                    </a:ext>
                  </a:extLst>
                </a:gridCol>
                <a:gridCol w="2658912">
                  <a:extLst>
                    <a:ext uri="{9D8B030D-6E8A-4147-A177-3AD203B41FA5}">
                      <a16:colId xmlns:a16="http://schemas.microsoft.com/office/drawing/2014/main" val="3558135359"/>
                    </a:ext>
                  </a:extLst>
                </a:gridCol>
                <a:gridCol w="2188334">
                  <a:extLst>
                    <a:ext uri="{9D8B030D-6E8A-4147-A177-3AD203B41FA5}">
                      <a16:colId xmlns:a16="http://schemas.microsoft.com/office/drawing/2014/main" val="2694648003"/>
                    </a:ext>
                  </a:extLst>
                </a:gridCol>
                <a:gridCol w="683662">
                  <a:extLst>
                    <a:ext uri="{9D8B030D-6E8A-4147-A177-3AD203B41FA5}">
                      <a16:colId xmlns:a16="http://schemas.microsoft.com/office/drawing/2014/main" val="65427347"/>
                    </a:ext>
                  </a:extLst>
                </a:gridCol>
                <a:gridCol w="732497">
                  <a:extLst>
                    <a:ext uri="{9D8B030D-6E8A-4147-A177-3AD203B41FA5}">
                      <a16:colId xmlns:a16="http://schemas.microsoft.com/office/drawing/2014/main" val="1595328500"/>
                    </a:ext>
                  </a:extLst>
                </a:gridCol>
                <a:gridCol w="842370">
                  <a:extLst>
                    <a:ext uri="{9D8B030D-6E8A-4147-A177-3AD203B41FA5}">
                      <a16:colId xmlns:a16="http://schemas.microsoft.com/office/drawing/2014/main" val="900502813"/>
                    </a:ext>
                  </a:extLst>
                </a:gridCol>
                <a:gridCol w="732497">
                  <a:extLst>
                    <a:ext uri="{9D8B030D-6E8A-4147-A177-3AD203B41FA5}">
                      <a16:colId xmlns:a16="http://schemas.microsoft.com/office/drawing/2014/main" val="1047225863"/>
                    </a:ext>
                  </a:extLst>
                </a:gridCol>
                <a:gridCol w="1126215">
                  <a:extLst>
                    <a:ext uri="{9D8B030D-6E8A-4147-A177-3AD203B41FA5}">
                      <a16:colId xmlns:a16="http://schemas.microsoft.com/office/drawing/2014/main" val="422995157"/>
                    </a:ext>
                  </a:extLst>
                </a:gridCol>
              </a:tblGrid>
              <a:tr h="13567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3. Муниципальная программа городского округа Щёлково "Образование"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99558"/>
                  </a:ext>
                </a:extLst>
              </a:tr>
              <a:tr h="923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№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Наименование основного мероприятия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Тип показателя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Единица  измерения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extLst>
                  <a:ext uri="{0D108BD9-81ED-4DB2-BD59-A6C34878D82A}">
                    <a16:rowId xmlns:a16="http://schemas.microsoft.com/office/drawing/2014/main" val="2464638709"/>
                  </a:ext>
                </a:extLst>
              </a:tr>
              <a:tr h="26697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Федеральный проект E1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Современная школа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694043"/>
                  </a:ext>
                </a:extLst>
              </a:tr>
              <a:tr h="1054740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3.1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Мероприятие E1.3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Обновление 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2023 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Соглашение с ФОИВ по федеральному проекту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Выполнен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extLst>
                  <a:ext uri="{0D108BD9-81ED-4DB2-BD59-A6C34878D82A}">
                    <a16:rowId xmlns:a16="http://schemas.microsoft.com/office/drawing/2014/main" val="393952907"/>
                  </a:ext>
                </a:extLst>
              </a:tr>
              <a:tr h="39826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Основное мероприятие 01 Финансовое обеспечение деятельности образовательных организаций; Основное мероприятие 02 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образования; Федеральный проект P2 Содействие занятости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79392"/>
                  </a:ext>
                </a:extLst>
              </a:tr>
              <a:tr h="3680641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3.2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Мероприятие 1.10 Финансовое обеспечение выплаты компенсации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деятельность;  Мероприятие 1.19 Профессиональная физическая охрана муниципальных учреждений дошкольного образования;  Мероприятие 1.20 Мероприятия в сфере дошкольного образования; Мероприятие P2.2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 общего образования, в том числе мероприятий по нормативному правовому и методическому сопровождению, обновлению содержания и технологий образования;  Мероприятие 2.13 Создание и содержание дополнительных мест для детей в возрасте от 1,5 до 7 лет в организациях, осуществляющих присмотр и уход за детьми; Мероприятие 2.14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Освобождение семей отдельных категорий граждан от платы, взимаемой за присмотр и уход за ребенком в муниципальных образовательных организациях, реализующих программы дошкольного образования    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2023 Доступность дошкольного образования для детей в возрасте до 3-х лет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Соглашение с ФОИВ по федеральному проекту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Процент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100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100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Выполнен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extLst>
                  <a:ext uri="{0D108BD9-81ED-4DB2-BD59-A6C34878D82A}">
                    <a16:rowId xmlns:a16="http://schemas.microsoft.com/office/drawing/2014/main" val="715427082"/>
                  </a:ext>
                </a:extLst>
              </a:tr>
              <a:tr h="39826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Основное мероприятие 01 Финансовое обеспечение деятельности образовательных организаций; Основное мероприятие 02 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образования; Федеральный проект E2 Успех каждого ребенка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86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18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7091">
                  <a:extLst>
                    <a:ext uri="{9D8B030D-6E8A-4147-A177-3AD203B41FA5}">
                      <a16:colId xmlns:a16="http://schemas.microsoft.com/office/drawing/2014/main" val="911169323"/>
                    </a:ext>
                  </a:extLst>
                </a:gridCol>
                <a:gridCol w="2481333">
                  <a:extLst>
                    <a:ext uri="{9D8B030D-6E8A-4147-A177-3AD203B41FA5}">
                      <a16:colId xmlns:a16="http://schemas.microsoft.com/office/drawing/2014/main" val="2725469916"/>
                    </a:ext>
                  </a:extLst>
                </a:gridCol>
                <a:gridCol w="2188334">
                  <a:extLst>
                    <a:ext uri="{9D8B030D-6E8A-4147-A177-3AD203B41FA5}">
                      <a16:colId xmlns:a16="http://schemas.microsoft.com/office/drawing/2014/main" val="3523183674"/>
                    </a:ext>
                  </a:extLst>
                </a:gridCol>
                <a:gridCol w="683664">
                  <a:extLst>
                    <a:ext uri="{9D8B030D-6E8A-4147-A177-3AD203B41FA5}">
                      <a16:colId xmlns:a16="http://schemas.microsoft.com/office/drawing/2014/main" val="3166568354"/>
                    </a:ext>
                  </a:extLst>
                </a:gridCol>
                <a:gridCol w="732497">
                  <a:extLst>
                    <a:ext uri="{9D8B030D-6E8A-4147-A177-3AD203B41FA5}">
                      <a16:colId xmlns:a16="http://schemas.microsoft.com/office/drawing/2014/main" val="3303924676"/>
                    </a:ext>
                  </a:extLst>
                </a:gridCol>
                <a:gridCol w="842372">
                  <a:extLst>
                    <a:ext uri="{9D8B030D-6E8A-4147-A177-3AD203B41FA5}">
                      <a16:colId xmlns:a16="http://schemas.microsoft.com/office/drawing/2014/main" val="2516479317"/>
                    </a:ext>
                  </a:extLst>
                </a:gridCol>
                <a:gridCol w="732497">
                  <a:extLst>
                    <a:ext uri="{9D8B030D-6E8A-4147-A177-3AD203B41FA5}">
                      <a16:colId xmlns:a16="http://schemas.microsoft.com/office/drawing/2014/main" val="2370052696"/>
                    </a:ext>
                  </a:extLst>
                </a:gridCol>
                <a:gridCol w="1126213">
                  <a:extLst>
                    <a:ext uri="{9D8B030D-6E8A-4147-A177-3AD203B41FA5}">
                      <a16:colId xmlns:a16="http://schemas.microsoft.com/office/drawing/2014/main" val="1136149022"/>
                    </a:ext>
                  </a:extLst>
                </a:gridCol>
              </a:tblGrid>
              <a:tr h="2014897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3.3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Мероприятие 1.2 Обеспечение подвоза обучающихся к месту обучения в муниципальные общеобразовательные организации в Московской области, расположенные в сельских населенных пунктах за счет средств местного бюджета;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2.2 Приобретение автобусов для доставки обучающихся в общеобразовательные организации, расположенные в сельских населенных пунктах;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E2.1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2023 В общеобразовательных организациях, расположенных в сельской местности и малых городах, обновлена материально- техническая база для занятий детей физической культурой и спортом (нарастающим итогом)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Соглашение с ФОИВ по федеральному проекту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х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-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 Исполнение показателя не запланировано в 2023 году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extLst>
                  <a:ext uri="{0D108BD9-81ED-4DB2-BD59-A6C34878D82A}">
                    <a16:rowId xmlns:a16="http://schemas.microsoft.com/office/drawing/2014/main" val="2761496029"/>
                  </a:ext>
                </a:extLst>
              </a:tr>
              <a:tr h="40665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Основное мероприятие 01 Финансовое обеспечение деятельности образовательных организаций; Основное мероприятие 03 Повышение степени пожарной безопасности; Основное мероприятие 08 Модернизация школьных систем образования в рамках государственной программы Российской Федерации "Развитие образования"; Федеральный проект EВ Патриотическое воспитание граждан Российской Федерации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66550"/>
                  </a:ext>
                </a:extLst>
              </a:tr>
              <a:tr h="3757160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3.4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Мероприятие 1.12 Укрепление материально-технической базы и проведение текущего ремонта общеобразовательных организаций;      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Мероприятие 1.13 Профессиональная физическая охрана муниципальных учреждений в сфере общеобразовательных организаций;      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Мероприятие 3.1 Выполнение работ по обеспечению пожарной безопасности в муниципальных образовательных организациях;      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Мероприятие 8.1 Проведение работ по капитальному ремонту зданий региональных (муниципальных) общеобразовательных организаций;      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Мероприятие 8.2 Оснащение отремонтированных зданий общеобразовательных организаций средствами обучения и воспитания;      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Мероприятие 8.3 Разработка проектно-сметной документации на проведение капитального ремонта зданий муниципальных общеобразовательных организаций;      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Мероприятие 8.4 Благоустройство территорий муниципальных общеобразовательных организаций, в зданиях которых выполнен капитальный ремонт;      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Мероприятие EВ.1 Оснащение муниципальных общеобразовательных организаций, в том числе структурных подразделений указанных организаций, государственными символами Российской Федерации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2023 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Соглашение с ФОИВ по федеральному проекту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Объектов, в которых в полном объеме выполнены мероприятия по капитальному ремонту общеобразовательных организаций в 4 квартале не было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extLst>
                  <a:ext uri="{0D108BD9-81ED-4DB2-BD59-A6C34878D82A}">
                    <a16:rowId xmlns:a16="http://schemas.microsoft.com/office/drawing/2014/main" val="946944547"/>
                  </a:ext>
                </a:extLst>
              </a:tr>
              <a:tr h="13861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Федеральный проект E4 Цифровая образовательная среда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091090"/>
                  </a:ext>
                </a:extLst>
              </a:tr>
              <a:tr h="540675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3.5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Мероприятие E4.1 Создание центров цифрового образования детей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2023 Созданы центры цифрового образования детей «IT-куб» (нарастающим итогом)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Соглашение с ФОИВ по федеральному проекту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х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-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Исполнение показателя не запланировано в 2023 году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0" marR="4440" marT="4440" marB="0"/>
                </a:tc>
                <a:extLst>
                  <a:ext uri="{0D108BD9-81ED-4DB2-BD59-A6C34878D82A}">
                    <a16:rowId xmlns:a16="http://schemas.microsoft.com/office/drawing/2014/main" val="3181698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605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9512">
                  <a:extLst>
                    <a:ext uri="{9D8B030D-6E8A-4147-A177-3AD203B41FA5}">
                      <a16:colId xmlns:a16="http://schemas.microsoft.com/office/drawing/2014/main" val="3230522347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82032143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00815813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546973116"/>
                    </a:ext>
                  </a:extLst>
                </a:gridCol>
                <a:gridCol w="574774">
                  <a:extLst>
                    <a:ext uri="{9D8B030D-6E8A-4147-A177-3AD203B41FA5}">
                      <a16:colId xmlns:a16="http://schemas.microsoft.com/office/drawing/2014/main" val="3589313300"/>
                    </a:ext>
                  </a:extLst>
                </a:gridCol>
                <a:gridCol w="842372">
                  <a:extLst>
                    <a:ext uri="{9D8B030D-6E8A-4147-A177-3AD203B41FA5}">
                      <a16:colId xmlns:a16="http://schemas.microsoft.com/office/drawing/2014/main" val="1025311723"/>
                    </a:ext>
                  </a:extLst>
                </a:gridCol>
                <a:gridCol w="732497">
                  <a:extLst>
                    <a:ext uri="{9D8B030D-6E8A-4147-A177-3AD203B41FA5}">
                      <a16:colId xmlns:a16="http://schemas.microsoft.com/office/drawing/2014/main" val="4128709630"/>
                    </a:ext>
                  </a:extLst>
                </a:gridCol>
                <a:gridCol w="1126213">
                  <a:extLst>
                    <a:ext uri="{9D8B030D-6E8A-4147-A177-3AD203B41FA5}">
                      <a16:colId xmlns:a16="http://schemas.microsoft.com/office/drawing/2014/main" val="1682717785"/>
                    </a:ext>
                  </a:extLst>
                </a:gridCol>
              </a:tblGrid>
              <a:tr h="26074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Основное мероприятие 01 Финансовое обеспечение деятельности образовательных организаций; Основное мероприятие 02 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741593"/>
                  </a:ext>
                </a:extLst>
              </a:tr>
              <a:tr h="2832523"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3.6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Мероприятие 1.1 Проведение капитального ремонта, технического переоснащения и благоустройства территорий учреждений образования;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1.10 Финансовое обеспечение выплаты компенсации родительской платы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1.17 Расходы на обеспечение деятельности (оказание услуг) муниципальных учреждений - дошкольные образовательные организации;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1.19 Профессиональная физическая охрана муниципальных учреждений дошкольного образования;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1.20 Мероприятия в сфере дошкольного образования;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2.13 Создание и содержание дополнительных мест для детей в возрасте от 1,5 до 7 лет в организациях, осуществляющих присмотр и уход за детьми;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2.14 Освобождение семей отдельных категорий граждан от платы, взимаемой за присмотр и уход за ребенком в муниципальных образовательных организациях, реализующих программы дошкольного образования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2023 Доступность дошкольного образования для детей в возрасте от трех до семи лет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Соглашение с ФОИВ по федеральному проекту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Процент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100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100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Выполнен 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extLst>
                  <a:ext uri="{0D108BD9-81ED-4DB2-BD59-A6C34878D82A}">
                    <a16:rowId xmlns:a16="http://schemas.microsoft.com/office/drawing/2014/main" val="710383036"/>
                  </a:ext>
                </a:extLst>
              </a:tr>
              <a:tr h="26074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Основное мероприятие 02 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187647"/>
                  </a:ext>
                </a:extLst>
              </a:tr>
              <a:tr h="1160869"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3.7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Мероприятие 2.8 Организация бесплатного горячего питания обучающихся, получающих начальное общее образование в муниципальных образовательных организациях;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2.10 Организация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общеобразовательных организациях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2023 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Соглашение с ФОИВ по федеральному проекту 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Процент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100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100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Выполнен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extLst>
                  <a:ext uri="{0D108BD9-81ED-4DB2-BD59-A6C34878D82A}">
                    <a16:rowId xmlns:a16="http://schemas.microsoft.com/office/drawing/2014/main" val="740863492"/>
                  </a:ext>
                </a:extLst>
              </a:tr>
              <a:tr h="13215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Основное мероприятие 02 Финансовое обеспечение деятельности организаций дополнительного образования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45593"/>
                  </a:ext>
                </a:extLst>
              </a:tr>
              <a:tr h="646514"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3.8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Мероприятие 2.1 Расходы на обеспечение деятельности (оказание услуг) муниципальных учреждений - организации дополнительного образования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2023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Указ президента РФ, приоритетный показатель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Процент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100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101,15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Выполнен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extLst>
                  <a:ext uri="{0D108BD9-81ED-4DB2-BD59-A6C34878D82A}">
                    <a16:rowId xmlns:a16="http://schemas.microsoft.com/office/drawing/2014/main" val="1486920289"/>
                  </a:ext>
                </a:extLst>
              </a:tr>
              <a:tr h="14282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 dirty="0">
                          <a:effectLst/>
                        </a:rPr>
                        <a:t>Основное мероприятие 09</a:t>
                      </a:r>
                      <a:r>
                        <a:rPr lang="ru-RU" sz="820" u="none" strike="noStrike" baseline="0" dirty="0">
                          <a:effectLst/>
                        </a:rPr>
                        <a:t> </a:t>
                      </a:r>
                      <a:r>
                        <a:rPr lang="ru-RU" sz="820" u="none" strike="noStrike" dirty="0">
                          <a:effectLst/>
                        </a:rPr>
                        <a:t>Обеспечение условий доступности для инвалидов объектов и предоставляемых услуг в сфере образования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30386"/>
                  </a:ext>
                </a:extLst>
              </a:tr>
              <a:tr h="903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3.9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Мероприятие 9.1 Создание в муниципальных образовательных организациях: дошкольных, общеобразовательных, дополнительного образования детей, в том числе в организациях, осуществляющих образовательную деятельность по адаптированным основным общеобразовательным программам, условий для получения детьми-инвалидами качественного образования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возраста в Московской области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Процент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50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50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Выполнен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extLst>
                  <a:ext uri="{0D108BD9-81ED-4DB2-BD59-A6C34878D82A}">
                    <a16:rowId xmlns:a16="http://schemas.microsoft.com/office/drawing/2014/main" val="2703825546"/>
                  </a:ext>
                </a:extLst>
              </a:tr>
              <a:tr h="5179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 dirty="0">
                          <a:effectLst/>
                        </a:rPr>
                        <a:t>Основное мероприятие 04 Обеспечение и проведение государственной итоговой аттестации обучающихся, освоивших образовательные программы основного общего и среднего общего образования, в том числе в форме единого государственного экзамена; Федеральный проект EВ Патриотическое воспитание граждан Российской Федерации; Основное мероприятие 01 Реализация "пилотных проектов" обновления содержания и технологий дополнительного образования, воспитания, психолого-педагогического сопровождения детей; Основное мероприятие 50 Мероприятия по повышению финансовой грамотности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70" marR="3470" marT="347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82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096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-22110" y="-3854"/>
          <a:ext cx="9166109" cy="68618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1622">
                  <a:extLst>
                    <a:ext uri="{9D8B030D-6E8A-4147-A177-3AD203B41FA5}">
                      <a16:colId xmlns:a16="http://schemas.microsoft.com/office/drawing/2014/main" val="195545781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442329787"/>
                    </a:ext>
                  </a:extLst>
                </a:gridCol>
                <a:gridCol w="1668940">
                  <a:extLst>
                    <a:ext uri="{9D8B030D-6E8A-4147-A177-3AD203B41FA5}">
                      <a16:colId xmlns:a16="http://schemas.microsoft.com/office/drawing/2014/main" val="479250840"/>
                    </a:ext>
                  </a:extLst>
                </a:gridCol>
                <a:gridCol w="779332">
                  <a:extLst>
                    <a:ext uri="{9D8B030D-6E8A-4147-A177-3AD203B41FA5}">
                      <a16:colId xmlns:a16="http://schemas.microsoft.com/office/drawing/2014/main" val="1327718667"/>
                    </a:ext>
                  </a:extLst>
                </a:gridCol>
                <a:gridCol w="640251">
                  <a:extLst>
                    <a:ext uri="{9D8B030D-6E8A-4147-A177-3AD203B41FA5}">
                      <a16:colId xmlns:a16="http://schemas.microsoft.com/office/drawing/2014/main" val="3662753353"/>
                    </a:ext>
                  </a:extLst>
                </a:gridCol>
                <a:gridCol w="844409">
                  <a:extLst>
                    <a:ext uri="{9D8B030D-6E8A-4147-A177-3AD203B41FA5}">
                      <a16:colId xmlns:a16="http://schemas.microsoft.com/office/drawing/2014/main" val="2085405151"/>
                    </a:ext>
                  </a:extLst>
                </a:gridCol>
                <a:gridCol w="734267">
                  <a:extLst>
                    <a:ext uri="{9D8B030D-6E8A-4147-A177-3AD203B41FA5}">
                      <a16:colId xmlns:a16="http://schemas.microsoft.com/office/drawing/2014/main" val="2533131727"/>
                    </a:ext>
                  </a:extLst>
                </a:gridCol>
                <a:gridCol w="1128936">
                  <a:extLst>
                    <a:ext uri="{9D8B030D-6E8A-4147-A177-3AD203B41FA5}">
                      <a16:colId xmlns:a16="http://schemas.microsoft.com/office/drawing/2014/main" val="3402431846"/>
                    </a:ext>
                  </a:extLst>
                </a:gridCol>
              </a:tblGrid>
              <a:tr h="3061148"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3.10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Мероприятие 4.1 Расходы на обеспечение деятельности (оказание услуг) муниципальных учреждений - общеобразовательные организации, оказывающие услуги дошкольного, начального общего, основного общего, среднего общего образования;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EВ.1 Обеспечение деятельности советников директора по воспитанию и взаимодействию с детскими общественными объединениями в муниципальных общеобразовательных организациях (Финансовое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1.1 Стипендии в области образования, культуры и искусства (юные дарования, одаренные дети);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50.1 Участие обучающихся общеобразовательных организаций во Всероссийских, межрегиональных, муниципальных мероприятиях по финансовой грамотности, в том числе в формате онлайн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2023 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Процент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17,1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10,25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Выполнен на 60% Количество выпускников, сдавших 3 предмета и более - 751 чел.  76 выпускников набрали 250 баллов и более по 3 предметам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extLst>
                  <a:ext uri="{0D108BD9-81ED-4DB2-BD59-A6C34878D82A}">
                    <a16:rowId xmlns:a16="http://schemas.microsoft.com/office/drawing/2014/main" val="1360977041"/>
                  </a:ext>
                </a:extLst>
              </a:tr>
              <a:tr h="21978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 dirty="0">
                          <a:effectLst/>
                        </a:rPr>
                        <a:t>Основное мероприятие 09</a:t>
                      </a:r>
                      <a:r>
                        <a:rPr lang="ru-RU" sz="820" u="none" strike="noStrike" baseline="0" dirty="0">
                          <a:effectLst/>
                        </a:rPr>
                        <a:t> </a:t>
                      </a:r>
                      <a:r>
                        <a:rPr lang="ru-RU" sz="820" u="none" strike="noStrike" dirty="0">
                          <a:effectLst/>
                        </a:rPr>
                        <a:t>Обеспечение условий доступности для инвалидов объектов и предоставляемых услуг в сфере образования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90089"/>
                  </a:ext>
                </a:extLst>
              </a:tr>
              <a:tr h="895230"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3.11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Мероприятие 9.1 «Создание в муниципальных образовательных организациях: дошкольных, общеобразовательных, дополнительного образования детей, в том числе в организациях, осуществляющих образовательную деятельность по адаптированным основным общеобразовательным программам, условий для получения детьми-инвалидами качественного образования»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от общей численности детей-инвалидов школьного возраста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Процент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100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100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Выполнен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extLst>
                  <a:ext uri="{0D108BD9-81ED-4DB2-BD59-A6C34878D82A}">
                    <a16:rowId xmlns:a16="http://schemas.microsoft.com/office/drawing/2014/main" val="1919640092"/>
                  </a:ext>
                </a:extLst>
              </a:tr>
              <a:tr h="38560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Основное мероприятие 01 Финансовое обеспечение деятельности образовательных организаций; Основное мероприятие 02 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образования; Федеральный проект E1 Современная школа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048102"/>
                  </a:ext>
                </a:extLst>
              </a:tr>
              <a:tr h="1787079"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3.12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Мероприятие 1.2 Обеспечение подвоза обучающихся к месту обучения в муниципальные общеобразовательные организации в Московской области, расположенные в сельских населенных пунктах за счет средств местного бюджета;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2.1 Компенсация проезда к месту учебы и обратно отдельным категориям обучающихся по очной форме обучения муниципальных общеобразовательных организаций;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E1.1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городах;      </a:t>
                      </a:r>
                      <a:br>
                        <a:rPr lang="ru-RU" sz="820" u="none" strike="noStrike" dirty="0">
                          <a:effectLst/>
                        </a:rPr>
                      </a:br>
                      <a:r>
                        <a:rPr lang="ru-RU" sz="820" u="none" strike="noStrike" dirty="0">
                          <a:effectLst/>
                        </a:rPr>
                        <a:t>Мероприятие E1.2 Обеспечение условий для функционирования центров образования естественно-научной и технологической направленностей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2023 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Соглашение с ФОИВ по федеральному проекту, приоритетный показатель 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 dirty="0">
                          <a:effectLst/>
                        </a:rPr>
                        <a:t>Единица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>
                          <a:effectLst/>
                        </a:rPr>
                        <a:t>1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20" u="none" strike="noStrike">
                          <a:effectLst/>
                        </a:rPr>
                        <a:t>Выполнен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extLst>
                  <a:ext uri="{0D108BD9-81ED-4DB2-BD59-A6C34878D82A}">
                    <a16:rowId xmlns:a16="http://schemas.microsoft.com/office/drawing/2014/main" val="1865806076"/>
                  </a:ext>
                </a:extLst>
              </a:tr>
              <a:tr h="51301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20" u="none" strike="noStrike" dirty="0">
                          <a:effectLst/>
                        </a:rPr>
                        <a:t>Основное мероприятие 01 Финансовое обеспечение деятельности образовательных организаций; Основное мероприятие 02 Финансовое обеспечение деятельности организаций дополнительного образования; Основное мероприятие 03 Реализация мер, направленных на повышение эффективности воспитательной деятельности в системе образования, физической культуры и спорта, культуры и уровня психолого-педагогической поддержки социализации детей; Основное мероприятие 04 Обеспечение функционирования модели персонифицированного финансирования дополнительного образования детей; Федеральный проект E1 Современная школа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17" marR="3317" marT="331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14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664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2852651714"/>
                    </a:ext>
                  </a:extLst>
                </a:gridCol>
                <a:gridCol w="2586903">
                  <a:extLst>
                    <a:ext uri="{9D8B030D-6E8A-4147-A177-3AD203B41FA5}">
                      <a16:colId xmlns:a16="http://schemas.microsoft.com/office/drawing/2014/main" val="2892545790"/>
                    </a:ext>
                  </a:extLst>
                </a:gridCol>
                <a:gridCol w="2188333">
                  <a:extLst>
                    <a:ext uri="{9D8B030D-6E8A-4147-A177-3AD203B41FA5}">
                      <a16:colId xmlns:a16="http://schemas.microsoft.com/office/drawing/2014/main" val="414099421"/>
                    </a:ext>
                  </a:extLst>
                </a:gridCol>
                <a:gridCol w="683664">
                  <a:extLst>
                    <a:ext uri="{9D8B030D-6E8A-4147-A177-3AD203B41FA5}">
                      <a16:colId xmlns:a16="http://schemas.microsoft.com/office/drawing/2014/main" val="252067424"/>
                    </a:ext>
                  </a:extLst>
                </a:gridCol>
                <a:gridCol w="732497">
                  <a:extLst>
                    <a:ext uri="{9D8B030D-6E8A-4147-A177-3AD203B41FA5}">
                      <a16:colId xmlns:a16="http://schemas.microsoft.com/office/drawing/2014/main" val="395468963"/>
                    </a:ext>
                  </a:extLst>
                </a:gridCol>
                <a:gridCol w="842372">
                  <a:extLst>
                    <a:ext uri="{9D8B030D-6E8A-4147-A177-3AD203B41FA5}">
                      <a16:colId xmlns:a16="http://schemas.microsoft.com/office/drawing/2014/main" val="2223365590"/>
                    </a:ext>
                  </a:extLst>
                </a:gridCol>
                <a:gridCol w="732497">
                  <a:extLst>
                    <a:ext uri="{9D8B030D-6E8A-4147-A177-3AD203B41FA5}">
                      <a16:colId xmlns:a16="http://schemas.microsoft.com/office/drawing/2014/main" val="1708474643"/>
                    </a:ext>
                  </a:extLst>
                </a:gridCol>
                <a:gridCol w="1126214">
                  <a:extLst>
                    <a:ext uri="{9D8B030D-6E8A-4147-A177-3AD203B41FA5}">
                      <a16:colId xmlns:a16="http://schemas.microsoft.com/office/drawing/2014/main" val="495149363"/>
                    </a:ext>
                  </a:extLst>
                </a:gridCol>
              </a:tblGrid>
              <a:tr h="3028056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3.13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Мероприятие 1.15 Мероприятия в сфере образования;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2.2 Укрепление материально-технической базы и проведение текущего ремонта учреждений дополнительного образования;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2.3 Профессиональная физическая охрана муниципальных учреждений дополнительного образования;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2.4 Мероприятия в сфере дополнительного образования;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3.5 Предоставление детям отдельных категорий граждан права бесплатного посещения занятий по дополнительным образовательным программам, реализуемым на платной основе в муниципальных образовательных организациях;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4.1 Внедрение и обеспечение функционирования модели персонифицированного финансирования дополнительного образования детей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4.2 Методическое и информационное сопровождение участников системы персонифицированного финансирования дополнительного образования детей;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E1.1 Создание детского технопарка "Кванториум"»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2023 Доля детей в возрасте от 5 до 18 лет, охваченных дополнительным образованием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Соглашение с ФОИВ по федеральному проекту, приоритетный показатель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Процент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75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78,5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Выполнен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extLst>
                  <a:ext uri="{0D108BD9-81ED-4DB2-BD59-A6C34878D82A}">
                    <a16:rowId xmlns:a16="http://schemas.microsoft.com/office/drawing/2014/main" val="315905987"/>
                  </a:ext>
                </a:extLst>
              </a:tr>
              <a:tr h="14584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Основное мероприятие 01 Финансовое обеспечение деятельности образовательных организаций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534271"/>
                  </a:ext>
                </a:extLst>
              </a:tr>
              <a:tr h="3538254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3.14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Мероприятие 1.7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1.11 Расходы на обеспечение деятельности (оказание услуг) муниципальных учреждений – общеобразовательные организации, оказывающие услуги дошкольного, начального общего, основного общего, среднего общего образования;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4.1 Расходы на обеспечение деятельности (оказание услуг) муниципальных учреждений - общеобразовательные организации, оказывающие услуги дошкольного, начального общего, основного общего, среднего общего образования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2023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Указ президента РФ,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Процент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102,2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101,86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Выполнен на 99,7 %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extLst>
                  <a:ext uri="{0D108BD9-81ED-4DB2-BD59-A6C34878D82A}">
                    <a16:rowId xmlns:a16="http://schemas.microsoft.com/office/drawing/2014/main" val="3539854385"/>
                  </a:ext>
                </a:extLst>
              </a:tr>
              <a:tr h="14584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Основное мероприятие 09 Обеспечение условий доступности для инвалидов объектов и предоставляемых услуг в сфере образования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30" marR="4330" marT="433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0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483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-1623" y="0"/>
          <a:ext cx="9145623" cy="68579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7155">
                  <a:extLst>
                    <a:ext uri="{9D8B030D-6E8A-4147-A177-3AD203B41FA5}">
                      <a16:colId xmlns:a16="http://schemas.microsoft.com/office/drawing/2014/main" val="3431743565"/>
                    </a:ext>
                  </a:extLst>
                </a:gridCol>
                <a:gridCol w="2481773">
                  <a:extLst>
                    <a:ext uri="{9D8B030D-6E8A-4147-A177-3AD203B41FA5}">
                      <a16:colId xmlns:a16="http://schemas.microsoft.com/office/drawing/2014/main" val="756068460"/>
                    </a:ext>
                  </a:extLst>
                </a:gridCol>
                <a:gridCol w="2188722">
                  <a:extLst>
                    <a:ext uri="{9D8B030D-6E8A-4147-A177-3AD203B41FA5}">
                      <a16:colId xmlns:a16="http://schemas.microsoft.com/office/drawing/2014/main" val="1038773043"/>
                    </a:ext>
                  </a:extLst>
                </a:gridCol>
                <a:gridCol w="683785">
                  <a:extLst>
                    <a:ext uri="{9D8B030D-6E8A-4147-A177-3AD203B41FA5}">
                      <a16:colId xmlns:a16="http://schemas.microsoft.com/office/drawing/2014/main" val="2219253619"/>
                    </a:ext>
                  </a:extLst>
                </a:gridCol>
                <a:gridCol w="732627">
                  <a:extLst>
                    <a:ext uri="{9D8B030D-6E8A-4147-A177-3AD203B41FA5}">
                      <a16:colId xmlns:a16="http://schemas.microsoft.com/office/drawing/2014/main" val="2831034233"/>
                    </a:ext>
                  </a:extLst>
                </a:gridCol>
                <a:gridCol w="842521">
                  <a:extLst>
                    <a:ext uri="{9D8B030D-6E8A-4147-A177-3AD203B41FA5}">
                      <a16:colId xmlns:a16="http://schemas.microsoft.com/office/drawing/2014/main" val="4086066152"/>
                    </a:ext>
                  </a:extLst>
                </a:gridCol>
                <a:gridCol w="732627">
                  <a:extLst>
                    <a:ext uri="{9D8B030D-6E8A-4147-A177-3AD203B41FA5}">
                      <a16:colId xmlns:a16="http://schemas.microsoft.com/office/drawing/2014/main" val="3981595226"/>
                    </a:ext>
                  </a:extLst>
                </a:gridCol>
                <a:gridCol w="1126413">
                  <a:extLst>
                    <a:ext uri="{9D8B030D-6E8A-4147-A177-3AD203B41FA5}">
                      <a16:colId xmlns:a16="http://schemas.microsoft.com/office/drawing/2014/main" val="1260103614"/>
                    </a:ext>
                  </a:extLst>
                </a:gridCol>
              </a:tblGrid>
              <a:tr h="12852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3.15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Мероприятие 9.1 «Создание в муниципальных образовательных организациях: дошкольных, общеобразовательных, дополнительного образования детей, в том числе в организациях, осуществляющих образовательную деятельность по адаптированным основным общеобразовательным программам, условий для получения детьми-инвалидами качественного образования»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extLst>
                  <a:ext uri="{0D108BD9-81ED-4DB2-BD59-A6C34878D82A}">
                    <a16:rowId xmlns:a16="http://schemas.microsoft.com/office/drawing/2014/main" val="2493078329"/>
                  </a:ext>
                </a:extLst>
              </a:tr>
              <a:tr h="28954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Основное мероприятие 01 Финансовое обеспечение деятельности образовательных организаций; Основное мероприятие 04 Обеспечение и проведение государственной итоговой аттестации обучающихся, освоивших образовательные программы основного общего и среднего общего образования, в том числе в форме единого государственного экзамена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624441"/>
                  </a:ext>
                </a:extLst>
              </a:tr>
              <a:tr h="39878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3.16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Мероприятие 1.7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услуг);     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Мероприятие 1.11 Расходы на обеспечение деятельности (оказание услуг) муниципальных учреждений – общеобразовательные организации, оказывающие услуги дошкольного, начального общего, основного общего, среднего общего образования     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Мероприятие 4.1 Расходы на обеспечение деятельности (оказание услуг) муниципальных учреждений - общеобразовательные организации, оказывающие услуги дошкольного, начального общего, основного общего, среднего общего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2023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Указ президента РФ, приоритетный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118,5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121,38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extLst>
                  <a:ext uri="{0D108BD9-81ED-4DB2-BD59-A6C34878D82A}">
                    <a16:rowId xmlns:a16="http://schemas.microsoft.com/office/drawing/2014/main" val="2525708268"/>
                  </a:ext>
                </a:extLst>
              </a:tr>
              <a:tr h="14729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Основное мероприятие 01 Финансовое обеспечение деятельности образовательных организаций; Федеральный проект E1 Современная школа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041286"/>
                  </a:ext>
                </a:extLst>
              </a:tr>
              <a:tr h="8585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3.17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Мероприятие 1.12 Укрепление материально-технической базы и проведение текущего ремонта общеобразовательных организаций;     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Мероприятие E1.4 Проведение капитального ремонта в муниципальных общеобразовательных организациях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2023 Количество отремонтированных общеобразовательных организаций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Обращение губернатора Московской области, приоритетный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Штука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Исполнение показателя не запланировано в 2023 году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extLst>
                  <a:ext uri="{0D108BD9-81ED-4DB2-BD59-A6C34878D82A}">
                    <a16:rowId xmlns:a16="http://schemas.microsoft.com/office/drawing/2014/main" val="1309063862"/>
                  </a:ext>
                </a:extLst>
              </a:tr>
              <a:tr h="28954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01 Финансовое обеспечение деятельности образовательных организаций; Основное мероприятие 07 Проведение капитального ремонта объектов дошкольного образования, закупка оборудования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3" marR="4873" marT="487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54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144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-16227"/>
          <a:ext cx="9144001" cy="610238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7093">
                  <a:extLst>
                    <a:ext uri="{9D8B030D-6E8A-4147-A177-3AD203B41FA5}">
                      <a16:colId xmlns:a16="http://schemas.microsoft.com/office/drawing/2014/main" val="3980907073"/>
                    </a:ext>
                  </a:extLst>
                </a:gridCol>
                <a:gridCol w="2481332">
                  <a:extLst>
                    <a:ext uri="{9D8B030D-6E8A-4147-A177-3AD203B41FA5}">
                      <a16:colId xmlns:a16="http://schemas.microsoft.com/office/drawing/2014/main" val="318432028"/>
                    </a:ext>
                  </a:extLst>
                </a:gridCol>
                <a:gridCol w="2188334">
                  <a:extLst>
                    <a:ext uri="{9D8B030D-6E8A-4147-A177-3AD203B41FA5}">
                      <a16:colId xmlns:a16="http://schemas.microsoft.com/office/drawing/2014/main" val="1701042098"/>
                    </a:ext>
                  </a:extLst>
                </a:gridCol>
                <a:gridCol w="683662">
                  <a:extLst>
                    <a:ext uri="{9D8B030D-6E8A-4147-A177-3AD203B41FA5}">
                      <a16:colId xmlns:a16="http://schemas.microsoft.com/office/drawing/2014/main" val="932113474"/>
                    </a:ext>
                  </a:extLst>
                </a:gridCol>
                <a:gridCol w="732497">
                  <a:extLst>
                    <a:ext uri="{9D8B030D-6E8A-4147-A177-3AD203B41FA5}">
                      <a16:colId xmlns:a16="http://schemas.microsoft.com/office/drawing/2014/main" val="2632765778"/>
                    </a:ext>
                  </a:extLst>
                </a:gridCol>
                <a:gridCol w="842372">
                  <a:extLst>
                    <a:ext uri="{9D8B030D-6E8A-4147-A177-3AD203B41FA5}">
                      <a16:colId xmlns:a16="http://schemas.microsoft.com/office/drawing/2014/main" val="331565570"/>
                    </a:ext>
                  </a:extLst>
                </a:gridCol>
                <a:gridCol w="732497">
                  <a:extLst>
                    <a:ext uri="{9D8B030D-6E8A-4147-A177-3AD203B41FA5}">
                      <a16:colId xmlns:a16="http://schemas.microsoft.com/office/drawing/2014/main" val="1004359697"/>
                    </a:ext>
                  </a:extLst>
                </a:gridCol>
                <a:gridCol w="1126214">
                  <a:extLst>
                    <a:ext uri="{9D8B030D-6E8A-4147-A177-3AD203B41FA5}">
                      <a16:colId xmlns:a16="http://schemas.microsoft.com/office/drawing/2014/main" val="1725775183"/>
                    </a:ext>
                  </a:extLst>
                </a:gridCol>
              </a:tblGrid>
              <a:tr h="747011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3.18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Мероприятие 1.18 Укрепление материально-технической базы и проведение текущего ремонта учреждений дошкольного образования;      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Мероприятие 7.1 Проведение капитального ремонта в муниципальных дошкольных образовательных организациях и дошкольных отделениях муниципальных общеобразовательных организаций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2023 Количество отремонтированных дошкольных образовательных организаций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Обращение губернатора Московской области,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Штука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Выполнен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extLst>
                  <a:ext uri="{0D108BD9-81ED-4DB2-BD59-A6C34878D82A}">
                    <a16:rowId xmlns:a16="http://schemas.microsoft.com/office/drawing/2014/main" val="2431876039"/>
                  </a:ext>
                </a:extLst>
              </a:tr>
              <a:tr h="8870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Основное мероприятие 01 Финансовое обеспечение деятельности образовательных организаций; Федеральный проект P2 Содействие занятости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321423"/>
                  </a:ext>
                </a:extLst>
              </a:tr>
              <a:tr h="3515619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3.19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Мероприятие 1.8 Финансовое обеспечение получения гражданами дошкольного образования в частных дошкольных образовательных организациях, дошкольного, начального общего, основного общего, среднего общего образования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услуг), и на обеспечение питанием отдельных категорий обучающихся по очной форме обучения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программам;      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Мероприятие P2.1 Государственная поддержка частных дошкольных образовательных организаций, частных общеобразовательных организаций и индивидуальных предпринимателей, осуществляющих образовательную деятельность по основным общеобразовательным программам дошкольного образования, с целью возмещения расходов на присмотр и уход, содержание имущества и арендную плату за использование помещений      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Мероприятие P2.2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2023 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Соглашение с ФОИВ по федеральному проекту, приоритетный показатель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Место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х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-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Исполнение показателя не запланировано в 2023 году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9" marR="4669" marT="4669" marB="0"/>
                </a:tc>
                <a:extLst>
                  <a:ext uri="{0D108BD9-81ED-4DB2-BD59-A6C34878D82A}">
                    <a16:rowId xmlns:a16="http://schemas.microsoft.com/office/drawing/2014/main" val="2943935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943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9540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8727">
                  <a:extLst>
                    <a:ext uri="{9D8B030D-6E8A-4147-A177-3AD203B41FA5}">
                      <a16:colId xmlns:a16="http://schemas.microsoft.com/office/drawing/2014/main" val="3131518707"/>
                    </a:ext>
                  </a:extLst>
                </a:gridCol>
                <a:gridCol w="2029090">
                  <a:extLst>
                    <a:ext uri="{9D8B030D-6E8A-4147-A177-3AD203B41FA5}">
                      <a16:colId xmlns:a16="http://schemas.microsoft.com/office/drawing/2014/main" val="423312839"/>
                    </a:ext>
                  </a:extLst>
                </a:gridCol>
                <a:gridCol w="2120726">
                  <a:extLst>
                    <a:ext uri="{9D8B030D-6E8A-4147-A177-3AD203B41FA5}">
                      <a16:colId xmlns:a16="http://schemas.microsoft.com/office/drawing/2014/main" val="2775677680"/>
                    </a:ext>
                  </a:extLst>
                </a:gridCol>
                <a:gridCol w="736365">
                  <a:extLst>
                    <a:ext uri="{9D8B030D-6E8A-4147-A177-3AD203B41FA5}">
                      <a16:colId xmlns:a16="http://schemas.microsoft.com/office/drawing/2014/main" val="2398382988"/>
                    </a:ext>
                  </a:extLst>
                </a:gridCol>
                <a:gridCol w="706910">
                  <a:extLst>
                    <a:ext uri="{9D8B030D-6E8A-4147-A177-3AD203B41FA5}">
                      <a16:colId xmlns:a16="http://schemas.microsoft.com/office/drawing/2014/main" val="3339218183"/>
                    </a:ext>
                  </a:extLst>
                </a:gridCol>
                <a:gridCol w="981818">
                  <a:extLst>
                    <a:ext uri="{9D8B030D-6E8A-4147-A177-3AD203B41FA5}">
                      <a16:colId xmlns:a16="http://schemas.microsoft.com/office/drawing/2014/main" val="4220815781"/>
                    </a:ext>
                  </a:extLst>
                </a:gridCol>
                <a:gridCol w="916363">
                  <a:extLst>
                    <a:ext uri="{9D8B030D-6E8A-4147-A177-3AD203B41FA5}">
                      <a16:colId xmlns:a16="http://schemas.microsoft.com/office/drawing/2014/main" val="1917007569"/>
                    </a:ext>
                  </a:extLst>
                </a:gridCol>
                <a:gridCol w="1404001">
                  <a:extLst>
                    <a:ext uri="{9D8B030D-6E8A-4147-A177-3AD203B41FA5}">
                      <a16:colId xmlns:a16="http://schemas.microsoft.com/office/drawing/2014/main" val="4083755348"/>
                    </a:ext>
                  </a:extLst>
                </a:gridCol>
              </a:tblGrid>
              <a:tr h="7515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4. Муниципальная программа городского округа Щёлково "Социальная защита населения"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719505"/>
                  </a:ext>
                </a:extLst>
              </a:tr>
              <a:tr h="439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40" u="none" strike="noStrike">
                          <a:effectLst/>
                        </a:rPr>
                        <a:t>№</a:t>
                      </a:r>
                      <a:endParaRPr lang="ru-RU" sz="84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4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84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40" u="none" strike="noStrike">
                          <a:effectLst/>
                        </a:rPr>
                        <a:t>Планируемые результаты еализации муниципальной программы</a:t>
                      </a:r>
                      <a:endParaRPr lang="ru-RU" sz="84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40" u="none" strike="noStrike">
                          <a:effectLst/>
                        </a:rPr>
                        <a:t>Тип показателя</a:t>
                      </a:r>
                      <a:endParaRPr lang="ru-RU" sz="84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40" u="none" strike="noStrike">
                          <a:effectLst/>
                        </a:rPr>
                        <a:t>Единица  измерения</a:t>
                      </a:r>
                      <a:endParaRPr lang="ru-RU" sz="84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4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84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4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84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4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4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2865884625"/>
                  </a:ext>
                </a:extLst>
              </a:tr>
              <a:tr h="14279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01 Обеспечение доступности для инвалидов и маломобильных групп населения объектов инфраструктуры (за исключением сфер культуры, образования, спорта)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073883"/>
                  </a:ext>
                </a:extLst>
              </a:tr>
              <a:tr h="3832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4.1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1.1 Обеспечение доступности для инвалидов и маломобильных групп населения объектов инфраструктуры (за исключением сфер культуры, образования, спорта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Процент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81,80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81,80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extLst>
                  <a:ext uri="{0D108BD9-81ED-4DB2-BD59-A6C34878D82A}">
                    <a16:rowId xmlns:a16="http://schemas.microsoft.com/office/drawing/2014/main" val="1318328011"/>
                  </a:ext>
                </a:extLst>
              </a:tr>
              <a:tr h="7139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01 Развитие негосударственного сектора социального обслуживания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903279"/>
                  </a:ext>
                </a:extLst>
              </a:tr>
              <a:tr h="2780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4.2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1.7 Предоставление субсидий СО НКО в сфере физической культуры и спорта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Количество СО НКО, которым оказана поддержка органами местного самоуправления в сфере физической культуры и спорта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Единица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3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3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extLst>
                  <a:ext uri="{0D108BD9-81ED-4DB2-BD59-A6C34878D82A}">
                    <a16:rowId xmlns:a16="http://schemas.microsoft.com/office/drawing/2014/main" val="3602599160"/>
                  </a:ext>
                </a:extLst>
              </a:tr>
              <a:tr h="7891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02 Осуществление имущественной, информационной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56486"/>
                  </a:ext>
                </a:extLst>
              </a:tr>
              <a:tr h="270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4.3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2.1 Предоставление имущественной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Квадратный метр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911,30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911,30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extLst>
                  <a:ext uri="{0D108BD9-81ED-4DB2-BD59-A6C34878D82A}">
                    <a16:rowId xmlns:a16="http://schemas.microsoft.com/office/drawing/2014/main" val="235357200"/>
                  </a:ext>
                </a:extLst>
              </a:tr>
              <a:tr h="8266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02 Осуществление имущественной, информационной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24629"/>
                  </a:ext>
                </a:extLst>
              </a:tr>
              <a:tr h="270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4.4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2.1 Предоставление имущественной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Органами местного самоуправления оказана имущественная поддержка СО НКО в сфере физической культуры и спорта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Единица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1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1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extLst>
                  <a:ext uri="{0D108BD9-81ED-4DB2-BD59-A6C34878D82A}">
                    <a16:rowId xmlns:a16="http://schemas.microsoft.com/office/drawing/2014/main" val="3606018434"/>
                  </a:ext>
                </a:extLst>
              </a:tr>
              <a:tr h="24424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 dirty="0">
                          <a:effectLst/>
                        </a:rPr>
                        <a:t>Основное мероприятие 01 Развитие негосударственного сектора социального обслуживания; Основное мероприятие 02 Осуществление имущественной, информационной и консультационной поддержки СО НКО</a:t>
                      </a:r>
                      <a:endParaRPr lang="ru-RU" sz="8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81510"/>
                  </a:ext>
                </a:extLst>
              </a:tr>
              <a:tr h="270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4.5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1.2 Предоставление субсидии СО НКО в сфере социальной защиты населения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Количество СО НКО, которым оказана поддержка органами местного самоуправления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Единица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20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20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extLst>
                  <a:ext uri="{0D108BD9-81ED-4DB2-BD59-A6C34878D82A}">
                    <a16:rowId xmlns:a16="http://schemas.microsoft.com/office/drawing/2014/main" val="201797625"/>
                  </a:ext>
                </a:extLst>
              </a:tr>
              <a:tr h="9018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02 Осуществление имущественной, информационной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51711"/>
                  </a:ext>
                </a:extLst>
              </a:tr>
              <a:tr h="2517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4.6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2.1 Предоставление имущественной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Доля СО НКО на территории муниципального образования, получивших статус исполнителя общественно полезных услуг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Процент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5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5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extLst>
                  <a:ext uri="{0D108BD9-81ED-4DB2-BD59-A6C34878D82A}">
                    <a16:rowId xmlns:a16="http://schemas.microsoft.com/office/drawing/2014/main" val="138231747"/>
                  </a:ext>
                </a:extLst>
              </a:tr>
              <a:tr h="9018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01 Развитие негосударственного сектора социального обслуживания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914777"/>
                  </a:ext>
                </a:extLst>
              </a:tr>
              <a:tr h="398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4.8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1.4 Предоставление субсидии СО НКО, реализующим основные образовательные программы дошкольного образования в качестве основного вида деятельности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 dirty="0">
                          <a:effectLst/>
                        </a:rPr>
                        <a:t>Количество СО НКО, которым оказана поддержка органами местного самоуправления в сфере образования</a:t>
                      </a:r>
                      <a:endParaRPr lang="ru-RU" sz="8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Единица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1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1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extLst>
                  <a:ext uri="{0D108BD9-81ED-4DB2-BD59-A6C34878D82A}">
                    <a16:rowId xmlns:a16="http://schemas.microsoft.com/office/drawing/2014/main" val="957443403"/>
                  </a:ext>
                </a:extLst>
              </a:tr>
              <a:tr h="9769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02 Осуществление имущественной, информационной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30043"/>
                  </a:ext>
                </a:extLst>
              </a:tr>
              <a:tr h="3344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4.8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2.1 Предоставление имущественной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физической культуры и спорта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Квадратный метр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499,30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499,3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extLst>
                  <a:ext uri="{0D108BD9-81ED-4DB2-BD59-A6C34878D82A}">
                    <a16:rowId xmlns:a16="http://schemas.microsoft.com/office/drawing/2014/main" val="1838031554"/>
                  </a:ext>
                </a:extLst>
              </a:tr>
              <a:tr h="7515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01 Развитие негосударственного сектора социального обслуживания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585921"/>
                  </a:ext>
                </a:extLst>
              </a:tr>
              <a:tr h="4058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4.9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1.4 Предоставление субсидии СО НКО, реализующим основные образовательные программы дошкольного образования в качестве основного вида деятельности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образования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Процент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0,04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0,04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 dirty="0">
                          <a:effectLst/>
                        </a:rPr>
                        <a:t>Выполнен</a:t>
                      </a:r>
                      <a:endParaRPr lang="ru-RU" sz="8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58" marR="3758" marT="3758" marB="0"/>
                </a:tc>
                <a:extLst>
                  <a:ext uri="{0D108BD9-81ED-4DB2-BD59-A6C34878D82A}">
                    <a16:rowId xmlns:a16="http://schemas.microsoft.com/office/drawing/2014/main" val="3017782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224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811" y="-13796"/>
          <a:ext cx="9143188" cy="68717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5608">
                  <a:extLst>
                    <a:ext uri="{9D8B030D-6E8A-4147-A177-3AD203B41FA5}">
                      <a16:colId xmlns:a16="http://schemas.microsoft.com/office/drawing/2014/main" val="1481522260"/>
                    </a:ext>
                  </a:extLst>
                </a:gridCol>
                <a:gridCol w="2030366">
                  <a:extLst>
                    <a:ext uri="{9D8B030D-6E8A-4147-A177-3AD203B41FA5}">
                      <a16:colId xmlns:a16="http://schemas.microsoft.com/office/drawing/2014/main" val="2028297746"/>
                    </a:ext>
                  </a:extLst>
                </a:gridCol>
                <a:gridCol w="2122058">
                  <a:extLst>
                    <a:ext uri="{9D8B030D-6E8A-4147-A177-3AD203B41FA5}">
                      <a16:colId xmlns:a16="http://schemas.microsoft.com/office/drawing/2014/main" val="1771266459"/>
                    </a:ext>
                  </a:extLst>
                </a:gridCol>
                <a:gridCol w="736825">
                  <a:extLst>
                    <a:ext uri="{9D8B030D-6E8A-4147-A177-3AD203B41FA5}">
                      <a16:colId xmlns:a16="http://schemas.microsoft.com/office/drawing/2014/main" val="531010053"/>
                    </a:ext>
                  </a:extLst>
                </a:gridCol>
                <a:gridCol w="707352">
                  <a:extLst>
                    <a:ext uri="{9D8B030D-6E8A-4147-A177-3AD203B41FA5}">
                      <a16:colId xmlns:a16="http://schemas.microsoft.com/office/drawing/2014/main" val="1697340086"/>
                    </a:ext>
                  </a:extLst>
                </a:gridCol>
                <a:gridCol w="982435">
                  <a:extLst>
                    <a:ext uri="{9D8B030D-6E8A-4147-A177-3AD203B41FA5}">
                      <a16:colId xmlns:a16="http://schemas.microsoft.com/office/drawing/2014/main" val="2784802455"/>
                    </a:ext>
                  </a:extLst>
                </a:gridCol>
                <a:gridCol w="913663">
                  <a:extLst>
                    <a:ext uri="{9D8B030D-6E8A-4147-A177-3AD203B41FA5}">
                      <a16:colId xmlns:a16="http://schemas.microsoft.com/office/drawing/2014/main" val="3559362930"/>
                    </a:ext>
                  </a:extLst>
                </a:gridCol>
                <a:gridCol w="1404881">
                  <a:extLst>
                    <a:ext uri="{9D8B030D-6E8A-4147-A177-3AD203B41FA5}">
                      <a16:colId xmlns:a16="http://schemas.microsoft.com/office/drawing/2014/main" val="2774260021"/>
                    </a:ext>
                  </a:extLst>
                </a:gridCol>
              </a:tblGrid>
              <a:tr h="13469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01 Развитие негосударственного сектора социального обслуживания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724342"/>
                  </a:ext>
                </a:extLst>
              </a:tr>
              <a:tr h="3963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4.10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1.2 Предоставление субсидии СО НКО в сфере социальной защиты населения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Единица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11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5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 Заявка на получение субсидии поступила от 5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extLst>
                  <a:ext uri="{0D108BD9-81ED-4DB2-BD59-A6C34878D82A}">
                    <a16:rowId xmlns:a16="http://schemas.microsoft.com/office/drawing/2014/main" val="2583412404"/>
                  </a:ext>
                </a:extLst>
              </a:tr>
              <a:tr h="13469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02 Осуществление имущественной, информационной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504258"/>
                  </a:ext>
                </a:extLst>
              </a:tr>
              <a:tr h="9195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4.11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2.2 Предоставление информационной поддержки, организация и проведение конференций, совещаний, круглых столов, семинаров, тренингов, форумов, образовательных программ и других просветительских мероприятий по вопросам деятельности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Единица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36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36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extLst>
                  <a:ext uri="{0D108BD9-81ED-4DB2-BD59-A6C34878D82A}">
                    <a16:rowId xmlns:a16="http://schemas.microsoft.com/office/drawing/2014/main" val="2511637833"/>
                  </a:ext>
                </a:extLst>
              </a:tr>
              <a:tr h="13469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02 Осуществление имущественной, информационной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367038"/>
                  </a:ext>
                </a:extLst>
              </a:tr>
              <a:tr h="3963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4.12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2.1 Предоставление имущественной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Органами местного самоуправления оказана имущественная поддержка СО НКО в сфере социальной защиты населения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Единица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8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8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extLst>
                  <a:ext uri="{0D108BD9-81ED-4DB2-BD59-A6C34878D82A}">
                    <a16:rowId xmlns:a16="http://schemas.microsoft.com/office/drawing/2014/main" val="2954813998"/>
                  </a:ext>
                </a:extLst>
              </a:tr>
              <a:tr h="13469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03 Мероприятия по организации отдыха детей в каникулярное время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176432"/>
                  </a:ext>
                </a:extLst>
              </a:tr>
              <a:tr h="527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4.13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3.1 Мероприятия по организации отдыха детей в каникулярное время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2023 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Целевой отраслевой показатель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Процент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62,50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71,18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extLst>
                  <a:ext uri="{0D108BD9-81ED-4DB2-BD59-A6C34878D82A}">
                    <a16:rowId xmlns:a16="http://schemas.microsoft.com/office/drawing/2014/main" val="2404718568"/>
                  </a:ext>
                </a:extLst>
              </a:tr>
              <a:tr h="13469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03 Мероприятия по организации отдыха детей в каникулярное время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119370"/>
                  </a:ext>
                </a:extLst>
              </a:tr>
              <a:tr h="788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4.14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3.1 Мероприятия по организации отдыха детей в каникулярное время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2023 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Целевой отраслевой показатель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Процент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56,50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73,13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extLst>
                  <a:ext uri="{0D108BD9-81ED-4DB2-BD59-A6C34878D82A}">
                    <a16:rowId xmlns:a16="http://schemas.microsoft.com/office/drawing/2014/main" val="1480568173"/>
                  </a:ext>
                </a:extLst>
              </a:tr>
              <a:tr h="13469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02 Осуществление имущественной, информационной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60668"/>
                  </a:ext>
                </a:extLst>
              </a:tr>
              <a:tr h="3963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4.15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2.1 Предоставление имущественной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Органами местного самоуправления оказана консультационная поддержка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Единица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20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20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extLst>
                  <a:ext uri="{0D108BD9-81ED-4DB2-BD59-A6C34878D82A}">
                    <a16:rowId xmlns:a16="http://schemas.microsoft.com/office/drawing/2014/main" val="2753099815"/>
                  </a:ext>
                </a:extLst>
              </a:tr>
              <a:tr h="26549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 dirty="0">
                          <a:effectLst/>
                        </a:rPr>
                        <a:t>Основное мероприятие 01 Развитие негосударственного сектора социального обслуживания</a:t>
                      </a:r>
                      <a:br>
                        <a:rPr lang="ru-RU" sz="840" u="none" strike="noStrike" dirty="0">
                          <a:effectLst/>
                        </a:rPr>
                      </a:br>
                      <a:endParaRPr lang="ru-RU" sz="8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930550"/>
                  </a:ext>
                </a:extLst>
              </a:tr>
              <a:tr h="527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4.16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1.2 Предоставление субсидии СО НКО в сфере социальной защиты населения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Процент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0,07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0,07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extLst>
                  <a:ext uri="{0D108BD9-81ED-4DB2-BD59-A6C34878D82A}">
                    <a16:rowId xmlns:a16="http://schemas.microsoft.com/office/drawing/2014/main" val="985739200"/>
                  </a:ext>
                </a:extLst>
              </a:tr>
              <a:tr h="13469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02 Осуществление имущественной, информационной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213540"/>
                  </a:ext>
                </a:extLst>
              </a:tr>
              <a:tr h="657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4.17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2.1 Предоставление имущественной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социальной защиты населения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Квадратный метр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412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412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extLst>
                  <a:ext uri="{0D108BD9-81ED-4DB2-BD59-A6C34878D82A}">
                    <a16:rowId xmlns:a16="http://schemas.microsoft.com/office/drawing/2014/main" val="3164942315"/>
                  </a:ext>
                </a:extLst>
              </a:tr>
              <a:tr h="13469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02 Осуществление имущественной, информационной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60126"/>
                  </a:ext>
                </a:extLst>
              </a:tr>
              <a:tr h="9195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4.18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2.2 Предоставление информационной поддержки, организация и проведение конференций, совещаний, круглых столов, семинаров, тренингов, форумов, образовательных программ и других просветительских мероприятий по вопросам деятельности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Человек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540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540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 dirty="0">
                          <a:effectLst/>
                        </a:rPr>
                        <a:t>Выполнен</a:t>
                      </a:r>
                      <a:endParaRPr lang="ru-RU" sz="8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4" marR="3814" marT="3814" marB="0"/>
                </a:tc>
                <a:extLst>
                  <a:ext uri="{0D108BD9-81ED-4DB2-BD59-A6C34878D82A}">
                    <a16:rowId xmlns:a16="http://schemas.microsoft.com/office/drawing/2014/main" val="226416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538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-18662"/>
          <a:ext cx="9108503" cy="491831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4677">
                  <a:extLst>
                    <a:ext uri="{9D8B030D-6E8A-4147-A177-3AD203B41FA5}">
                      <a16:colId xmlns:a16="http://schemas.microsoft.com/office/drawing/2014/main" val="2170027325"/>
                    </a:ext>
                  </a:extLst>
                </a:gridCol>
                <a:gridCol w="2022662">
                  <a:extLst>
                    <a:ext uri="{9D8B030D-6E8A-4147-A177-3AD203B41FA5}">
                      <a16:colId xmlns:a16="http://schemas.microsoft.com/office/drawing/2014/main" val="2389675740"/>
                    </a:ext>
                  </a:extLst>
                </a:gridCol>
                <a:gridCol w="2114008">
                  <a:extLst>
                    <a:ext uri="{9D8B030D-6E8A-4147-A177-3AD203B41FA5}">
                      <a16:colId xmlns:a16="http://schemas.microsoft.com/office/drawing/2014/main" val="791669136"/>
                    </a:ext>
                  </a:extLst>
                </a:gridCol>
                <a:gridCol w="734030">
                  <a:extLst>
                    <a:ext uri="{9D8B030D-6E8A-4147-A177-3AD203B41FA5}">
                      <a16:colId xmlns:a16="http://schemas.microsoft.com/office/drawing/2014/main" val="1001707605"/>
                    </a:ext>
                  </a:extLst>
                </a:gridCol>
                <a:gridCol w="704669">
                  <a:extLst>
                    <a:ext uri="{9D8B030D-6E8A-4147-A177-3AD203B41FA5}">
                      <a16:colId xmlns:a16="http://schemas.microsoft.com/office/drawing/2014/main" val="1740806426"/>
                    </a:ext>
                  </a:extLst>
                </a:gridCol>
                <a:gridCol w="978708">
                  <a:extLst>
                    <a:ext uri="{9D8B030D-6E8A-4147-A177-3AD203B41FA5}">
                      <a16:colId xmlns:a16="http://schemas.microsoft.com/office/drawing/2014/main" val="1451412558"/>
                    </a:ext>
                  </a:extLst>
                </a:gridCol>
                <a:gridCol w="910197">
                  <a:extLst>
                    <a:ext uri="{9D8B030D-6E8A-4147-A177-3AD203B41FA5}">
                      <a16:colId xmlns:a16="http://schemas.microsoft.com/office/drawing/2014/main" val="115409192"/>
                    </a:ext>
                  </a:extLst>
                </a:gridCol>
                <a:gridCol w="1399552">
                  <a:extLst>
                    <a:ext uri="{9D8B030D-6E8A-4147-A177-3AD203B41FA5}">
                      <a16:colId xmlns:a16="http://schemas.microsoft.com/office/drawing/2014/main" val="496917503"/>
                    </a:ext>
                  </a:extLst>
                </a:gridCol>
              </a:tblGrid>
              <a:tr h="20730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 dirty="0">
                          <a:effectLst/>
                        </a:rPr>
                        <a:t>Основное мероприятие 01 Развитие негосударственного сектора социального обслуживания</a:t>
                      </a:r>
                      <a:endParaRPr lang="ru-RU" sz="8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749154"/>
                  </a:ext>
                </a:extLst>
              </a:tr>
              <a:tr h="5999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4.19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1.7 Предоставление субсидий СО НКО в сфере физической культуры и спорта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физической культуры и спорта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Процент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0,04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0,04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extLst>
                  <a:ext uri="{0D108BD9-81ED-4DB2-BD59-A6C34878D82A}">
                    <a16:rowId xmlns:a16="http://schemas.microsoft.com/office/drawing/2014/main" val="2752016607"/>
                  </a:ext>
                </a:extLst>
              </a:tr>
              <a:tr h="26486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01 Развитие негосударственного сектора социального обслуживания</a:t>
                      </a:r>
                      <a:br>
                        <a:rPr lang="ru-RU" sz="840" u="none" strike="noStrike">
                          <a:effectLst/>
                        </a:rPr>
                      </a:br>
                      <a:br>
                        <a:rPr lang="ru-RU" sz="840" u="none" strike="noStrike">
                          <a:effectLst/>
                        </a:rPr>
                      </a:b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748072"/>
                  </a:ext>
                </a:extLst>
              </a:tr>
              <a:tr h="5621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4.20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1.2 Предоставление субсидии СО НКО в сфере социальной защиты населения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социальной защиты населения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Процент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1,13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1,13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extLst>
                  <a:ext uri="{0D108BD9-81ED-4DB2-BD59-A6C34878D82A}">
                    <a16:rowId xmlns:a16="http://schemas.microsoft.com/office/drawing/2014/main" val="2201683264"/>
                  </a:ext>
                </a:extLst>
              </a:tr>
              <a:tr h="26486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01 Развитие негосударственного сектора социального обслуживания</a:t>
                      </a:r>
                      <a:br>
                        <a:rPr lang="ru-RU" sz="840" u="none" strike="noStrike">
                          <a:effectLst/>
                        </a:rPr>
                      </a:br>
                      <a:br>
                        <a:rPr lang="ru-RU" sz="840" u="none" strike="noStrike">
                          <a:effectLst/>
                        </a:rPr>
                      </a:b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548085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4.21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1.2 Предоставление субсидии СО НКО в сфере социальной защиты населения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Количество СО НКО, которым оказана поддержка органами местного самоуправления в сфере социальной защиты населения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Единица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16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16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extLst>
                  <a:ext uri="{0D108BD9-81ED-4DB2-BD59-A6C34878D82A}">
                    <a16:rowId xmlns:a16="http://schemas.microsoft.com/office/drawing/2014/main" val="3288819511"/>
                  </a:ext>
                </a:extLst>
              </a:tr>
              <a:tr h="16216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02 Осуществление имущественной, информационной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07820"/>
                  </a:ext>
                </a:extLst>
              </a:tr>
              <a:tr h="378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4.22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Мероприятие 2.1 Предоставление имущественной и консультационной поддержки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Органами местного самоуправления оказана имущественная поддержка СО НКО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Единица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9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9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Выполнен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extLst>
                  <a:ext uri="{0D108BD9-81ED-4DB2-BD59-A6C34878D82A}">
                    <a16:rowId xmlns:a16="http://schemas.microsoft.com/office/drawing/2014/main" val="2526001159"/>
                  </a:ext>
                </a:extLst>
              </a:tr>
              <a:tr h="28648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Основное мероприятие 15 Предоставление государственных гарантий государственным гражданским служащим Московской области, поощрение за государственную гражданскую службу Московской области; Основное мероприятие 20 Обеспечение проведения мероприятий, направленных на увеличение продолжительности здоровой жизни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676293"/>
                  </a:ext>
                </a:extLst>
              </a:tr>
              <a:tr h="1118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4.23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 dirty="0">
                          <a:effectLst/>
                        </a:rPr>
                        <a:t>Мероприятие 15.3</a:t>
                      </a:r>
                      <a:br>
                        <a:rPr lang="ru-RU" sz="840" u="none" strike="noStrike" dirty="0">
                          <a:effectLst/>
                        </a:rPr>
                      </a:br>
                      <a:r>
                        <a:rPr lang="ru-RU" sz="840" u="none" strike="noStrike" dirty="0">
                          <a:effectLst/>
                        </a:rPr>
                        <a:t>Организация выплаты пенсии за выслугу лет лицам, замещающим муниципальные должности и должности муниципальной службы, в связи с выходом на пенсию; Мероприятие 20.1 Финансирование расходов на осуществление деятельности муниципальных учреждений, оказывающих социальные услуги гражданам старшего возраста</a:t>
                      </a:r>
                      <a:endParaRPr lang="ru-RU" sz="8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>
                          <a:effectLst/>
                        </a:rPr>
                        <a:t>2023 Увеличение числа граждан старшего возраста, ведущих активный образ жизни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Целевые показатели (Обращение Губернатора)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Человек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7 079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40" u="none" strike="noStrike">
                          <a:effectLst/>
                        </a:rPr>
                        <a:t>7 132</a:t>
                      </a:r>
                      <a:endParaRPr lang="ru-RU" sz="8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40" u="none" strike="noStrike" dirty="0">
                          <a:effectLst/>
                        </a:rPr>
                        <a:t>Выполнен</a:t>
                      </a:r>
                      <a:endParaRPr lang="ru-RU" sz="8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05" marR="5405" marT="5405" marB="0"/>
                </a:tc>
                <a:extLst>
                  <a:ext uri="{0D108BD9-81ED-4DB2-BD59-A6C34878D82A}">
                    <a16:rowId xmlns:a16="http://schemas.microsoft.com/office/drawing/2014/main" val="1996101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37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56000"/>
            <a:ext cx="2880320" cy="40011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25535"/>
            <a:ext cx="76328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Бюджет </a:t>
            </a:r>
          </a:p>
          <a:p>
            <a:r>
              <a:rPr lang="ru-RU" sz="1200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 </a:t>
            </a:r>
          </a:p>
          <a:p>
            <a:endParaRPr lang="ru-RU" sz="1200" dirty="0"/>
          </a:p>
          <a:p>
            <a:r>
              <a:rPr lang="ru-RU" sz="1200" b="1" dirty="0"/>
              <a:t>Бюджетная классификация </a:t>
            </a:r>
          </a:p>
          <a:p>
            <a:r>
              <a:rPr lang="ru-RU" sz="1200" dirty="0"/>
              <a:t>Группировка доходов, расходов и источников финансирования дефицитов бюджетов бюджетной системы РФ, используемая для составления и исполнения бюджетов, составления бюджетной отчётности. </a:t>
            </a:r>
          </a:p>
          <a:p>
            <a:endParaRPr lang="ru-RU" sz="1200" dirty="0"/>
          </a:p>
          <a:p>
            <a:r>
              <a:rPr lang="ru-RU" sz="1200" b="1" dirty="0"/>
              <a:t>Бюджетная система Российской Федерации </a:t>
            </a:r>
          </a:p>
          <a:p>
            <a:r>
              <a:rPr lang="ru-RU" sz="1200" dirty="0"/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фондов. </a:t>
            </a:r>
          </a:p>
          <a:p>
            <a:endParaRPr lang="ru-RU" sz="1200" dirty="0"/>
          </a:p>
          <a:p>
            <a:r>
              <a:rPr lang="ru-RU" sz="1200" b="1" dirty="0"/>
              <a:t>Бюджетный процесс </a:t>
            </a:r>
          </a:p>
          <a:p>
            <a:r>
              <a:rPr lang="ru-RU" sz="1200" dirty="0"/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2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432120"/>
            <a:ext cx="76328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Многосторонний процесс, включающий действия органов власти всех уровней не только в бюджетной сфере, но в налоговой, ценовой, кредитной и в целом в финансовой.</a:t>
            </a:r>
          </a:p>
          <a:p>
            <a:r>
              <a:rPr lang="ru-RU" sz="1200" i="1" dirty="0"/>
              <a:t>С точки зрения бюджетной сферы,</a:t>
            </a:r>
            <a:r>
              <a:rPr lang="ru-RU" sz="1200" dirty="0"/>
              <a:t> </a:t>
            </a:r>
            <a:r>
              <a:rPr lang="ru-RU" sz="1200" b="1" dirty="0"/>
              <a:t>бюджетная политика</a:t>
            </a:r>
            <a:r>
              <a:rPr lang="ru-RU" sz="1200" dirty="0"/>
              <a:t> представляет собой совокупность действий и мероприятий, проводимых органами власти в сфере управления формированием и исполнением бюджета по выполнению ими функций перед обществом и государством.</a:t>
            </a:r>
          </a:p>
        </p:txBody>
      </p:sp>
      <p:sp>
        <p:nvSpPr>
          <p:cNvPr id="11" name="4-конечная звезда 10"/>
          <p:cNvSpPr/>
          <p:nvPr/>
        </p:nvSpPr>
        <p:spPr>
          <a:xfrm>
            <a:off x="262491" y="915083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51520" y="1951611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10687" y="3606524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23528" y="2780928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10687" y="4604422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409035"/>
            <a:ext cx="75896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Доходы бюджета</a:t>
            </a:r>
          </a:p>
          <a:p>
            <a:r>
              <a:rPr lang="ru-RU" sz="1400" dirty="0"/>
              <a:t>Поступающие от населения, организаций, учреждений в бюджет денежные средства в виде налогов, неналоговых поступлений (доходы от использования муниципального имущества, доходы от продажи имущества, штрафы и т.п.), безвозмездных поступлений. Кредиты, остатки средств на начало периода не включаются в состав доходов.</a:t>
            </a:r>
          </a:p>
        </p:txBody>
      </p:sp>
      <p:sp>
        <p:nvSpPr>
          <p:cNvPr id="15" name="4-конечная звезда 14"/>
          <p:cNvSpPr/>
          <p:nvPr/>
        </p:nvSpPr>
        <p:spPr>
          <a:xfrm>
            <a:off x="287928" y="5686993"/>
            <a:ext cx="576064" cy="576064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77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28456"/>
              </p:ext>
            </p:extLst>
          </p:nvPr>
        </p:nvGraphicFramePr>
        <p:xfrm>
          <a:off x="0" y="-16227"/>
          <a:ext cx="9143999" cy="72140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3057">
                  <a:extLst>
                    <a:ext uri="{9D8B030D-6E8A-4147-A177-3AD203B41FA5}">
                      <a16:colId xmlns:a16="http://schemas.microsoft.com/office/drawing/2014/main" val="3627761886"/>
                    </a:ext>
                  </a:extLst>
                </a:gridCol>
                <a:gridCol w="2313692">
                  <a:extLst>
                    <a:ext uri="{9D8B030D-6E8A-4147-A177-3AD203B41FA5}">
                      <a16:colId xmlns:a16="http://schemas.microsoft.com/office/drawing/2014/main" val="1550493021"/>
                    </a:ext>
                  </a:extLst>
                </a:gridCol>
                <a:gridCol w="2129087">
                  <a:extLst>
                    <a:ext uri="{9D8B030D-6E8A-4147-A177-3AD203B41FA5}">
                      <a16:colId xmlns:a16="http://schemas.microsoft.com/office/drawing/2014/main" val="2931479574"/>
                    </a:ext>
                  </a:extLst>
                </a:gridCol>
                <a:gridCol w="713798">
                  <a:extLst>
                    <a:ext uri="{9D8B030D-6E8A-4147-A177-3AD203B41FA5}">
                      <a16:colId xmlns:a16="http://schemas.microsoft.com/office/drawing/2014/main" val="3254855577"/>
                    </a:ext>
                  </a:extLst>
                </a:gridCol>
                <a:gridCol w="639956">
                  <a:extLst>
                    <a:ext uri="{9D8B030D-6E8A-4147-A177-3AD203B41FA5}">
                      <a16:colId xmlns:a16="http://schemas.microsoft.com/office/drawing/2014/main" val="3836334889"/>
                    </a:ext>
                  </a:extLst>
                </a:gridCol>
                <a:gridCol w="787640">
                  <a:extLst>
                    <a:ext uri="{9D8B030D-6E8A-4147-A177-3AD203B41FA5}">
                      <a16:colId xmlns:a16="http://schemas.microsoft.com/office/drawing/2014/main" val="4181294629"/>
                    </a:ext>
                  </a:extLst>
                </a:gridCol>
                <a:gridCol w="861480">
                  <a:extLst>
                    <a:ext uri="{9D8B030D-6E8A-4147-A177-3AD203B41FA5}">
                      <a16:colId xmlns:a16="http://schemas.microsoft.com/office/drawing/2014/main" val="1368004609"/>
                    </a:ext>
                  </a:extLst>
                </a:gridCol>
                <a:gridCol w="1415289">
                  <a:extLst>
                    <a:ext uri="{9D8B030D-6E8A-4147-A177-3AD203B41FA5}">
                      <a16:colId xmlns:a16="http://schemas.microsoft.com/office/drawing/2014/main" val="3675339157"/>
                    </a:ext>
                  </a:extLst>
                </a:gridCol>
              </a:tblGrid>
              <a:tr h="931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5. Муниципальная программа городского округа Щёлково "Спорт"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63818"/>
                  </a:ext>
                </a:extLst>
              </a:tr>
              <a:tr h="493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>
                          <a:effectLst/>
                        </a:rPr>
                        <a:t>№</a:t>
                      </a:r>
                      <a:endParaRPr lang="ru-RU" sz="92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92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92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 dirty="0">
                          <a:effectLst/>
                        </a:rPr>
                        <a:t>Тип показателя</a:t>
                      </a:r>
                      <a:endParaRPr lang="ru-RU" sz="92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 dirty="0">
                          <a:effectLst/>
                        </a:rPr>
                        <a:t>Единица  измерения</a:t>
                      </a:r>
                      <a:endParaRPr lang="ru-RU" sz="92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 dirty="0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92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92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2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2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3208271691"/>
                  </a:ext>
                </a:extLst>
              </a:tr>
              <a:tr h="24225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Основное мероприятие 01 Обеспечение условий для развития на территории городского округа физической культуры, школьного спорта и массового спорта; Основное мероприятие 03 Модернизация и материально-техническое обеспечение объектов физической культуры и спорта, находящихся в собственности муниципальных образований Московской области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706271"/>
                  </a:ext>
                </a:extLst>
              </a:tr>
              <a:tr h="10482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5.1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Мероприятие 1.1</a:t>
                      </a:r>
                      <a:br>
                        <a:rPr lang="ru-RU" sz="920" u="none" strike="noStrike">
                          <a:effectLst/>
                        </a:rPr>
                      </a:br>
                      <a:r>
                        <a:rPr lang="ru-RU" sz="920" u="none" strike="noStrike">
                          <a:effectLst/>
                        </a:rPr>
                        <a:t>Расходы на обеспечение деятельности (оказание услуг) муниципальных учреждений в области физической культуры и спорта; Мероприятие 1.2</a:t>
                      </a:r>
                      <a:br>
                        <a:rPr lang="ru-RU" sz="920" u="none" strike="noStrike">
                          <a:effectLst/>
                        </a:rPr>
                      </a:br>
                      <a:r>
                        <a:rPr lang="ru-RU" sz="920" u="none" strike="noStrike">
                          <a:effectLst/>
                        </a:rPr>
                        <a:t>Предоставление субсидии на иные цели из бюджета муниципального образования муниципальным учреждениям в области физической культуры и спорта; Мероприятие 3.1</a:t>
                      </a:r>
                      <a:br>
                        <a:rPr lang="ru-RU" sz="920" u="none" strike="noStrike">
                          <a:effectLst/>
                        </a:rPr>
                      </a:br>
                      <a:r>
                        <a:rPr lang="ru-RU" sz="920" u="none" strike="noStrike">
                          <a:effectLst/>
                        </a:rPr>
                        <a:t>Проведение капитального ремонта муниципальных объектов физической культуры и спорта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2023 Доля граждан, систематически занимающихся физической культурой и спортом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Указ президента РФ, приоритетный показатель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Процент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64,71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Оценивается по итогам года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Показатель оценивается по итогам сбора формы статистического наблюдения 1-ФК за 2023 год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extLst>
                  <a:ext uri="{0D108BD9-81ED-4DB2-BD59-A6C34878D82A}">
                    <a16:rowId xmlns:a16="http://schemas.microsoft.com/office/drawing/2014/main" val="3688354926"/>
                  </a:ext>
                </a:extLst>
              </a:tr>
              <a:tr h="2515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Основное мероприятие 01 Обеспечение условий для развития на территории городского округа физической культуры, школьного спорта и массового спорта; Основное мероприятие 03 Модернизация и материально-техническое обеспечение объектов физической культуры и спорта, находящихся в собственности муниципальных образований Московской области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704828"/>
                  </a:ext>
                </a:extLst>
              </a:tr>
              <a:tr h="428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5.2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Мероприятие 1.1</a:t>
                      </a:r>
                      <a:br>
                        <a:rPr lang="ru-RU" sz="920" u="none" strike="noStrike">
                          <a:effectLst/>
                        </a:rPr>
                      </a:br>
                      <a:r>
                        <a:rPr lang="ru-RU" sz="920" u="none" strike="noStrike">
                          <a:effectLst/>
                        </a:rPr>
                        <a:t>Расходы на обеспечение деятельности (оказание услуг) муниципальных учреждений в области физической культуры и спорта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 dirty="0">
                          <a:effectLst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9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Процент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24,23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Оценивается по итогам года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Показатель оценивается по итогам сбора формы статистического наблюдения 1-ФК за 2023 год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extLst>
                  <a:ext uri="{0D108BD9-81ED-4DB2-BD59-A6C34878D82A}">
                    <a16:rowId xmlns:a16="http://schemas.microsoft.com/office/drawing/2014/main" val="2805368538"/>
                  </a:ext>
                </a:extLst>
              </a:tr>
              <a:tr h="10249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Основное мероприятие 01 Обеспечение условий для развития на территории городского округа физической культуры, школьного спорта и массового спорта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792970"/>
                  </a:ext>
                </a:extLst>
              </a:tr>
              <a:tr h="5590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5.3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Мероприятие 1.1</a:t>
                      </a:r>
                      <a:br>
                        <a:rPr lang="ru-RU" sz="920" u="none" strike="noStrike">
                          <a:effectLst/>
                        </a:rPr>
                      </a:br>
                      <a:r>
                        <a:rPr lang="ru-RU" sz="920" u="none" strike="noStrike">
                          <a:effectLst/>
                        </a:rPr>
                        <a:t>Расходы на обеспечение деятельности (оказание услуг) муниципальных учреждений в области физической культуры и спорта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Процент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31,3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Оценивается по итогам года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Показатель оценивается по итогам сбора формы статистического наблюдения 2-ГТО за 2023 год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extLst>
                  <a:ext uri="{0D108BD9-81ED-4DB2-BD59-A6C34878D82A}">
                    <a16:rowId xmlns:a16="http://schemas.microsoft.com/office/drawing/2014/main" val="3143215458"/>
                  </a:ext>
                </a:extLst>
              </a:tr>
              <a:tr h="11647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Основное мероприятие 01 Обеспечение условий для развития на территории городского округа физической культуры, школьного спорта и массового спорта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414861"/>
                  </a:ext>
                </a:extLst>
              </a:tr>
              <a:tr h="7873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5.4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Мероприятие 1.1</a:t>
                      </a:r>
                      <a:br>
                        <a:rPr lang="ru-RU" sz="920" u="none" strike="noStrike">
                          <a:effectLst/>
                        </a:rPr>
                      </a:br>
                      <a:r>
                        <a:rPr lang="ru-RU" sz="920" u="none" strike="noStrike">
                          <a:effectLst/>
                        </a:rPr>
                        <a:t>Расходы на обеспечение деятельности (оказание услуг) муниципальных учреждений в области физической культуры и спорта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муниципальном образовании, не имеющего противопоказаний для занятий физической культурой и спортом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Процент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16,5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Оценивается по итогам года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Показатель оценивается по итогам сбора формы статистического наблюдения 3-АФК за 2023 год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extLst>
                  <a:ext uri="{0D108BD9-81ED-4DB2-BD59-A6C34878D82A}">
                    <a16:rowId xmlns:a16="http://schemas.microsoft.com/office/drawing/2014/main" val="3207093881"/>
                  </a:ext>
                </a:extLst>
              </a:tr>
              <a:tr h="22828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 dirty="0">
                          <a:effectLst/>
                        </a:rPr>
                        <a:t>Основное мероприятие 01 Обеспечение условий для развития на территории городского округа физической культуры, школьного спорта и массового спорта;  Основное мероприятие 03 Модернизация и материально-техническое обеспечение объектов физической культуры и спорта, находящихся в собственности муниципальных образований Московской области</a:t>
                      </a:r>
                      <a:endParaRPr lang="ru-RU" sz="9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9" marR="4659" marT="46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3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616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3999" cy="36962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3057">
                  <a:extLst>
                    <a:ext uri="{9D8B030D-6E8A-4147-A177-3AD203B41FA5}">
                      <a16:colId xmlns:a16="http://schemas.microsoft.com/office/drawing/2014/main" val="3348745777"/>
                    </a:ext>
                  </a:extLst>
                </a:gridCol>
                <a:gridCol w="2313690">
                  <a:extLst>
                    <a:ext uri="{9D8B030D-6E8A-4147-A177-3AD203B41FA5}">
                      <a16:colId xmlns:a16="http://schemas.microsoft.com/office/drawing/2014/main" val="1172152715"/>
                    </a:ext>
                  </a:extLst>
                </a:gridCol>
                <a:gridCol w="2129088">
                  <a:extLst>
                    <a:ext uri="{9D8B030D-6E8A-4147-A177-3AD203B41FA5}">
                      <a16:colId xmlns:a16="http://schemas.microsoft.com/office/drawing/2014/main" val="2243616579"/>
                    </a:ext>
                  </a:extLst>
                </a:gridCol>
                <a:gridCol w="713798">
                  <a:extLst>
                    <a:ext uri="{9D8B030D-6E8A-4147-A177-3AD203B41FA5}">
                      <a16:colId xmlns:a16="http://schemas.microsoft.com/office/drawing/2014/main" val="1936620070"/>
                    </a:ext>
                  </a:extLst>
                </a:gridCol>
                <a:gridCol w="639957">
                  <a:extLst>
                    <a:ext uri="{9D8B030D-6E8A-4147-A177-3AD203B41FA5}">
                      <a16:colId xmlns:a16="http://schemas.microsoft.com/office/drawing/2014/main" val="3535484663"/>
                    </a:ext>
                  </a:extLst>
                </a:gridCol>
                <a:gridCol w="787639">
                  <a:extLst>
                    <a:ext uri="{9D8B030D-6E8A-4147-A177-3AD203B41FA5}">
                      <a16:colId xmlns:a16="http://schemas.microsoft.com/office/drawing/2014/main" val="3937143225"/>
                    </a:ext>
                  </a:extLst>
                </a:gridCol>
                <a:gridCol w="861481">
                  <a:extLst>
                    <a:ext uri="{9D8B030D-6E8A-4147-A177-3AD203B41FA5}">
                      <a16:colId xmlns:a16="http://schemas.microsoft.com/office/drawing/2014/main" val="514810597"/>
                    </a:ext>
                  </a:extLst>
                </a:gridCol>
                <a:gridCol w="1415289">
                  <a:extLst>
                    <a:ext uri="{9D8B030D-6E8A-4147-A177-3AD203B41FA5}">
                      <a16:colId xmlns:a16="http://schemas.microsoft.com/office/drawing/2014/main" val="3094282601"/>
                    </a:ext>
                  </a:extLst>
                </a:gridCol>
              </a:tblGrid>
              <a:tr h="2316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Мероприятие 1.1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Расходы на обеспечение деятельности (оказание услуг) муниципальных учреждений в области физической культуры и спорта; Мероприятие 1.3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Капитальный ремонт, текущий ремонт, обустройство и техническое переоснащение, благоустройство территорий объектов спорта; Мероприятие 1.7 Сохранение достигнутого уровня заработной платы отдельных категорий работников муниципальных учреждений физической культуры и спорта; Мероприятие 3.1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Проведение капитального ремонта муниципальных объектов физической культуры и спорта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extLst>
                  <a:ext uri="{0D108BD9-81ED-4DB2-BD59-A6C34878D82A}">
                    <a16:rowId xmlns:a16="http://schemas.microsoft.com/office/drawing/2014/main" val="2937183239"/>
                  </a:ext>
                </a:extLst>
              </a:tr>
              <a:tr h="17514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 Обеспечение условий для развития на территории городского округа физической культуры, школьного спорта и массового спорта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12302"/>
                  </a:ext>
                </a:extLst>
              </a:tr>
              <a:tr h="8359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5.6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Расходы на обеспечение деятельности (оказание услуг) муниципальных учреждений в области физической культуры и спорта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1" marR="7961" marT="7961" marB="0"/>
                </a:tc>
                <a:extLst>
                  <a:ext uri="{0D108BD9-81ED-4DB2-BD59-A6C34878D82A}">
                    <a16:rowId xmlns:a16="http://schemas.microsoft.com/office/drawing/2014/main" val="3808480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8907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434173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0609">
                  <a:extLst>
                    <a:ext uri="{9D8B030D-6E8A-4147-A177-3AD203B41FA5}">
                      <a16:colId xmlns:a16="http://schemas.microsoft.com/office/drawing/2014/main" val="2563384776"/>
                    </a:ext>
                  </a:extLst>
                </a:gridCol>
                <a:gridCol w="2418808">
                  <a:extLst>
                    <a:ext uri="{9D8B030D-6E8A-4147-A177-3AD203B41FA5}">
                      <a16:colId xmlns:a16="http://schemas.microsoft.com/office/drawing/2014/main" val="208234295"/>
                    </a:ext>
                  </a:extLst>
                </a:gridCol>
                <a:gridCol w="1686950">
                  <a:extLst>
                    <a:ext uri="{9D8B030D-6E8A-4147-A177-3AD203B41FA5}">
                      <a16:colId xmlns:a16="http://schemas.microsoft.com/office/drawing/2014/main" val="1758459114"/>
                    </a:ext>
                  </a:extLst>
                </a:gridCol>
                <a:gridCol w="940961">
                  <a:extLst>
                    <a:ext uri="{9D8B030D-6E8A-4147-A177-3AD203B41FA5}">
                      <a16:colId xmlns:a16="http://schemas.microsoft.com/office/drawing/2014/main" val="3383774099"/>
                    </a:ext>
                  </a:extLst>
                </a:gridCol>
                <a:gridCol w="745987">
                  <a:extLst>
                    <a:ext uri="{9D8B030D-6E8A-4147-A177-3AD203B41FA5}">
                      <a16:colId xmlns:a16="http://schemas.microsoft.com/office/drawing/2014/main" val="1439730366"/>
                    </a:ext>
                  </a:extLst>
                </a:gridCol>
                <a:gridCol w="847714">
                  <a:extLst>
                    <a:ext uri="{9D8B030D-6E8A-4147-A177-3AD203B41FA5}">
                      <a16:colId xmlns:a16="http://schemas.microsoft.com/office/drawing/2014/main" val="3919609341"/>
                    </a:ext>
                  </a:extLst>
                </a:gridCol>
                <a:gridCol w="791199">
                  <a:extLst>
                    <a:ext uri="{9D8B030D-6E8A-4147-A177-3AD203B41FA5}">
                      <a16:colId xmlns:a16="http://schemas.microsoft.com/office/drawing/2014/main" val="3000708441"/>
                    </a:ext>
                  </a:extLst>
                </a:gridCol>
                <a:gridCol w="1381773">
                  <a:extLst>
                    <a:ext uri="{9D8B030D-6E8A-4147-A177-3AD203B41FA5}">
                      <a16:colId xmlns:a16="http://schemas.microsoft.com/office/drawing/2014/main" val="693462767"/>
                    </a:ext>
                  </a:extLst>
                </a:gridCol>
              </a:tblGrid>
              <a:tr h="2049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6. Муниципальная программа городского округа Щёлково "Развитие сельского хозяйства"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96919"/>
                  </a:ext>
                </a:extLst>
              </a:tr>
              <a:tr h="775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Планируемые результаты еализации муниципальной программы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 измерения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3968855387"/>
                  </a:ext>
                </a:extLst>
              </a:tr>
              <a:tr h="25622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Основное мероприятие 06 Создание условий для развития сельскохозяйственного производства, расширения рынка сельскохозяйственной продукции, сырья и продовольствия, Основное мероприятие 01 Реализация мероприятий в области мелиорации земель сельскохозяйственного назначения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480180"/>
                  </a:ext>
                </a:extLst>
              </a:tr>
              <a:tr h="26573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Мероприятие 6.1 Развитие приоритетных отраслей АПК;  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Мероприятие 1.1 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назначения, а также проведение культур-технических мероприятий;     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Мероприятие 1.2 Проведение мероприятий по комплексной борьбе с борщевиком Сосновского;     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Мероприятие 1.1 Осуществление переданных полномочий Московской области по организации мероприятий при осуществлении деятельности по обращению с собаками без владельцев;     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Мероприятие 1.2 Осуществление переданных полномочий Московской области по оформлению сибиреязвенных скотомогильников в собственность Московской области, обустройству и содержанию сибиреязвенных скотомогильников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100,7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Выполнено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21" marR="7321" marT="7321" marB="0"/>
                </a:tc>
                <a:extLst>
                  <a:ext uri="{0D108BD9-81ED-4DB2-BD59-A6C34878D82A}">
                    <a16:rowId xmlns:a16="http://schemas.microsoft.com/office/drawing/2014/main" val="4079304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855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0683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741811471"/>
                    </a:ext>
                  </a:extLst>
                </a:gridCol>
                <a:gridCol w="120343">
                  <a:extLst>
                    <a:ext uri="{9D8B030D-6E8A-4147-A177-3AD203B41FA5}">
                      <a16:colId xmlns:a16="http://schemas.microsoft.com/office/drawing/2014/main" val="1262451028"/>
                    </a:ext>
                  </a:extLst>
                </a:gridCol>
                <a:gridCol w="2111905">
                  <a:extLst>
                    <a:ext uri="{9D8B030D-6E8A-4147-A177-3AD203B41FA5}">
                      <a16:colId xmlns:a16="http://schemas.microsoft.com/office/drawing/2014/main" val="2785452231"/>
                    </a:ext>
                  </a:extLst>
                </a:gridCol>
                <a:gridCol w="1498657">
                  <a:extLst>
                    <a:ext uri="{9D8B030D-6E8A-4147-A177-3AD203B41FA5}">
                      <a16:colId xmlns:a16="http://schemas.microsoft.com/office/drawing/2014/main" val="1867468548"/>
                    </a:ext>
                  </a:extLst>
                </a:gridCol>
                <a:gridCol w="826360">
                  <a:extLst>
                    <a:ext uri="{9D8B030D-6E8A-4147-A177-3AD203B41FA5}">
                      <a16:colId xmlns:a16="http://schemas.microsoft.com/office/drawing/2014/main" val="1417402558"/>
                    </a:ext>
                  </a:extLst>
                </a:gridCol>
                <a:gridCol w="839074">
                  <a:extLst>
                    <a:ext uri="{9D8B030D-6E8A-4147-A177-3AD203B41FA5}">
                      <a16:colId xmlns:a16="http://schemas.microsoft.com/office/drawing/2014/main" val="1997428951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4207077781"/>
                    </a:ext>
                  </a:extLst>
                </a:gridCol>
                <a:gridCol w="889928">
                  <a:extLst>
                    <a:ext uri="{9D8B030D-6E8A-4147-A177-3AD203B41FA5}">
                      <a16:colId xmlns:a16="http://schemas.microsoft.com/office/drawing/2014/main" val="142239394"/>
                    </a:ext>
                  </a:extLst>
                </a:gridCol>
                <a:gridCol w="1652720">
                  <a:extLst>
                    <a:ext uri="{9D8B030D-6E8A-4147-A177-3AD203B41FA5}">
                      <a16:colId xmlns:a16="http://schemas.microsoft.com/office/drawing/2014/main" val="3757246345"/>
                    </a:ext>
                  </a:extLst>
                </a:gridCol>
              </a:tblGrid>
              <a:tr h="73689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7. Муниципальная программа городского округа Щёлково "Экология и окружающая среда"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1676"/>
                  </a:ext>
                </a:extLst>
              </a:tr>
              <a:tr h="390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№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Наименование основного мероприятия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Тип показателя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Единица  измерения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 anchor="ctr"/>
                </a:tc>
                <a:extLst>
                  <a:ext uri="{0D108BD9-81ED-4DB2-BD59-A6C34878D82A}">
                    <a16:rowId xmlns:a16="http://schemas.microsoft.com/office/drawing/2014/main" val="1048808782"/>
                  </a:ext>
                </a:extLst>
              </a:tr>
              <a:tr h="88427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Основное мероприятие 03 Вовлечение населения в экологические мероприятия, Основное мероприятие 04 Вовлечение населения в мероприятия по охране леса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517223"/>
                  </a:ext>
                </a:extLst>
              </a:tr>
              <a:tr h="50108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7.1.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Мероприятие 3.1 «Проведение выставок, семинаров»;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3.2 «Проведение "Дней защиты от экологической опасности"»;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4.1 «Организация и проведение акций по посадке леса»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Единиц на 1 человека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300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300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Выполнен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extLst>
                  <a:ext uri="{0D108BD9-81ED-4DB2-BD59-A6C34878D82A}">
                    <a16:rowId xmlns:a16="http://schemas.microsoft.com/office/drawing/2014/main" val="984410584"/>
                  </a:ext>
                </a:extLst>
              </a:tr>
              <a:tr h="73689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Основное мероприятие 01 Обеспечение безопасности гидротехнических сооружений и проведение мероприятий по берегоукреплению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52421"/>
                  </a:ext>
                </a:extLst>
              </a:tr>
              <a:tr h="9395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7.2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Мероприятие 1.1 «Разработка необходимой документации для эксплуатации гидротехнических сооружений, находящихся в собственности муниципального образования» ;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1.3 «Капитальный ремонт гидротехнических сооружений, находящихся в муниципальной собственности, в том числе разработка проектной документации»;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1.5 «Обследование и содержание гидротехнических сооружений»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Доля гидротехнических сооружений с неудовлетворительным и опасным уровнем безопасности, приведенных в безопасное техническое состояние и поддерживаемых в безаварийном режиме работы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Процент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100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100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Выполнен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extLst>
                  <a:ext uri="{0D108BD9-81ED-4DB2-BD59-A6C34878D82A}">
                    <a16:rowId xmlns:a16="http://schemas.microsoft.com/office/drawing/2014/main" val="3500575476"/>
                  </a:ext>
                </a:extLst>
              </a:tr>
              <a:tr h="73689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Основное мероприятие 03 Ликвидация последствий засорения водных объектов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79278"/>
                  </a:ext>
                </a:extLst>
              </a:tr>
              <a:tr h="3279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7.3.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Мероприятие 3.1 «Выполнение комплекса мероприятий по ликвидации последствий засорения водных объектов, находящихся в муниципальной собственности»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2023 Количество водных объектов, на которых выполнены комплексы мероприятий по ликвидации последствий засорения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Штука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-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-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В 2023 году показатель не запланирован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extLst>
                  <a:ext uri="{0D108BD9-81ED-4DB2-BD59-A6C34878D82A}">
                    <a16:rowId xmlns:a16="http://schemas.microsoft.com/office/drawing/2014/main" val="2151416769"/>
                  </a:ext>
                </a:extLst>
              </a:tr>
              <a:tr h="438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7.4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Мероприятие 3.2 «Исследования состояния и загрязнения водных объектов, расположенных в границах городского округа»;      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Мероприятие 3.3 «Проведение работ по очистке прудов от мусора»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Количество прудов, на которых выполнены работы по очистке от мусора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Штука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Выполнен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extLst>
                  <a:ext uri="{0D108BD9-81ED-4DB2-BD59-A6C34878D82A}">
                    <a16:rowId xmlns:a16="http://schemas.microsoft.com/office/drawing/2014/main" val="1231211436"/>
                  </a:ext>
                </a:extLst>
              </a:tr>
              <a:tr h="73689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Основное мероприятие 01 Осуществление отдельных полномочий в области лесных отношений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42389"/>
                  </a:ext>
                </a:extLst>
              </a:tr>
              <a:tr h="6889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7.5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Мероприятие 1.6 «Обеспечение переданных государственных полномочий Московской области по организации деятельности по сбору (в том числе раздельному сбору) отходов на лесных участках в составе земель лесного фонда, не предоставленных гражданам и юридическим лицам, а также по транспортированию, обработке и утилизации таких отходов»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Процент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100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100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Выполнен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extLst>
                  <a:ext uri="{0D108BD9-81ED-4DB2-BD59-A6C34878D82A}">
                    <a16:rowId xmlns:a16="http://schemas.microsoft.com/office/drawing/2014/main" val="1154312265"/>
                  </a:ext>
                </a:extLst>
              </a:tr>
              <a:tr h="79828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Основное мероприятие 01 Проведение обследований состояния окружающей среды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58187"/>
                  </a:ext>
                </a:extLst>
              </a:tr>
              <a:tr h="5010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7.6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Мероприятие 1.1 «Проведение анализов качества воды»;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1.3 «Проведение наблюдений за состоянием и загрязнением окружающей среды»;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2.3 «Обустройство родников»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Количество проведенных исследований состояния окружающей среды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Единица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857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857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Выполнен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84" marR="3684" marT="3684" marB="0"/>
                </a:tc>
                <a:extLst>
                  <a:ext uri="{0D108BD9-81ED-4DB2-BD59-A6C34878D82A}">
                    <a16:rowId xmlns:a16="http://schemas.microsoft.com/office/drawing/2014/main" val="373209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4627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35318"/>
              </p:ext>
            </p:extLst>
          </p:nvPr>
        </p:nvGraphicFramePr>
        <p:xfrm>
          <a:off x="0" y="0"/>
          <a:ext cx="9144001" cy="68596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1862">
                  <a:extLst>
                    <a:ext uri="{9D8B030D-6E8A-4147-A177-3AD203B41FA5}">
                      <a16:colId xmlns:a16="http://schemas.microsoft.com/office/drawing/2014/main" val="2845937918"/>
                    </a:ext>
                  </a:extLst>
                </a:gridCol>
                <a:gridCol w="1970553">
                  <a:extLst>
                    <a:ext uri="{9D8B030D-6E8A-4147-A177-3AD203B41FA5}">
                      <a16:colId xmlns:a16="http://schemas.microsoft.com/office/drawing/2014/main" val="1196884531"/>
                    </a:ext>
                  </a:extLst>
                </a:gridCol>
                <a:gridCol w="1640010">
                  <a:extLst>
                    <a:ext uri="{9D8B030D-6E8A-4147-A177-3AD203B41FA5}">
                      <a16:colId xmlns:a16="http://schemas.microsoft.com/office/drawing/2014/main" val="3956785025"/>
                    </a:ext>
                  </a:extLst>
                </a:gridCol>
                <a:gridCol w="826360">
                  <a:extLst>
                    <a:ext uri="{9D8B030D-6E8A-4147-A177-3AD203B41FA5}">
                      <a16:colId xmlns:a16="http://schemas.microsoft.com/office/drawing/2014/main" val="2432907272"/>
                    </a:ext>
                  </a:extLst>
                </a:gridCol>
                <a:gridCol w="839074">
                  <a:extLst>
                    <a:ext uri="{9D8B030D-6E8A-4147-A177-3AD203B41FA5}">
                      <a16:colId xmlns:a16="http://schemas.microsoft.com/office/drawing/2014/main" val="319634373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4258055520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2083013410"/>
                    </a:ext>
                  </a:extLst>
                </a:gridCol>
                <a:gridCol w="1652722">
                  <a:extLst>
                    <a:ext uri="{9D8B030D-6E8A-4147-A177-3AD203B41FA5}">
                      <a16:colId xmlns:a16="http://schemas.microsoft.com/office/drawing/2014/main" val="2541131542"/>
                    </a:ext>
                  </a:extLst>
                </a:gridCol>
              </a:tblGrid>
              <a:tr h="15586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8. Муниципальная программа городского округа Щёлково "Безопасность и обеспечение безопасности жизнедеятельности населения"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77393"/>
                  </a:ext>
                </a:extLst>
              </a:tr>
              <a:tr h="757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№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</a:rPr>
                        <a:t>Тип показателя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</a:rPr>
                        <a:t>Единица  измерения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 anchor="ctr"/>
                </a:tc>
                <a:extLst>
                  <a:ext uri="{0D108BD9-81ED-4DB2-BD59-A6C34878D82A}">
                    <a16:rowId xmlns:a16="http://schemas.microsoft.com/office/drawing/2014/main" val="3353750086"/>
                  </a:ext>
                </a:extLst>
              </a:tr>
              <a:tr h="75788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Основное мероприятие 02 Накопление, хранение и использование в целях гражданской обороны запасов материально-технических, продовольственных, медицинских и иных средств, Основное мероприятие 03 Развитие и совершенствование материально-технической базы учреждений в сфере гражданской обороны и защиты населения и территорий от чрезвычайных ситуаций</a:t>
                      </a:r>
                      <a:br>
                        <a:rPr lang="ru-RU" sz="950" u="none" strike="noStrike">
                          <a:effectLst/>
                        </a:rPr>
                      </a:br>
                      <a:br>
                        <a:rPr lang="ru-RU" sz="950" u="none" strike="noStrike">
                          <a:effectLst/>
                        </a:rPr>
                      </a:b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018595"/>
                  </a:ext>
                </a:extLst>
              </a:tr>
              <a:tr h="1209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8.1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effectLst/>
                        </a:rPr>
                        <a:t>Мероприятие 2.1 Формирование, хранение, использование и восполнение запасов материально-технических, продовольственных и иных средств в целях гражданской обороны;      </a:t>
                      </a:r>
                      <a:br>
                        <a:rPr lang="ru-RU" sz="950" u="none" strike="noStrike">
                          <a:effectLst/>
                        </a:rPr>
                      </a:br>
                      <a:r>
                        <a:rPr lang="ru-RU" sz="950" u="none" strike="noStrike">
                          <a:effectLst/>
                        </a:rPr>
                        <a:t>Мероприятие 3.4 Пропаганда знаний в области гражданской обороны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effectLst/>
                        </a:rPr>
                        <a:t>Обеспеченность населения средствами индивидуальной защиты, медицинскими средствами индивидуальной защиты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80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80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effectLst/>
                        </a:rPr>
                        <a:t>Выполнен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extLst>
                  <a:ext uri="{0D108BD9-81ED-4DB2-BD59-A6C34878D82A}">
                    <a16:rowId xmlns:a16="http://schemas.microsoft.com/office/drawing/2014/main" val="1881569948"/>
                  </a:ext>
                </a:extLst>
              </a:tr>
              <a:tr h="19830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Основное мероприятие 02 Создание резервов материальных ресурсов для ликвидации чрезвычайных ситуаций муниципального характера на территории Московской области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017579"/>
                  </a:ext>
                </a:extLst>
              </a:tr>
              <a:tr h="1209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8.2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effectLst/>
                        </a:rPr>
                        <a:t>Мероприятие 2.1</a:t>
                      </a:r>
                      <a:br>
                        <a:rPr lang="ru-RU" sz="950" u="none" strike="noStrike">
                          <a:effectLst/>
                        </a:rPr>
                      </a:br>
                      <a:r>
                        <a:rPr lang="ru-RU" sz="950" u="none" strike="noStrike">
                          <a:effectLst/>
                        </a:rPr>
                        <a:t>Формирование, хранение, использование и восполнение резервного фонда для ликвидации чрезвычайных ситуаций муниципального характера</a:t>
                      </a:r>
                      <a:br>
                        <a:rPr lang="ru-RU" sz="950" u="none" strike="noStrike">
                          <a:effectLst/>
                        </a:rPr>
                      </a:br>
                      <a:br>
                        <a:rPr lang="ru-RU" sz="950" u="none" strike="noStrike">
                          <a:effectLst/>
                        </a:rPr>
                      </a:b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effectLst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61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61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effectLst/>
                        </a:rPr>
                        <a:t>Выполнен 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extLst>
                  <a:ext uri="{0D108BD9-81ED-4DB2-BD59-A6C34878D82A}">
                    <a16:rowId xmlns:a16="http://schemas.microsoft.com/office/drawing/2014/main" val="2589291409"/>
                  </a:ext>
                </a:extLst>
              </a:tr>
              <a:tr h="6073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Основное мероприятие 01 Создание, развитие и поддержание в постоянной готовности систем оповещения населения об опасностях, возникающих при военных конфликтах или вследствие этих конфликтов, а также при чрезвычайных ситуациях природного и техногенного характера (происшествиях) на территории муниципального образования Московской области, Основное мероприятие 03 Развитие и совершенствование материально-технической базы учреждений в сфере гражданской обороны и защиты населения и территорий от чрезвычайных ситуаций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585246"/>
                  </a:ext>
                </a:extLst>
              </a:tr>
              <a:tr h="1961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8.3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effectLst/>
                        </a:rPr>
                        <a:t>Мероприятие 1.1 Поддержание в постоянной готовности муниципальной автоматизированной системы централизованного оповещения (далее - МАСЦО);     </a:t>
                      </a:r>
                      <a:br>
                        <a:rPr lang="ru-RU" sz="950" u="none" strike="noStrike">
                          <a:effectLst/>
                        </a:rPr>
                      </a:br>
                      <a:r>
                        <a:rPr lang="ru-RU" sz="950" u="none" strike="noStrike">
                          <a:effectLst/>
                        </a:rPr>
                        <a:t>Мероприятие 1.2 Развитие и модернизация МАСЦО;     </a:t>
                      </a:r>
                      <a:br>
                        <a:rPr lang="ru-RU" sz="950" u="none" strike="noStrike">
                          <a:effectLst/>
                        </a:rPr>
                      </a:br>
                      <a:r>
                        <a:rPr lang="ru-RU" sz="950" u="none" strike="noStrike">
                          <a:effectLst/>
                        </a:rPr>
                        <a:t>Мероприятие 3.2 Проведение учений и тренировок по гражданской обороне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effectLst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систем) муниципальной автоматизированной системы централизованного оповещения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85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effectLst/>
                        </a:rPr>
                        <a:t>85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effectLst/>
                        </a:rPr>
                        <a:t>Выполнен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6" marR="5156" marT="5156" marB="0"/>
                </a:tc>
                <a:extLst>
                  <a:ext uri="{0D108BD9-81ED-4DB2-BD59-A6C34878D82A}">
                    <a16:rowId xmlns:a16="http://schemas.microsoft.com/office/drawing/2014/main" val="3590788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9416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3998" cy="6857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1863">
                  <a:extLst>
                    <a:ext uri="{9D8B030D-6E8A-4147-A177-3AD203B41FA5}">
                      <a16:colId xmlns:a16="http://schemas.microsoft.com/office/drawing/2014/main" val="266344630"/>
                    </a:ext>
                  </a:extLst>
                </a:gridCol>
                <a:gridCol w="2111905">
                  <a:extLst>
                    <a:ext uri="{9D8B030D-6E8A-4147-A177-3AD203B41FA5}">
                      <a16:colId xmlns:a16="http://schemas.microsoft.com/office/drawing/2014/main" val="2202277751"/>
                    </a:ext>
                  </a:extLst>
                </a:gridCol>
                <a:gridCol w="1498655">
                  <a:extLst>
                    <a:ext uri="{9D8B030D-6E8A-4147-A177-3AD203B41FA5}">
                      <a16:colId xmlns:a16="http://schemas.microsoft.com/office/drawing/2014/main" val="2461838482"/>
                    </a:ext>
                  </a:extLst>
                </a:gridCol>
                <a:gridCol w="826361">
                  <a:extLst>
                    <a:ext uri="{9D8B030D-6E8A-4147-A177-3AD203B41FA5}">
                      <a16:colId xmlns:a16="http://schemas.microsoft.com/office/drawing/2014/main" val="2325040528"/>
                    </a:ext>
                  </a:extLst>
                </a:gridCol>
                <a:gridCol w="839074">
                  <a:extLst>
                    <a:ext uri="{9D8B030D-6E8A-4147-A177-3AD203B41FA5}">
                      <a16:colId xmlns:a16="http://schemas.microsoft.com/office/drawing/2014/main" val="176655248"/>
                    </a:ext>
                  </a:extLst>
                </a:gridCol>
                <a:gridCol w="953494">
                  <a:extLst>
                    <a:ext uri="{9D8B030D-6E8A-4147-A177-3AD203B41FA5}">
                      <a16:colId xmlns:a16="http://schemas.microsoft.com/office/drawing/2014/main" val="3387297744"/>
                    </a:ext>
                  </a:extLst>
                </a:gridCol>
                <a:gridCol w="889926">
                  <a:extLst>
                    <a:ext uri="{9D8B030D-6E8A-4147-A177-3AD203B41FA5}">
                      <a16:colId xmlns:a16="http://schemas.microsoft.com/office/drawing/2014/main" val="3663910391"/>
                    </a:ext>
                  </a:extLst>
                </a:gridCol>
                <a:gridCol w="1652720">
                  <a:extLst>
                    <a:ext uri="{9D8B030D-6E8A-4147-A177-3AD203B41FA5}">
                      <a16:colId xmlns:a16="http://schemas.microsoft.com/office/drawing/2014/main" val="4068227774"/>
                    </a:ext>
                  </a:extLst>
                </a:gridCol>
              </a:tblGrid>
              <a:tr h="28472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Мероприятие 5.1 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веществ;     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Мероприятие 5.4 Изготовление и размещение рекламы, агитационных материалов направленных на: информирование общественности и целевых групп профилактики о государственной стратегии, а также реализуемой профилактической деятельности в отношении наркомании; - формирования общественного мнения, направленного на изменение норм, связанных с поведением "риска", и пропаганду ценностей здорового образа жизни; - информирование о рисках, связанных с наркотиками; - стимулирование подростков и молодежи и их родителей к обращению за психологической и иной профессиональной помощью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Снижение уровня криминогенности наркомании на 100 тыс. 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Человек на 100 тыс.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Выполнено. Уровень криминогенности не превысил планируемого значения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extLst>
                  <a:ext uri="{0D108BD9-81ED-4DB2-BD59-A6C34878D82A}">
                    <a16:rowId xmlns:a16="http://schemas.microsoft.com/office/drawing/2014/main" val="3344303065"/>
                  </a:ext>
                </a:extLst>
              </a:tr>
              <a:tr h="25093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05 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05654"/>
                  </a:ext>
                </a:extLst>
              </a:tr>
              <a:tr h="6218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8.5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Мероприятие 5.2 Проведение антинаркотических мероприятий с использованием профилактических программ, одобренных Министерством образования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 на 100000 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86,3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Выполнено.Уровень вовлеченности не превысил планируемого значения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extLst>
                  <a:ext uri="{0D108BD9-81ED-4DB2-BD59-A6C34878D82A}">
                    <a16:rowId xmlns:a16="http://schemas.microsoft.com/office/drawing/2014/main" val="168083955"/>
                  </a:ext>
                </a:extLst>
              </a:tr>
              <a:tr h="13204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03 Развитие и совершенствование материально-технической базы учреждений в сфере гражданской обороны и защиты населения и территорий от чрезвычайных ситуаций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86821"/>
                  </a:ext>
                </a:extLst>
              </a:tr>
              <a:tr h="11163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8.6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Мероприятие 3.1 Обеспечение готовности объектов гражданской обороны;     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Мероприятие 3.3 Создание и содержание курсов гражданской обороны муниципального образования;     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Мероприятие 3.5 Подготовка безопасных районов для размещения населения, материальных и культурных ценностей, подлежащих эвакуации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Обеспеченность населения защитными сооружениями гражданской обороны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extLst>
                  <a:ext uri="{0D108BD9-81ED-4DB2-BD59-A6C34878D82A}">
                    <a16:rowId xmlns:a16="http://schemas.microsoft.com/office/drawing/2014/main" val="2038911585"/>
                  </a:ext>
                </a:extLst>
              </a:tr>
              <a:tr h="14304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07 Развитие похоронного дела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753193"/>
                  </a:ext>
                </a:extLst>
              </a:tr>
              <a:tr h="498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8.7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Мероприятие 7.4 Расходы на обеспечение деятельности (оказание услуг) в сфере похоронного дела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 2023 Доля кладбищ, соответствующих требованиям Регионального стандарта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Приоритетный, целевой показатель, Рейтинг-11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extLst>
                  <a:ext uri="{0D108BD9-81ED-4DB2-BD59-A6C34878D82A}">
                    <a16:rowId xmlns:a16="http://schemas.microsoft.com/office/drawing/2014/main" val="1665708236"/>
                  </a:ext>
                </a:extLst>
              </a:tr>
              <a:tr h="13204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04 Развертывание элементов системы технологического обеспечения региональной общественной безопасности и оперативного управления "Безопасный регион"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123123"/>
                  </a:ext>
                </a:extLst>
              </a:tr>
              <a:tr h="11163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8.8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Мероприятие 4.1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Оказание услуг по предоставлению видеоизображения для системы «Безопасный регион» с видеокамер, установленных в местах массового скопления людей, на детских игровых, спортивных площадках и социальных объектах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2023 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5% ежегодно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Приоритетный,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3 750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3 954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7" marR="3617" marT="3617" marB="0"/>
                </a:tc>
                <a:extLst>
                  <a:ext uri="{0D108BD9-81ED-4DB2-BD59-A6C34878D82A}">
                    <a16:rowId xmlns:a16="http://schemas.microsoft.com/office/drawing/2014/main" val="1556286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1168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61456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1863">
                  <a:extLst>
                    <a:ext uri="{9D8B030D-6E8A-4147-A177-3AD203B41FA5}">
                      <a16:colId xmlns:a16="http://schemas.microsoft.com/office/drawing/2014/main" val="3181271005"/>
                    </a:ext>
                  </a:extLst>
                </a:gridCol>
                <a:gridCol w="1970553">
                  <a:extLst>
                    <a:ext uri="{9D8B030D-6E8A-4147-A177-3AD203B41FA5}">
                      <a16:colId xmlns:a16="http://schemas.microsoft.com/office/drawing/2014/main" val="1790433159"/>
                    </a:ext>
                  </a:extLst>
                </a:gridCol>
                <a:gridCol w="1640009">
                  <a:extLst>
                    <a:ext uri="{9D8B030D-6E8A-4147-A177-3AD203B41FA5}">
                      <a16:colId xmlns:a16="http://schemas.microsoft.com/office/drawing/2014/main" val="391116199"/>
                    </a:ext>
                  </a:extLst>
                </a:gridCol>
                <a:gridCol w="826360">
                  <a:extLst>
                    <a:ext uri="{9D8B030D-6E8A-4147-A177-3AD203B41FA5}">
                      <a16:colId xmlns:a16="http://schemas.microsoft.com/office/drawing/2014/main" val="1881062437"/>
                    </a:ext>
                  </a:extLst>
                </a:gridCol>
                <a:gridCol w="839074">
                  <a:extLst>
                    <a:ext uri="{9D8B030D-6E8A-4147-A177-3AD203B41FA5}">
                      <a16:colId xmlns:a16="http://schemas.microsoft.com/office/drawing/2014/main" val="3366195729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52257634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2394763657"/>
                    </a:ext>
                  </a:extLst>
                </a:gridCol>
                <a:gridCol w="1652722">
                  <a:extLst>
                    <a:ext uri="{9D8B030D-6E8A-4147-A177-3AD203B41FA5}">
                      <a16:colId xmlns:a16="http://schemas.microsoft.com/office/drawing/2014/main" val="1469895059"/>
                    </a:ext>
                  </a:extLst>
                </a:gridCol>
              </a:tblGrid>
              <a:tr h="15518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Основное мероприятие 01 Эксплуатация Системы-112 на территории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718881"/>
                  </a:ext>
                </a:extLst>
              </a:tr>
              <a:tr h="108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8.9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1.1 Содержание и эксплуатация Системы-112;     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Мероприятие 1.3 Организация деятельности единых дежурно-диспетчерских служб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Минута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extLst>
                  <a:ext uri="{0D108BD9-81ED-4DB2-BD59-A6C34878D82A}">
                    <a16:rowId xmlns:a16="http://schemas.microsoft.com/office/drawing/2014/main" val="2776948362"/>
                  </a:ext>
                </a:extLst>
              </a:tr>
              <a:tr h="30415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 Повышение степени антитеррористической защищенности социально значимых объектов, находящихся в собственности городского округа, и мест с массовым пребыванием людей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084513"/>
                  </a:ext>
                </a:extLst>
              </a:tr>
              <a:tr h="645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8.10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Проведение мероприятий по профилактике терроризма</a:t>
                      </a:r>
                      <a:br>
                        <a:rPr lang="ru-RU" sz="1000" u="none" strike="noStrike">
                          <a:effectLst/>
                        </a:rPr>
                      </a:b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2023 Снижение общего количества преступлений, совершенных на территории муниципального образования, не менее чем на 3% ежегодно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Приоритетный, целевой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Количество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1 394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1 321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Выполнено. В аналогичном периоде 2022 года значение показателя составляло 1437 преступлений. Уменьшение на 8,07%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extLst>
                  <a:ext uri="{0D108BD9-81ED-4DB2-BD59-A6C34878D82A}">
                    <a16:rowId xmlns:a16="http://schemas.microsoft.com/office/drawing/2014/main" val="1544413274"/>
                  </a:ext>
                </a:extLst>
              </a:tr>
              <a:tr h="30415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 Повышение степени пожарной безопасности на территории муниципального образования Московской области</a:t>
                      </a:r>
                      <a:br>
                        <a:rPr lang="ru-RU" sz="1000" u="none" strike="noStrike">
                          <a:effectLst/>
                        </a:rPr>
                      </a:b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85816"/>
                  </a:ext>
                </a:extLst>
              </a:tr>
              <a:tr h="9621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8.11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1.1 Первичные меры пожарной безопасности на территории муниципального образования;    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Мероприятие 1.2 Содержание пожарных гидрантов, обеспечение их исправного состояния и готовности к забору воды в любое время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Снижение числа погибших при пожарах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92,5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extLst>
                  <a:ext uri="{0D108BD9-81ED-4DB2-BD59-A6C34878D82A}">
                    <a16:rowId xmlns:a16="http://schemas.microsoft.com/office/drawing/2014/main" val="3064678084"/>
                  </a:ext>
                </a:extLst>
              </a:tr>
              <a:tr h="11173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 Выполнение мероприятий по безопасности населения на водных объектах, расположенных на территории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328070"/>
                  </a:ext>
                </a:extLst>
              </a:tr>
              <a:tr h="7821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8.12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1.1 Осуществление мероприятий по обеспечению безопасности людей на водных объектах, охране их жизни и здоровья (оплата работы спасательного поста, в том числе в межкупальный период)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Прирост уровня безопасности людей на водных объектах, расположенных на территории муниципального образования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07" marR="6207" marT="6207" marB="0"/>
                </a:tc>
                <a:extLst>
                  <a:ext uri="{0D108BD9-81ED-4DB2-BD59-A6C34878D82A}">
                    <a16:rowId xmlns:a16="http://schemas.microsoft.com/office/drawing/2014/main" val="134211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0916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7982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1249025537"/>
                    </a:ext>
                  </a:extLst>
                </a:gridCol>
                <a:gridCol w="120343">
                  <a:extLst>
                    <a:ext uri="{9D8B030D-6E8A-4147-A177-3AD203B41FA5}">
                      <a16:colId xmlns:a16="http://schemas.microsoft.com/office/drawing/2014/main" val="1515198448"/>
                    </a:ext>
                  </a:extLst>
                </a:gridCol>
                <a:gridCol w="2831985">
                  <a:extLst>
                    <a:ext uri="{9D8B030D-6E8A-4147-A177-3AD203B41FA5}">
                      <a16:colId xmlns:a16="http://schemas.microsoft.com/office/drawing/2014/main" val="254905838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11539311"/>
                    </a:ext>
                  </a:extLst>
                </a:gridCol>
                <a:gridCol w="596824">
                  <a:extLst>
                    <a:ext uri="{9D8B030D-6E8A-4147-A177-3AD203B41FA5}">
                      <a16:colId xmlns:a16="http://schemas.microsoft.com/office/drawing/2014/main" val="2658971936"/>
                    </a:ext>
                  </a:extLst>
                </a:gridCol>
                <a:gridCol w="839075">
                  <a:extLst>
                    <a:ext uri="{9D8B030D-6E8A-4147-A177-3AD203B41FA5}">
                      <a16:colId xmlns:a16="http://schemas.microsoft.com/office/drawing/2014/main" val="4131668938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1943661181"/>
                    </a:ext>
                  </a:extLst>
                </a:gridCol>
                <a:gridCol w="889928">
                  <a:extLst>
                    <a:ext uri="{9D8B030D-6E8A-4147-A177-3AD203B41FA5}">
                      <a16:colId xmlns:a16="http://schemas.microsoft.com/office/drawing/2014/main" val="3100199795"/>
                    </a:ext>
                  </a:extLst>
                </a:gridCol>
                <a:gridCol w="1652720">
                  <a:extLst>
                    <a:ext uri="{9D8B030D-6E8A-4147-A177-3AD203B41FA5}">
                      <a16:colId xmlns:a16="http://schemas.microsoft.com/office/drawing/2014/main" val="68333222"/>
                    </a:ext>
                  </a:extLst>
                </a:gridCol>
              </a:tblGrid>
              <a:tr h="133699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9. Муниципальная программа городского округа Щёлково "Жилище"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02033"/>
                  </a:ext>
                </a:extLst>
              </a:tr>
              <a:tr h="6558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№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Тип показателя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Единица  измерения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/>
                </a:tc>
                <a:extLst>
                  <a:ext uri="{0D108BD9-81ED-4DB2-BD59-A6C34878D82A}">
                    <a16:rowId xmlns:a16="http://schemas.microsoft.com/office/drawing/2014/main" val="797011635"/>
                  </a:ext>
                </a:extLst>
              </a:tr>
              <a:tr h="394794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Создание условий для развития жилищного строительства, Основное мероприятие 03</a:t>
                      </a:r>
                      <a:br>
                        <a:rPr lang="ru-RU" sz="850" u="none" strike="noStrike">
                          <a:effectLst/>
                        </a:rPr>
                      </a:br>
                      <a:r>
                        <a:rPr lang="ru-RU" sz="850" u="none" strike="noStrike">
                          <a:effectLst/>
                        </a:rPr>
                        <a:t>Создание системы недопущения возникновения проблемных объектов в сфере жилищного строительства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867333"/>
                  </a:ext>
                </a:extLst>
              </a:tr>
              <a:tr h="1569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9.1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Мероприятие 1.1 Организация строительства; Мероприятие 3.3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-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 требованиям законодательства о градостроительной деятельности Российской Федерации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Объем жилищного строительства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Указ ПРФ от 04.02.2021 № 68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Тысяча квадратных метров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445,6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361,7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Выполнен на 82,2%. Ввод в эксплуатацию 4-х многоквартирных жилых домов перенесён на 2024 год. Плановые значения показателя будет скорректировано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extLst>
                  <a:ext uri="{0D108BD9-81ED-4DB2-BD59-A6C34878D82A}">
                    <a16:rowId xmlns:a16="http://schemas.microsoft.com/office/drawing/2014/main" val="2014256316"/>
                  </a:ext>
                </a:extLst>
              </a:tr>
              <a:tr h="655888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Основное мероприятие 01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Оказание государственной поддержки молодым семьям в виде социальных выплат на приобретение жилого помещения или создание объекта индивидуального жилищного строительства, Основное мероприятие 01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Создание условий для развития жилищного строительства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733441"/>
                  </a:ext>
                </a:extLst>
              </a:tr>
              <a:tr h="34480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9.2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Мероприятие 1.3 Обеспечение проживающих в городском округе и нуждающихся в жилых помещениях малоимущих граждан жилыми помещениями;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1.1 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родителей;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1.1 Предоставление компенсации оплаты основного долга по ипотечному жилищному кредиту участникам I этапа подпрограммы;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1.1 Предоставление жилых помещений отдельным категориям граждан, установленным Федеральным законом от 12 января 1995 года № 5-ФЗ "О ветеранах", в соответствии с Указом Президента Российской Федерации от 7 мая 2008 года № 714 "Об обеспечении жильем ветеранов Великой Отечественной войны 1941-1945 годов";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2.1 Предоставление жилых помещений отдельным категориям граждан, установленным Федеральным законом от 12 января 1995 года № 5-ФЗ "О ветеранах";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2.2 Предоставление жилых помещений отдельным категориям граждан, установленным Федеральным законом от 24 ноября 1995 года № 181-ФЗ "О социальной защите инвалидов в Российской Федерации";      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Мероприятие 1.1 Реализация мероприятий по улучшению жилищных условий многодетных семей   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Количество семей, улучшивших жилищные условия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Указ ПРФ от 04.02.2021 № 68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Семья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29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29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Выполнен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/>
                </a:tc>
                <a:extLst>
                  <a:ext uri="{0D108BD9-81ED-4DB2-BD59-A6C34878D82A}">
                    <a16:rowId xmlns:a16="http://schemas.microsoft.com/office/drawing/2014/main" val="340108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019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679" y="0"/>
          <a:ext cx="9138321" cy="696980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1631">
                  <a:extLst>
                    <a:ext uri="{9D8B030D-6E8A-4147-A177-3AD203B41FA5}">
                      <a16:colId xmlns:a16="http://schemas.microsoft.com/office/drawing/2014/main" val="1405069259"/>
                    </a:ext>
                  </a:extLst>
                </a:gridCol>
                <a:gridCol w="1969328">
                  <a:extLst>
                    <a:ext uri="{9D8B030D-6E8A-4147-A177-3AD203B41FA5}">
                      <a16:colId xmlns:a16="http://schemas.microsoft.com/office/drawing/2014/main" val="2942504168"/>
                    </a:ext>
                  </a:extLst>
                </a:gridCol>
                <a:gridCol w="1638991">
                  <a:extLst>
                    <a:ext uri="{9D8B030D-6E8A-4147-A177-3AD203B41FA5}">
                      <a16:colId xmlns:a16="http://schemas.microsoft.com/office/drawing/2014/main" val="3657248450"/>
                    </a:ext>
                  </a:extLst>
                </a:gridCol>
                <a:gridCol w="825846">
                  <a:extLst>
                    <a:ext uri="{9D8B030D-6E8A-4147-A177-3AD203B41FA5}">
                      <a16:colId xmlns:a16="http://schemas.microsoft.com/office/drawing/2014/main" val="340886216"/>
                    </a:ext>
                  </a:extLst>
                </a:gridCol>
                <a:gridCol w="838553">
                  <a:extLst>
                    <a:ext uri="{9D8B030D-6E8A-4147-A177-3AD203B41FA5}">
                      <a16:colId xmlns:a16="http://schemas.microsoft.com/office/drawing/2014/main" val="142927877"/>
                    </a:ext>
                  </a:extLst>
                </a:gridCol>
                <a:gridCol w="952902">
                  <a:extLst>
                    <a:ext uri="{9D8B030D-6E8A-4147-A177-3AD203B41FA5}">
                      <a16:colId xmlns:a16="http://schemas.microsoft.com/office/drawing/2014/main" val="2454339346"/>
                    </a:ext>
                  </a:extLst>
                </a:gridCol>
                <a:gridCol w="889375">
                  <a:extLst>
                    <a:ext uri="{9D8B030D-6E8A-4147-A177-3AD203B41FA5}">
                      <a16:colId xmlns:a16="http://schemas.microsoft.com/office/drawing/2014/main" val="720571839"/>
                    </a:ext>
                  </a:extLst>
                </a:gridCol>
                <a:gridCol w="1651695">
                  <a:extLst>
                    <a:ext uri="{9D8B030D-6E8A-4147-A177-3AD203B41FA5}">
                      <a16:colId xmlns:a16="http://schemas.microsoft.com/office/drawing/2014/main" val="1985077393"/>
                    </a:ext>
                  </a:extLst>
                </a:gridCol>
              </a:tblGrid>
              <a:tr h="22595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10. Муниципальная программа городского округа Щёлково "Развитие инженерной инфраструктуры, энергоэффективности и отрасли обращения с отходами"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154758"/>
                  </a:ext>
                </a:extLst>
              </a:tr>
              <a:tr h="675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№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</a:rPr>
                        <a:t>Наименование основного мероприятия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</a:rPr>
                        <a:t>Тип показателя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</a:rPr>
                        <a:t>Единица  измерения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 anchor="ctr"/>
                </a:tc>
                <a:extLst>
                  <a:ext uri="{0D108BD9-81ED-4DB2-BD59-A6C34878D82A}">
                    <a16:rowId xmlns:a16="http://schemas.microsoft.com/office/drawing/2014/main" val="494937019"/>
                  </a:ext>
                </a:extLst>
              </a:tr>
              <a:tr h="40688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05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Мониторинг разработки и утверждения схем водоснабжения и водоотведения, теплоснабжения, а также программ комплексного развития систем коммунальной инфраструктуры городских округов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649820"/>
                  </a:ext>
                </a:extLst>
              </a:tr>
              <a:tr h="8096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10.1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 dirty="0">
                          <a:effectLst/>
                        </a:rPr>
                        <a:t>Мероприятие 5.1 Утверждение схем теплоснабжения городских округов (актуализированных схем теплоснабжения городских округов)</a:t>
                      </a:r>
                      <a:endParaRPr lang="ru-RU" sz="8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2023 Доля актуальных схем теплоснабжения, водоснабжения и водоотведения, программ комплексного развития систем коммунальной инфраструктуры Московской области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Процент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100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66,7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Выполнен на 66,7%. Мероприятия по разработке программ комплексного развития перенесено на 2024 год 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extLst>
                  <a:ext uri="{0D108BD9-81ED-4DB2-BD59-A6C34878D82A}">
                    <a16:rowId xmlns:a16="http://schemas.microsoft.com/office/drawing/2014/main" val="833470530"/>
                  </a:ext>
                </a:extLst>
              </a:tr>
              <a:tr h="27262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Повышение энергетической эффективности муниципальных учреждений Московской области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41892"/>
                  </a:ext>
                </a:extLst>
              </a:tr>
              <a:tr h="8096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10.2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Мероприятие 1.4 Замена светильников внутреннего освещения на светодиодные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 2023 Доля зданий, строений, сооружений муниципальной собственности, соответствующих нормальному уровню энергетической эффективности и выше (А, B, C, D).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Процент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27,8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25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Выполнен. По согласованию с министерством энергетики Московской области, плановое значение показателя снижено до 25% 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extLst>
                  <a:ext uri="{0D108BD9-81ED-4DB2-BD59-A6C34878D82A}">
                    <a16:rowId xmlns:a16="http://schemas.microsoft.com/office/drawing/2014/main" val="4216259833"/>
                  </a:ext>
                </a:extLst>
              </a:tr>
              <a:tr h="40688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Строительство (реконструкция), капитальный ремонт канализационных коллекторов (участков) и канализационных насосных станций на территории муниципальных образований Московской области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31517"/>
                  </a:ext>
                </a:extLst>
              </a:tr>
              <a:tr h="5411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10.3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Мероприятие 2.2 «Капитальный ремонт, приобретение, монтаж и ввод в эксплуатацию объектов водоснабжения муниципальной собственности»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Единица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-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-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Исполнение показателя не запланировано в 2023 году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extLst>
                  <a:ext uri="{0D108BD9-81ED-4DB2-BD59-A6C34878D82A}">
                    <a16:rowId xmlns:a16="http://schemas.microsoft.com/office/drawing/2014/main" val="3150592787"/>
                  </a:ext>
                </a:extLst>
              </a:tr>
              <a:tr h="27262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Повышение энергетической эффективности муниципальных учреждений Московской области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0698"/>
                  </a:ext>
                </a:extLst>
              </a:tr>
              <a:tr h="8096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10.4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Мероприятие 1.10 Установка, замена, поверка приборов учета энергетических ресурсов на объектах бюджетной сферы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2023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Процент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95,01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89,63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Выполнен. По согласованию с министерством энергетики Московской области, плановое значение показателя снижено до 89,63% 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extLst>
                  <a:ext uri="{0D108BD9-81ED-4DB2-BD59-A6C34878D82A}">
                    <a16:rowId xmlns:a16="http://schemas.microsoft.com/office/drawing/2014/main" val="1001125083"/>
                  </a:ext>
                </a:extLst>
              </a:tr>
              <a:tr h="27262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239812"/>
                  </a:ext>
                </a:extLst>
              </a:tr>
              <a:tr h="406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10.5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Мероприятие 2.6 Содержание и ремонт шахтных колодцев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Количество отремонтированных шахтных колодцев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Единица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168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168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Выполнено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extLst>
                  <a:ext uri="{0D108BD9-81ED-4DB2-BD59-A6C34878D82A}">
                    <a16:rowId xmlns:a16="http://schemas.microsoft.com/office/drawing/2014/main" val="972554805"/>
                  </a:ext>
                </a:extLst>
              </a:tr>
              <a:tr h="40688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Строительство, реконструкция (модернизация), капитальный ремонт, приобретение, монтаж и ввод в эксплуатацию объектов очистки сточных вод на территории муниципальных образований Московской области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303211"/>
                  </a:ext>
                </a:extLst>
              </a:tr>
              <a:tr h="5411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10.6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Мероприятие 1.2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Капитальный ремонт объектов очистки сточных вод муниципальной собственности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Количество восстановленных объектов очистки сточных вод суммарной производительностью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Единица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-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-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 dirty="0">
                          <a:effectLst/>
                        </a:rPr>
                        <a:t>Исполнение показателя не запланировано в 2023 году</a:t>
                      </a:r>
                      <a:endParaRPr lang="ru-RU" sz="8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10" marR="4010" marT="4010" marB="0"/>
                </a:tc>
                <a:extLst>
                  <a:ext uri="{0D108BD9-81ED-4DB2-BD59-A6C34878D82A}">
                    <a16:rowId xmlns:a16="http://schemas.microsoft.com/office/drawing/2014/main" val="103776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3878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2778" y="0"/>
          <a:ext cx="9131221" cy="688804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8742">
                  <a:extLst>
                    <a:ext uri="{9D8B030D-6E8A-4147-A177-3AD203B41FA5}">
                      <a16:colId xmlns:a16="http://schemas.microsoft.com/office/drawing/2014/main" val="94759537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38015363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556506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349803577"/>
                    </a:ext>
                  </a:extLst>
                </a:gridCol>
                <a:gridCol w="720704">
                  <a:extLst>
                    <a:ext uri="{9D8B030D-6E8A-4147-A177-3AD203B41FA5}">
                      <a16:colId xmlns:a16="http://schemas.microsoft.com/office/drawing/2014/main" val="3957475369"/>
                    </a:ext>
                  </a:extLst>
                </a:gridCol>
                <a:gridCol w="952160">
                  <a:extLst>
                    <a:ext uri="{9D8B030D-6E8A-4147-A177-3AD203B41FA5}">
                      <a16:colId xmlns:a16="http://schemas.microsoft.com/office/drawing/2014/main" val="1831589914"/>
                    </a:ext>
                  </a:extLst>
                </a:gridCol>
                <a:gridCol w="703400">
                  <a:extLst>
                    <a:ext uri="{9D8B030D-6E8A-4147-A177-3AD203B41FA5}">
                      <a16:colId xmlns:a16="http://schemas.microsoft.com/office/drawing/2014/main" val="2272822110"/>
                    </a:ext>
                  </a:extLst>
                </a:gridCol>
                <a:gridCol w="1835695">
                  <a:extLst>
                    <a:ext uri="{9D8B030D-6E8A-4147-A177-3AD203B41FA5}">
                      <a16:colId xmlns:a16="http://schemas.microsoft.com/office/drawing/2014/main" val="3204881843"/>
                    </a:ext>
                  </a:extLst>
                </a:gridCol>
              </a:tblGrid>
              <a:tr h="11793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 dirty="0">
                          <a:effectLst/>
                        </a:rPr>
                        <a:t>Основное мероприятие 03</a:t>
                      </a:r>
                      <a:br>
                        <a:rPr lang="ru-RU" sz="760" u="none" strike="noStrike" dirty="0">
                          <a:effectLst/>
                        </a:rPr>
                      </a:br>
                      <a:r>
                        <a:rPr lang="ru-RU" sz="760" u="none" strike="noStrike" dirty="0">
                          <a:effectLst/>
                        </a:rPr>
                        <a:t>Повышение энергетической эффективности многоквартирных домов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951555"/>
                  </a:ext>
                </a:extLst>
              </a:tr>
              <a:tr h="2751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10.7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Мероприятие 3.1 Организация работы с УК по подаче заявлений в ГУ МО "Государственная жилищная инспекция Московской области"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2023 Доля многоквартирных домов с присвоенными классами энергоэффективности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 dirty="0">
                          <a:effectLst/>
                        </a:rPr>
                        <a:t>Процент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22,82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29,65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Выполнено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411909257"/>
                  </a:ext>
                </a:extLst>
              </a:tr>
              <a:tr h="11188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760" u="none" strike="noStrike">
                          <a:effectLst/>
                        </a:rPr>
                      </a:br>
                      <a:r>
                        <a:rPr lang="ru-RU" sz="760" u="none" strike="noStrike">
                          <a:effectLst/>
                        </a:rPr>
                        <a:t>Создание экономических условий для повышения эффективности работы организаций жилищно-коммунального хозяйства Московской области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12587"/>
                  </a:ext>
                </a:extLst>
              </a:tr>
              <a:tr h="2056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10.8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Мероприятие 1.4</a:t>
                      </a:r>
                      <a:br>
                        <a:rPr lang="ru-RU" sz="760" u="none" strike="noStrike" dirty="0">
                          <a:effectLst/>
                        </a:rPr>
                      </a:br>
                      <a:r>
                        <a:rPr lang="ru-RU" sz="760" u="none" strike="noStrike" dirty="0">
                          <a:effectLst/>
                        </a:rPr>
                        <a:t>Приобретение объектов коммунальной инфраструктуры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Приобретение объектов коммунальной инфраструктуры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 dirty="0">
                          <a:effectLst/>
                        </a:rPr>
                        <a:t>Процент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-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-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Исполнение показателя не запланировано в 2023 году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276116698"/>
                  </a:ext>
                </a:extLst>
              </a:tr>
              <a:tr h="11793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60" u="none" strike="noStrike">
                          <a:effectLst/>
                        </a:rPr>
                      </a:br>
                      <a:r>
                        <a:rPr lang="ru-RU" sz="760" u="none" strike="noStrike">
                          <a:effectLst/>
                        </a:rPr>
                        <a:t>Организация учета энергоресурсов в жилищном фонде Московской области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894884"/>
                  </a:ext>
                </a:extLst>
              </a:tr>
              <a:tr h="438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10.9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Мероприятие 2.1 Установка, замена, поверка общедомовых приборов учета энергетических ресурсов в многоквартирных домах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2023 Бережливый учет - оснащенность многоквартирных домов общедомовыми приборами учета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 dirty="0">
                          <a:effectLst/>
                        </a:rPr>
                        <a:t>Процент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100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96,7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Выполнен на 96,7%. По итогам данных в АИС ГЖИ МО выявлено увеличение количества многоквартирных домов, подлежащих установке приборами учета (наличие технической возможности)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39054238"/>
                  </a:ext>
                </a:extLst>
              </a:tr>
              <a:tr h="11490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60" u="none" strike="noStrike">
                          <a:effectLst/>
                        </a:rPr>
                      </a:br>
                      <a:r>
                        <a:rPr lang="ru-RU" sz="760" u="none" strike="noStrike">
                          <a:effectLst/>
                        </a:rPr>
                        <a:t>Финансовое обеспечение расходов, направленных на осуществление полномочий в сфере жилищно-коммунального хозяйства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061304"/>
                  </a:ext>
                </a:extLst>
              </a:tr>
              <a:tr h="390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10.10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Мероприятие 2.5 Осуществление переданных органам местного самоуправления полномочий по региональному государственному жилищному контролю (надзору) за соблюдением гражданами требований Правил пользования газом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Создание условий для реализации полномочий органов местного самоуправления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 dirty="0">
                          <a:effectLst/>
                        </a:rPr>
                        <a:t>Процент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100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100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Выполнено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3722805414"/>
                  </a:ext>
                </a:extLst>
              </a:tr>
              <a:tr h="17840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60" u="none" strike="noStrike">
                          <a:effectLst/>
                        </a:rPr>
                      </a:br>
                      <a:r>
                        <a:rPr lang="ru-RU" sz="760" u="none" strike="noStrike">
                          <a:effectLst/>
                        </a:rPr>
                        <a:t>Строительство (реконструкция), капитальный ремонт канализационных коллекторов (участков) и канализационных насосных станций на территории муниципальных образований Московской области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235279"/>
                  </a:ext>
                </a:extLst>
              </a:tr>
              <a:tr h="3628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10.11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Мероприятие 2.1</a:t>
                      </a:r>
                      <a:br>
                        <a:rPr lang="ru-RU" sz="760" u="none" strike="noStrike" dirty="0">
                          <a:effectLst/>
                        </a:rPr>
                      </a:br>
                      <a:r>
                        <a:rPr lang="ru-RU" sz="760" u="none" strike="noStrike" dirty="0">
                          <a:effectLst/>
                        </a:rPr>
                        <a:t>Строительство (реконструкция) канализационных коллекторов, канализационных насосных станций муниципальной собственности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Количество построенных, реконструированных, капитально отремонтированных коллекторов (участков), канализационных насосных станций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 dirty="0">
                          <a:effectLst/>
                        </a:rPr>
                        <a:t>Единица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0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Заключен МК № 0148200005419000379 от 27.09.2019. Срок выполнения работ - 2024 год. Плановые значения результата будут скорректированы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2173297935"/>
                  </a:ext>
                </a:extLst>
              </a:tr>
              <a:tr h="17840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60" u="none" strike="noStrike">
                          <a:effectLst/>
                        </a:rPr>
                      </a:br>
                      <a:r>
                        <a:rPr lang="ru-RU" sz="760" u="none" strike="noStrike">
                          <a:effectLst/>
                        </a:rPr>
                        <a:t>Строительство, реконструкция, капитальный ремонт, приобретение, монтаж и ввод в эксплуатацию объектов водоснабжения на территории муниципальных образований Московской области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60125"/>
                  </a:ext>
                </a:extLst>
              </a:tr>
              <a:tr h="2691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10.12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Мероприятие 2.3 Капитальный ремонт, приобретение, монтаж и ввод в эксплуатацию шахтных колодцев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Количество капитально отремонтированных, приобретенных и введенных в эксплуатацию шахтных колодцев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 dirty="0">
                          <a:effectLst/>
                        </a:rPr>
                        <a:t>Единица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Выполнен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434180239"/>
                  </a:ext>
                </a:extLst>
              </a:tr>
              <a:tr h="16026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60" u="none" strike="noStrike">
                          <a:effectLst/>
                        </a:rPr>
                      </a:br>
                      <a:r>
                        <a:rPr lang="ru-RU" sz="760" u="none" strike="noStrike">
                          <a:effectLst/>
                        </a:rPr>
                        <a:t>Строительство (реконструкция), капитальный ремонт канализационных коллекторов (участков) и канализационных насосных станций на территории муниципальных образований Московской области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2044"/>
                  </a:ext>
                </a:extLst>
              </a:tr>
              <a:tr h="3447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10.13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Мероприятие 2.1</a:t>
                      </a:r>
                      <a:br>
                        <a:rPr lang="ru-RU" sz="760" u="none" strike="noStrike" dirty="0">
                          <a:effectLst/>
                        </a:rPr>
                      </a:br>
                      <a:r>
                        <a:rPr lang="ru-RU" sz="760" u="none" strike="noStrike" dirty="0">
                          <a:effectLst/>
                        </a:rPr>
                        <a:t>Строительство и реконструкция сетей водоснабжения, водоотведения, теплоснабжения муниципальной собственности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Количество построенных, реконструированных, капитально отремонтированных сетей водоснабжения, водоотведения, теплоснабжения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 dirty="0">
                          <a:effectLst/>
                        </a:rPr>
                        <a:t>Единица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Выполнено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391446242"/>
                  </a:ext>
                </a:extLst>
              </a:tr>
              <a:tr h="16328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760" u="none" strike="noStrike">
                          <a:effectLst/>
                        </a:rPr>
                      </a:br>
                      <a:r>
                        <a:rPr lang="ru-RU" sz="760" u="none" strike="noStrike">
                          <a:effectLst/>
                        </a:rPr>
                        <a:t>Проведение первоочередных мероприятий по восстановлению инфраструктуры военных городков на территории Московской области, переданных из федеральной собственности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734757"/>
                  </a:ext>
                </a:extLst>
              </a:tr>
              <a:tr h="411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10.14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Мероприятие 3.1</a:t>
                      </a:r>
                      <a:br>
                        <a:rPr lang="ru-RU" sz="760" u="none" strike="noStrike" dirty="0">
                          <a:effectLst/>
                        </a:rPr>
                      </a:br>
                      <a:r>
                        <a:rPr lang="ru-RU" sz="760" u="none" strike="noStrike" dirty="0">
                          <a:effectLst/>
                        </a:rPr>
                        <a:t>Проведение первоочередных мероприятий по восстановлению объектов социальной и инженерной инфраструктуры военных городков на территории Московской области, переданных из федеральной собственности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Количество созданных и восстановленных объектов инженерной инфраструктуры на территории военных городков Московской области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 dirty="0">
                          <a:effectLst/>
                        </a:rPr>
                        <a:t>Единица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>
                          <a:effectLst/>
                        </a:rPr>
                        <a:t>Выполнен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153521119"/>
                  </a:ext>
                </a:extLst>
              </a:tr>
              <a:tr h="13305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60" u="none" strike="noStrike">
                          <a:effectLst/>
                        </a:rPr>
                      </a:br>
                      <a:r>
                        <a:rPr lang="ru-RU" sz="760" u="none" strike="noStrike">
                          <a:effectLst/>
                        </a:rPr>
                        <a:t>Организация учета энергоресурсов в жилищном фонде Московской области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308509"/>
                  </a:ext>
                </a:extLst>
              </a:tr>
              <a:tr h="3779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10.15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Мероприятие 2.2 Выполнение работ по установке автоматизированных систем контроля за газовой безопасностью в жилых помещениях (квартирах) многоквартирных домов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Оснащенность автоматизированными системами контроля за газовой безопасностью в жилых помещениях (квартирах) МКД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 dirty="0">
                          <a:effectLst/>
                        </a:rPr>
                        <a:t>Единица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2 174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60" u="none" strike="noStrike">
                          <a:effectLst/>
                        </a:rPr>
                        <a:t>2 174</a:t>
                      </a:r>
                      <a:endParaRPr lang="ru-RU" sz="7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60" u="none" strike="noStrike" dirty="0">
                          <a:effectLst/>
                        </a:rPr>
                        <a:t>Выполнен</a:t>
                      </a:r>
                      <a:endParaRPr lang="ru-RU" sz="7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24" marR="3024" marT="3024" marB="0"/>
                </a:tc>
                <a:extLst>
                  <a:ext uri="{0D108BD9-81ED-4DB2-BD59-A6C34878D82A}">
                    <a16:rowId xmlns:a16="http://schemas.microsoft.com/office/drawing/2014/main" val="3973885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75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0540" y="1440544"/>
            <a:ext cx="753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Дефицит бюджета </a:t>
            </a:r>
          </a:p>
          <a:p>
            <a:r>
              <a:rPr lang="ru-RU" sz="1400" dirty="0"/>
              <a:t>Превышение расходов бюджета над его доходами.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6142" y="2232157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b="1" dirty="0"/>
              <a:t>Профицит бюджета </a:t>
            </a:r>
          </a:p>
          <a:p>
            <a:r>
              <a:rPr lang="ru-RU" sz="1400" dirty="0"/>
              <a:t>  Превышение доходов бюджета над его расходами.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6611" y="486467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 Расходы бюджета </a:t>
            </a:r>
          </a:p>
          <a:p>
            <a:r>
              <a:rPr lang="ru-RU" sz="1400" dirty="0"/>
              <a:t> Выплачиваемые из бюджета денежные средства.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5623" y="31139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Межбюджетные отношения </a:t>
            </a:r>
          </a:p>
          <a:p>
            <a:r>
              <a:rPr lang="ru-RU" sz="1400" dirty="0"/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endParaRPr lang="ru-RU" sz="1400" dirty="0"/>
          </a:p>
        </p:txBody>
      </p:sp>
      <p:sp>
        <p:nvSpPr>
          <p:cNvPr id="18" name="4-конечная звезда 17"/>
          <p:cNvSpPr/>
          <p:nvPr/>
        </p:nvSpPr>
        <p:spPr>
          <a:xfrm>
            <a:off x="431032" y="487364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450547" y="140912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469896" y="5202855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438091" y="321681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438091" y="2258923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1722" y="4194085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Межбюджетные трансферты </a:t>
            </a:r>
          </a:p>
          <a:p>
            <a:r>
              <a:rPr lang="ru-RU" sz="1400" dirty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35623" y="5971295"/>
            <a:ext cx="76968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Непрограммные расходы</a:t>
            </a:r>
          </a:p>
          <a:p>
            <a:r>
              <a:rPr lang="ru-RU" sz="1400" dirty="0"/>
              <a:t>Расходы, не включенные в государственные и муниципальные программы.</a:t>
            </a:r>
            <a:r>
              <a:rPr lang="ru-RU" sz="1400" b="1" dirty="0"/>
              <a:t> </a:t>
            </a:r>
          </a:p>
          <a:p>
            <a:r>
              <a:rPr lang="ru-RU" sz="1400" dirty="0"/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07096" y="519744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Программные расходы</a:t>
            </a:r>
          </a:p>
          <a:p>
            <a:r>
              <a:rPr lang="ru-RU" sz="1400" dirty="0"/>
              <a:t>Расходы, включенные в государственные и муниципальные программы. </a:t>
            </a:r>
          </a:p>
          <a:p>
            <a:r>
              <a:rPr lang="ru-RU" sz="1400" dirty="0"/>
              <a:t> </a:t>
            </a:r>
          </a:p>
        </p:txBody>
      </p:sp>
      <p:sp>
        <p:nvSpPr>
          <p:cNvPr id="16" name="4-конечная звезда 15"/>
          <p:cNvSpPr/>
          <p:nvPr/>
        </p:nvSpPr>
        <p:spPr>
          <a:xfrm>
            <a:off x="459559" y="422149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477267" y="5971295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745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55402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1863">
                  <a:extLst>
                    <a:ext uri="{9D8B030D-6E8A-4147-A177-3AD203B41FA5}">
                      <a16:colId xmlns:a16="http://schemas.microsoft.com/office/drawing/2014/main" val="1612969347"/>
                    </a:ext>
                  </a:extLst>
                </a:gridCol>
                <a:gridCol w="1970552">
                  <a:extLst>
                    <a:ext uri="{9D8B030D-6E8A-4147-A177-3AD203B41FA5}">
                      <a16:colId xmlns:a16="http://schemas.microsoft.com/office/drawing/2014/main" val="2302577719"/>
                    </a:ext>
                  </a:extLst>
                </a:gridCol>
                <a:gridCol w="1640008">
                  <a:extLst>
                    <a:ext uri="{9D8B030D-6E8A-4147-A177-3AD203B41FA5}">
                      <a16:colId xmlns:a16="http://schemas.microsoft.com/office/drawing/2014/main" val="3331875916"/>
                    </a:ext>
                  </a:extLst>
                </a:gridCol>
                <a:gridCol w="826361">
                  <a:extLst>
                    <a:ext uri="{9D8B030D-6E8A-4147-A177-3AD203B41FA5}">
                      <a16:colId xmlns:a16="http://schemas.microsoft.com/office/drawing/2014/main" val="406634990"/>
                    </a:ext>
                  </a:extLst>
                </a:gridCol>
                <a:gridCol w="839074">
                  <a:extLst>
                    <a:ext uri="{9D8B030D-6E8A-4147-A177-3AD203B41FA5}">
                      <a16:colId xmlns:a16="http://schemas.microsoft.com/office/drawing/2014/main" val="3456395991"/>
                    </a:ext>
                  </a:extLst>
                </a:gridCol>
                <a:gridCol w="953494">
                  <a:extLst>
                    <a:ext uri="{9D8B030D-6E8A-4147-A177-3AD203B41FA5}">
                      <a16:colId xmlns:a16="http://schemas.microsoft.com/office/drawing/2014/main" val="2642350062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1785286330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1239026285"/>
                    </a:ext>
                  </a:extLst>
                </a:gridCol>
              </a:tblGrid>
              <a:tr h="35026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Строительство (реконструкция), капитальный ремонт канализационных коллекторов (участков) и канализационных насосных станций на территории муниципальных образований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286100"/>
                  </a:ext>
                </a:extLst>
              </a:tr>
              <a:tr h="6062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10.16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2.5 «Аварийно-восстановительные работы на объектах водоотведения»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Количество объектов, в отношении которых завершены аварийно-восстановительные работы на объектах водоотведения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extLst>
                  <a:ext uri="{0D108BD9-81ED-4DB2-BD59-A6C34878D82A}">
                    <a16:rowId xmlns:a16="http://schemas.microsoft.com/office/drawing/2014/main" val="3758759015"/>
                  </a:ext>
                </a:extLst>
              </a:tr>
              <a:tr h="28290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Основное мероприятие 02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Организация учета энергоресурсов в жилищном фонде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047348"/>
                  </a:ext>
                </a:extLst>
              </a:tr>
              <a:tr h="612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10.17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2.51 Установка, замена, поверка индивидуальных приборов учета энергетических ресурсов в муниципальном жилищном фонде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Бережливый учет - оснащенность муниципального жилищного фонда индивидуальными приборами учета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extLst>
                  <a:ext uri="{0D108BD9-81ED-4DB2-BD59-A6C34878D82A}">
                    <a16:rowId xmlns:a16="http://schemas.microsoft.com/office/drawing/2014/main" val="3283756921"/>
                  </a:ext>
                </a:extLst>
              </a:tr>
              <a:tr h="22228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Строительство и содержание газопроводов в населенных пунктах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0015"/>
                  </a:ext>
                </a:extLst>
              </a:tr>
              <a:tr h="8217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10.18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1.2 «Организация в границах городского округа газоснабжения населения»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Подключение (технологическое присоединение) газоиспользующего оборудования и объектов капитального строительства к сетям газораспределения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extLst>
                  <a:ext uri="{0D108BD9-81ED-4DB2-BD59-A6C34878D82A}">
                    <a16:rowId xmlns:a16="http://schemas.microsoft.com/office/drawing/2014/main" val="1335825820"/>
                  </a:ext>
                </a:extLst>
              </a:tr>
              <a:tr h="37720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04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Реализация проектов по строительству, реконструкции, модернизации объектов коммунальной инфраструктуры с использованием финансовых инструментов "Инфраструктурного меню"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320594"/>
                  </a:ext>
                </a:extLst>
              </a:tr>
              <a:tr h="10777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10.19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4.3 «Субсидии ресурсоснабжающим организациям на реализацию мероприятий по организации системы водоснабжения и водоотведения, теплоснабжения, электроснабжения, газоснабжения на территории муниципального образования Московской области»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Предоставление субсидии ресурсоснабжающим организациям на реализацию мероприятий по организации системы водоснабжения и водоотведения, теплоснабжения, электроснабжения, газоснабжения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extLst>
                  <a:ext uri="{0D108BD9-81ED-4DB2-BD59-A6C34878D82A}">
                    <a16:rowId xmlns:a16="http://schemas.microsoft.com/office/drawing/2014/main" val="378548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2158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8053" y="0"/>
          <a:ext cx="9125949" cy="687443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1129">
                  <a:extLst>
                    <a:ext uri="{9D8B030D-6E8A-4147-A177-3AD203B41FA5}">
                      <a16:colId xmlns:a16="http://schemas.microsoft.com/office/drawing/2014/main" val="691429794"/>
                    </a:ext>
                  </a:extLst>
                </a:gridCol>
                <a:gridCol w="1966663">
                  <a:extLst>
                    <a:ext uri="{9D8B030D-6E8A-4147-A177-3AD203B41FA5}">
                      <a16:colId xmlns:a16="http://schemas.microsoft.com/office/drawing/2014/main" val="2479028446"/>
                    </a:ext>
                  </a:extLst>
                </a:gridCol>
                <a:gridCol w="1636772">
                  <a:extLst>
                    <a:ext uri="{9D8B030D-6E8A-4147-A177-3AD203B41FA5}">
                      <a16:colId xmlns:a16="http://schemas.microsoft.com/office/drawing/2014/main" val="1159336801"/>
                    </a:ext>
                  </a:extLst>
                </a:gridCol>
                <a:gridCol w="824729">
                  <a:extLst>
                    <a:ext uri="{9D8B030D-6E8A-4147-A177-3AD203B41FA5}">
                      <a16:colId xmlns:a16="http://schemas.microsoft.com/office/drawing/2014/main" val="2017372237"/>
                    </a:ext>
                  </a:extLst>
                </a:gridCol>
                <a:gridCol w="837417">
                  <a:extLst>
                    <a:ext uri="{9D8B030D-6E8A-4147-A177-3AD203B41FA5}">
                      <a16:colId xmlns:a16="http://schemas.microsoft.com/office/drawing/2014/main" val="3033436250"/>
                    </a:ext>
                  </a:extLst>
                </a:gridCol>
                <a:gridCol w="951611">
                  <a:extLst>
                    <a:ext uri="{9D8B030D-6E8A-4147-A177-3AD203B41FA5}">
                      <a16:colId xmlns:a16="http://schemas.microsoft.com/office/drawing/2014/main" val="2258342167"/>
                    </a:ext>
                  </a:extLst>
                </a:gridCol>
                <a:gridCol w="888170">
                  <a:extLst>
                    <a:ext uri="{9D8B030D-6E8A-4147-A177-3AD203B41FA5}">
                      <a16:colId xmlns:a16="http://schemas.microsoft.com/office/drawing/2014/main" val="3676216495"/>
                    </a:ext>
                  </a:extLst>
                </a:gridCol>
                <a:gridCol w="1649458">
                  <a:extLst>
                    <a:ext uri="{9D8B030D-6E8A-4147-A177-3AD203B41FA5}">
                      <a16:colId xmlns:a16="http://schemas.microsoft.com/office/drawing/2014/main" val="935387598"/>
                    </a:ext>
                  </a:extLst>
                </a:gridCol>
              </a:tblGrid>
              <a:tr h="14031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11. Муниципальная программа городского округа Щёлково "Предпринимательство"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32278"/>
                  </a:ext>
                </a:extLst>
              </a:tr>
              <a:tr h="683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№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6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Тип показателя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Единица  измерения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6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6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 anchor="ctr"/>
                </a:tc>
                <a:extLst>
                  <a:ext uri="{0D108BD9-81ED-4DB2-BD59-A6C34878D82A}">
                    <a16:rowId xmlns:a16="http://schemas.microsoft.com/office/drawing/2014/main" val="3006283859"/>
                  </a:ext>
                </a:extLst>
              </a:tr>
              <a:tr h="27612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Реализация механизмов муниципальной поддержки субъектов малого и среднего предпринимательства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99336"/>
                  </a:ext>
                </a:extLst>
              </a:tr>
              <a:tr h="5477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11.1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Мероприятие 2.1 Частичная компенсация субъектам малого и среднего предпринимательства затрат, связанных с приобретением оборудования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 dirty="0">
                          <a:effectLst/>
                        </a:rPr>
                        <a:t>2023 Число субъектов МСП в расчете на 10 тыс. человек населения</a:t>
                      </a:r>
                      <a:endParaRPr lang="ru-RU" sz="8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Приоритетный показатель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Единица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493,6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518,06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Выполнено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extLst>
                  <a:ext uri="{0D108BD9-81ED-4DB2-BD59-A6C34878D82A}">
                    <a16:rowId xmlns:a16="http://schemas.microsoft.com/office/drawing/2014/main" val="3171066285"/>
                  </a:ext>
                </a:extLst>
              </a:tr>
              <a:tr h="14031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53 Участие в организации региональной системы защиты прав потребителей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96648"/>
                  </a:ext>
                </a:extLst>
              </a:tr>
              <a:tr h="5477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11.2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Мероприятие 53.1 Рассмотрение обращений и жалоб, консультация граждан по вопросам защиты прав потребителей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2023 Доля обращений по вопросу защиты прав потребителей от общего количества поступивших обращений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Приоритетный показатель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Процент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8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8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Выполнено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extLst>
                  <a:ext uri="{0D108BD9-81ED-4DB2-BD59-A6C34878D82A}">
                    <a16:rowId xmlns:a16="http://schemas.microsoft.com/office/drawing/2014/main" val="3663305352"/>
                  </a:ext>
                </a:extLst>
              </a:tr>
              <a:tr h="27612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08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Стимулирование инвестиционной деятельности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529693"/>
                  </a:ext>
                </a:extLst>
              </a:tr>
              <a:tr h="6835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11.3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 dirty="0">
                          <a:effectLst/>
                        </a:rPr>
                        <a:t>Мероприятие 8.1 Поддержка и стимулирование инвестиционной деятельности на территории городских округов Московской области</a:t>
                      </a:r>
                      <a:endParaRPr lang="ru-RU" sz="8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2023 Объем инвестиций, привлеченных в основной капитал (без учета бюджетных инвестиций), на душу населения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Приоритетный показатель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Тысяча рублей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44,33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44,75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Прогнозное значение показателя. Данные будут скорректированы после получения официальной статистической информации по форме № П2 за 2023 год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extLst>
                  <a:ext uri="{0D108BD9-81ED-4DB2-BD59-A6C34878D82A}">
                    <a16:rowId xmlns:a16="http://schemas.microsoft.com/office/drawing/2014/main" val="3325334409"/>
                  </a:ext>
                </a:extLst>
              </a:tr>
              <a:tr h="27612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Развитие потребительского рынка на территории муниципального образования Московской области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146597"/>
                  </a:ext>
                </a:extLst>
              </a:tr>
              <a:tr h="8193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11.4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Мероприятие 1.1 Содействие вводу (строительству) новых современных объектов потребительского рынка в рамках реализации мероприятий, содействующих развитию торговой деятельности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2023 Обеспеченность населения площадью торговых объектов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Приоритетный показатель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Кв. м. /на 1000 жителей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1 400,9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1 401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Выполнено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extLst>
                  <a:ext uri="{0D108BD9-81ED-4DB2-BD59-A6C34878D82A}">
                    <a16:rowId xmlns:a16="http://schemas.microsoft.com/office/drawing/2014/main" val="850560593"/>
                  </a:ext>
                </a:extLst>
              </a:tr>
              <a:tr h="27612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Реализация механизмов муниципальной поддержки субъектов малого и среднего предпринимательства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776873"/>
                  </a:ext>
                </a:extLst>
              </a:tr>
              <a:tr h="10909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11.5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Мероприятие 2.1 Частичная компенсация субъектам малого и среднего предпринимательства затрат, связанных с приобретением оборудования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2023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Приоритетный показатель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Процент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38,95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39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Выполнено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extLst>
                  <a:ext uri="{0D108BD9-81ED-4DB2-BD59-A6C34878D82A}">
                    <a16:rowId xmlns:a16="http://schemas.microsoft.com/office/drawing/2014/main" val="2221272008"/>
                  </a:ext>
                </a:extLst>
              </a:tr>
              <a:tr h="27612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60" u="none" strike="noStrike">
                          <a:effectLst/>
                        </a:rPr>
                      </a:br>
                      <a:r>
                        <a:rPr lang="ru-RU" sz="860" u="none" strike="noStrike">
                          <a:effectLst/>
                        </a:rPr>
                        <a:t>Реализация механизмов муниципальной поддержки субъектов малого и среднего предпринимательства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074040"/>
                  </a:ext>
                </a:extLst>
              </a:tr>
              <a:tr h="5477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11.6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Мероприятие 2.1 Частичная компенсация субъектам малого и среднего предпринимательства затрат, связанных с приобретением оборудования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2023 Количество вновь созданных субъектов малого и среднего бизнеса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Приоритетный показатель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Единица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1 425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>
                          <a:effectLst/>
                        </a:rPr>
                        <a:t>1 914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60" u="none" strike="noStrike">
                          <a:effectLst/>
                        </a:rPr>
                        <a:t>Выполнено </a:t>
                      </a:r>
                      <a:endParaRPr lang="ru-RU" sz="86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extLst>
                  <a:ext uri="{0D108BD9-81ED-4DB2-BD59-A6C34878D82A}">
                    <a16:rowId xmlns:a16="http://schemas.microsoft.com/office/drawing/2014/main" val="1092379346"/>
                  </a:ext>
                </a:extLst>
              </a:tr>
              <a:tr h="27612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60" u="none" strike="noStrike" dirty="0">
                          <a:effectLst/>
                        </a:rPr>
                        <a:t>Основное мероприятие 05</a:t>
                      </a:r>
                      <a:br>
                        <a:rPr lang="ru-RU" sz="860" u="none" strike="noStrike" dirty="0">
                          <a:effectLst/>
                        </a:rPr>
                      </a:br>
                      <a:r>
                        <a:rPr lang="ru-RU" sz="860" u="none" strike="noStrike" dirty="0">
                          <a:effectLst/>
                        </a:rPr>
                        <a:t>Организация работ по поддержке и развитию промышленного потенциала</a:t>
                      </a:r>
                      <a:endParaRPr lang="ru-RU" sz="86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47" marR="4347" marT="43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406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6042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1862">
                  <a:extLst>
                    <a:ext uri="{9D8B030D-6E8A-4147-A177-3AD203B41FA5}">
                      <a16:colId xmlns:a16="http://schemas.microsoft.com/office/drawing/2014/main" val="2467498081"/>
                    </a:ext>
                  </a:extLst>
                </a:gridCol>
                <a:gridCol w="1970553">
                  <a:extLst>
                    <a:ext uri="{9D8B030D-6E8A-4147-A177-3AD203B41FA5}">
                      <a16:colId xmlns:a16="http://schemas.microsoft.com/office/drawing/2014/main" val="1117531731"/>
                    </a:ext>
                  </a:extLst>
                </a:gridCol>
                <a:gridCol w="1640009">
                  <a:extLst>
                    <a:ext uri="{9D8B030D-6E8A-4147-A177-3AD203B41FA5}">
                      <a16:colId xmlns:a16="http://schemas.microsoft.com/office/drawing/2014/main" val="1120040700"/>
                    </a:ext>
                  </a:extLst>
                </a:gridCol>
                <a:gridCol w="826360">
                  <a:extLst>
                    <a:ext uri="{9D8B030D-6E8A-4147-A177-3AD203B41FA5}">
                      <a16:colId xmlns:a16="http://schemas.microsoft.com/office/drawing/2014/main" val="3529252985"/>
                    </a:ext>
                  </a:extLst>
                </a:gridCol>
                <a:gridCol w="839074">
                  <a:extLst>
                    <a:ext uri="{9D8B030D-6E8A-4147-A177-3AD203B41FA5}">
                      <a16:colId xmlns:a16="http://schemas.microsoft.com/office/drawing/2014/main" val="3734596165"/>
                    </a:ext>
                  </a:extLst>
                </a:gridCol>
                <a:gridCol w="953494">
                  <a:extLst>
                    <a:ext uri="{9D8B030D-6E8A-4147-A177-3AD203B41FA5}">
                      <a16:colId xmlns:a16="http://schemas.microsoft.com/office/drawing/2014/main" val="2781294355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3161304324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4247881870"/>
                    </a:ext>
                  </a:extLst>
                </a:gridCol>
              </a:tblGrid>
              <a:tr h="13969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11.7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Мероприятие 5.1 Создание новых рабочих мест за счет проводимых мероприятий, направленных на расширение имеющихся производств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2023 Количество созданных рабочих мест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Приоритетный показатель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Единица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850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716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Выполнено на 84,2%. Прогнозное значение показателя. Данные будут скорректированы после получения статистической информации по форме № П2 за 4 квартал 2023 года. Исполнение показателя по итогу года 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extLst>
                  <a:ext uri="{0D108BD9-81ED-4DB2-BD59-A6C34878D82A}">
                    <a16:rowId xmlns:a16="http://schemas.microsoft.com/office/drawing/2014/main" val="775766160"/>
                  </a:ext>
                </a:extLst>
              </a:tr>
              <a:tr h="3147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 dirty="0">
                          <a:effectLst/>
                        </a:rPr>
                        <a:t>Основное мероприятие 52</a:t>
                      </a:r>
                      <a:br>
                        <a:rPr lang="ru-RU" sz="980" u="none" strike="noStrike" dirty="0">
                          <a:effectLst/>
                        </a:rPr>
                      </a:br>
                      <a:r>
                        <a:rPr lang="ru-RU" sz="980" u="none" strike="noStrike" dirty="0">
                          <a:effectLst/>
                        </a:rPr>
                        <a:t>Развитие сферы бытовых услуг на территории муниципального образования Московской области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336349"/>
                  </a:ext>
                </a:extLst>
              </a:tr>
              <a:tr h="933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11.8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Мероприятие 52.1 Содействие увеличению уровня обеспеченности населения муниципального образования Московской области предприятиями бытового обслуживания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2023 Обеспеченность населения предприятиями бытового обслуживания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Приоритетный показатель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Рабочих мест /на 1000 жителей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7,61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7,8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Выполнено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extLst>
                  <a:ext uri="{0D108BD9-81ED-4DB2-BD59-A6C34878D82A}">
                    <a16:rowId xmlns:a16="http://schemas.microsoft.com/office/drawing/2014/main" val="3627085732"/>
                  </a:ext>
                </a:extLst>
              </a:tr>
              <a:tr h="62396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Основное мероприятие 51</a:t>
                      </a:r>
                      <a:br>
                        <a:rPr lang="ru-RU" sz="980" u="none" strike="noStrike">
                          <a:effectLst/>
                        </a:rPr>
                      </a:br>
                      <a:r>
                        <a:rPr lang="ru-RU" sz="980" u="none" strike="noStrike">
                          <a:effectLst/>
                        </a:rPr>
                        <a:t>Развитие сферы общественного питания на территории муниципального образования Московской области</a:t>
                      </a:r>
                      <a:br>
                        <a:rPr lang="ru-RU" sz="980" u="none" strike="noStrike">
                          <a:effectLst/>
                        </a:rPr>
                      </a:br>
                      <a:br>
                        <a:rPr lang="ru-RU" sz="980" u="none" strike="noStrike">
                          <a:effectLst/>
                        </a:rPr>
                      </a:b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287963"/>
                  </a:ext>
                </a:extLst>
              </a:tr>
              <a:tr h="933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11.9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Мероприятие 51.1 Содействие увеличению уровня обеспеченности населения муниципального образования Московской области предприятиями общественного питания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2023 Обеспеченность населения предприятиями общественного питания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Приоритетный показатель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Посодочных мест /на 1000 жителей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32,11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33,4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Выполнено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extLst>
                  <a:ext uri="{0D108BD9-81ED-4DB2-BD59-A6C34878D82A}">
                    <a16:rowId xmlns:a16="http://schemas.microsoft.com/office/drawing/2014/main" val="1788668238"/>
                  </a:ext>
                </a:extLst>
              </a:tr>
              <a:tr h="46936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980" u="none" strike="noStrike">
                          <a:effectLst/>
                        </a:rPr>
                      </a:br>
                      <a:r>
                        <a:rPr lang="ru-RU" sz="980" u="none" strike="noStrike">
                          <a:effectLst/>
                        </a:rPr>
                        <a:t>Создание и (или) развитие индустриальных (промышленных) парков, промышленных технопарков, инновационно-технологических центров, промышленных площадок, особых экономических зон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710337"/>
                  </a:ext>
                </a:extLst>
              </a:tr>
              <a:tr h="933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11.10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Мероприятие 2.1 Создание и развитие индустриальных (промышленных) парков, промышленных площадок на территориях муниципальных образований Московской области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2023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Приоритетный показатель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Процент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104,3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111,1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Выполнено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extLst>
                  <a:ext uri="{0D108BD9-81ED-4DB2-BD59-A6C34878D82A}">
                    <a16:rowId xmlns:a16="http://schemas.microsoft.com/office/drawing/2014/main" val="4271772842"/>
                  </a:ext>
                </a:extLst>
              </a:tr>
              <a:tr h="3147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Основное мероприятие 50</a:t>
                      </a:r>
                      <a:br>
                        <a:rPr lang="ru-RU" sz="980" u="none" strike="noStrike">
                          <a:effectLst/>
                        </a:rPr>
                      </a:br>
                      <a:r>
                        <a:rPr lang="ru-RU" sz="980" u="none" strike="noStrike">
                          <a:effectLst/>
                        </a:rPr>
                        <a:t>Оценка уровня эффективности, результативности, обеспечение гласности и прозрачности контрактной системы в сфере закупок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519419"/>
                  </a:ext>
                </a:extLst>
              </a:tr>
              <a:tr h="6239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11.11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Мероприятие 50.1 Проведение оценки общего уровня организации закупок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2023 Индекс совокупной результативности реализации мероприятий, направленных на развитие конкуренции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Единица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1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>
                          <a:effectLst/>
                        </a:rPr>
                        <a:t>1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80" u="none" strike="noStrike">
                          <a:effectLst/>
                        </a:rPr>
                        <a:t>Выполнено 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extLst>
                  <a:ext uri="{0D108BD9-81ED-4DB2-BD59-A6C34878D82A}">
                    <a16:rowId xmlns:a16="http://schemas.microsoft.com/office/drawing/2014/main" val="4084491454"/>
                  </a:ext>
                </a:extLst>
              </a:tr>
              <a:tr h="3147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80" u="none" strike="noStrike" dirty="0">
                          <a:effectLst/>
                        </a:rPr>
                        <a:t>Основное мероприятие 02</a:t>
                      </a:r>
                      <a:br>
                        <a:rPr lang="ru-RU" sz="980" u="none" strike="noStrike" dirty="0">
                          <a:effectLst/>
                        </a:rPr>
                      </a:br>
                      <a:r>
                        <a:rPr lang="ru-RU" sz="980" u="none" strike="noStrike" dirty="0">
                          <a:effectLst/>
                        </a:rPr>
                        <a:t>Реализация механизмов муниципальной поддержки субъектов малого и среднего предпринимательства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562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2991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290382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1862">
                  <a:extLst>
                    <a:ext uri="{9D8B030D-6E8A-4147-A177-3AD203B41FA5}">
                      <a16:colId xmlns:a16="http://schemas.microsoft.com/office/drawing/2014/main" val="3455015346"/>
                    </a:ext>
                  </a:extLst>
                </a:gridCol>
                <a:gridCol w="1970553">
                  <a:extLst>
                    <a:ext uri="{9D8B030D-6E8A-4147-A177-3AD203B41FA5}">
                      <a16:colId xmlns:a16="http://schemas.microsoft.com/office/drawing/2014/main" val="437613841"/>
                    </a:ext>
                  </a:extLst>
                </a:gridCol>
                <a:gridCol w="1640008">
                  <a:extLst>
                    <a:ext uri="{9D8B030D-6E8A-4147-A177-3AD203B41FA5}">
                      <a16:colId xmlns:a16="http://schemas.microsoft.com/office/drawing/2014/main" val="1141334395"/>
                    </a:ext>
                  </a:extLst>
                </a:gridCol>
                <a:gridCol w="826361">
                  <a:extLst>
                    <a:ext uri="{9D8B030D-6E8A-4147-A177-3AD203B41FA5}">
                      <a16:colId xmlns:a16="http://schemas.microsoft.com/office/drawing/2014/main" val="3948627760"/>
                    </a:ext>
                  </a:extLst>
                </a:gridCol>
                <a:gridCol w="839075">
                  <a:extLst>
                    <a:ext uri="{9D8B030D-6E8A-4147-A177-3AD203B41FA5}">
                      <a16:colId xmlns:a16="http://schemas.microsoft.com/office/drawing/2014/main" val="4039583108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2063260834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60145107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552494919"/>
                    </a:ext>
                  </a:extLst>
                </a:gridCol>
              </a:tblGrid>
              <a:tr h="26901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11.12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2.4 Предоставление в аренду имущества, находящегося в муниципальной собственности, отнесенного к имуществу казны, субъектам малого и среднего предпринимательства, физическим лицам, не являющимся индивидуальными предпринимателями и применяющим специальный налоговый режим "налог на профессиональный доход", осуществляющим деятельность на территории Московской области, без проведения торгов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2023 Количество объектов недвижимого имущества, предоставленных субъектам 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Приоритетный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Выполнено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extLst>
                  <a:ext uri="{0D108BD9-81ED-4DB2-BD59-A6C34878D82A}">
                    <a16:rowId xmlns:a16="http://schemas.microsoft.com/office/drawing/2014/main" val="2255117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818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9939" y="0"/>
          <a:ext cx="9165095" cy="686401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2721">
                  <a:extLst>
                    <a:ext uri="{9D8B030D-6E8A-4147-A177-3AD203B41FA5}">
                      <a16:colId xmlns:a16="http://schemas.microsoft.com/office/drawing/2014/main" val="2598907258"/>
                    </a:ext>
                  </a:extLst>
                </a:gridCol>
                <a:gridCol w="1975099">
                  <a:extLst>
                    <a:ext uri="{9D8B030D-6E8A-4147-A177-3AD203B41FA5}">
                      <a16:colId xmlns:a16="http://schemas.microsoft.com/office/drawing/2014/main" val="2201876870"/>
                    </a:ext>
                  </a:extLst>
                </a:gridCol>
                <a:gridCol w="1643791">
                  <a:extLst>
                    <a:ext uri="{9D8B030D-6E8A-4147-A177-3AD203B41FA5}">
                      <a16:colId xmlns:a16="http://schemas.microsoft.com/office/drawing/2014/main" val="3613568366"/>
                    </a:ext>
                  </a:extLst>
                </a:gridCol>
                <a:gridCol w="828266">
                  <a:extLst>
                    <a:ext uri="{9D8B030D-6E8A-4147-A177-3AD203B41FA5}">
                      <a16:colId xmlns:a16="http://schemas.microsoft.com/office/drawing/2014/main" val="3379285883"/>
                    </a:ext>
                  </a:extLst>
                </a:gridCol>
                <a:gridCol w="841010">
                  <a:extLst>
                    <a:ext uri="{9D8B030D-6E8A-4147-A177-3AD203B41FA5}">
                      <a16:colId xmlns:a16="http://schemas.microsoft.com/office/drawing/2014/main" val="4038411418"/>
                    </a:ext>
                  </a:extLst>
                </a:gridCol>
                <a:gridCol w="955693">
                  <a:extLst>
                    <a:ext uri="{9D8B030D-6E8A-4147-A177-3AD203B41FA5}">
                      <a16:colId xmlns:a16="http://schemas.microsoft.com/office/drawing/2014/main" val="201281239"/>
                    </a:ext>
                  </a:extLst>
                </a:gridCol>
                <a:gridCol w="891980">
                  <a:extLst>
                    <a:ext uri="{9D8B030D-6E8A-4147-A177-3AD203B41FA5}">
                      <a16:colId xmlns:a16="http://schemas.microsoft.com/office/drawing/2014/main" val="3685579129"/>
                    </a:ext>
                  </a:extLst>
                </a:gridCol>
                <a:gridCol w="1656535">
                  <a:extLst>
                    <a:ext uri="{9D8B030D-6E8A-4147-A177-3AD203B41FA5}">
                      <a16:colId xmlns:a16="http://schemas.microsoft.com/office/drawing/2014/main" val="2616583349"/>
                    </a:ext>
                  </a:extLst>
                </a:gridCol>
              </a:tblGrid>
              <a:tr h="14079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12. Муниципальная программа городского округа Щёлково "Управление имуществом и муниципальными финансами"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925860"/>
                  </a:ext>
                </a:extLst>
              </a:tr>
              <a:tr h="140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 dirty="0">
                          <a:effectLst/>
                        </a:rPr>
                        <a:t>№</a:t>
                      </a:r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 dirty="0">
                          <a:effectLst/>
                        </a:rPr>
                        <a:t>Наименование основного мероприятия</a:t>
                      </a:r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 dirty="0">
                          <a:effectLst/>
                        </a:rPr>
                        <a:t>Тип показателя</a:t>
                      </a:r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 dirty="0">
                          <a:effectLst/>
                        </a:rPr>
                        <a:t>Единица  измерения</a:t>
                      </a:r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 dirty="0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 dirty="0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 dirty="0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 anchor="ctr"/>
                </a:tc>
                <a:extLst>
                  <a:ext uri="{0D108BD9-81ED-4DB2-BD59-A6C34878D82A}">
                    <a16:rowId xmlns:a16="http://schemas.microsoft.com/office/drawing/2014/main" val="1513266301"/>
                  </a:ext>
                </a:extLst>
              </a:tr>
              <a:tr h="27693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 dirty="0">
                          <a:effectLst/>
                        </a:rPr>
                        <a:t>Основное мероприятие 03</a:t>
                      </a:r>
                      <a:br>
                        <a:rPr lang="ru-RU" sz="880" u="none" strike="noStrike" dirty="0">
                          <a:effectLst/>
                        </a:rPr>
                      </a:br>
                      <a:r>
                        <a:rPr lang="ru-RU" sz="880" u="none" strike="noStrike" dirty="0">
                          <a:effectLst/>
                        </a:rPr>
                        <a:t>Создание условий для реализации государственных полномочий в области земельных отношений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196587"/>
                  </a:ext>
                </a:extLst>
              </a:tr>
              <a:tr h="17744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12.1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Мероприятие 3.1 Обеспечение осуществления органами местного самоуправления муниципальных образований Московской области отдельных государственных полномочий Московской области в области земельных отношений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2023 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 целевой показатель, Рейтинг - 11, Закон МО от 10.12.2020 № 270/2020-ОЗ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78,47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 на 78,47%. Основной причиной увеличения задолженности по арендной плате за земельные участки является изменение размера арендной платы. Также причиной увеличения задолженности является невозможность получения арендной платы от застройщиков-банкротов, и от арендаторов, получивших земельные участки в результате проведения торгов.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extLst>
                  <a:ext uri="{0D108BD9-81ED-4DB2-BD59-A6C34878D82A}">
                    <a16:rowId xmlns:a16="http://schemas.microsoft.com/office/drawing/2014/main" val="2261173228"/>
                  </a:ext>
                </a:extLst>
              </a:tr>
              <a:tr h="27693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Управление имуществом, находящимся в муниципальной собственности и выполнение кадастровых работ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531796"/>
                  </a:ext>
                </a:extLst>
              </a:tr>
              <a:tr h="957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12.2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2.1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Расходы, связанные с владением, пользованием и распоряжением имуществом, находящимся в муниципальной собственности городского округа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Эффективность работы по взысканию задолженности по арендной плате за муниципальное имущество и землю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 целевой показатель, Рейтинг - 11, Закон МО от 10.12.2020 № 270/2020-ОЗ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71,57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 на 71,57%. Повышение коэффициентов при расчёте арендной платы, на основании которых значительно вырос размер арендной платы и задолженность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extLst>
                  <a:ext uri="{0D108BD9-81ED-4DB2-BD59-A6C34878D82A}">
                    <a16:rowId xmlns:a16="http://schemas.microsoft.com/office/drawing/2014/main" val="2668679925"/>
                  </a:ext>
                </a:extLst>
              </a:tr>
              <a:tr h="27693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Создание условий для реализации государственных полномочий в области земельных отношений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084740"/>
                  </a:ext>
                </a:extLst>
              </a:tr>
              <a:tr h="957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12.3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3.1 Обеспечение осуществления органами местного самоуправления муниципальных образований Московской области отдельных государственных полномочий Московской области в области земельных отношений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 целевой показатель, Рейтинг - 11, Закон МО от 10.12.2020 № 270/2020-ОЗ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177,90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extLst>
                  <a:ext uri="{0D108BD9-81ED-4DB2-BD59-A6C34878D82A}">
                    <a16:rowId xmlns:a16="http://schemas.microsoft.com/office/drawing/2014/main" val="2872915424"/>
                  </a:ext>
                </a:extLst>
              </a:tr>
              <a:tr h="27693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Управление имуществом, находящимся в муниципальной собственности и выполнение кадастровых работ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118063"/>
                  </a:ext>
                </a:extLst>
              </a:tr>
              <a:tr h="9576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12.4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2.1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Расходы, связанные с владением, пользованием и распоряжением имуществом, находящимся в муниципальной собственности городского округа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 целевой показатель, Рейтинг - 11, Закон МО от 10.12.2020 № 270/2020-ОЗ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 dirty="0">
                          <a:effectLst/>
                        </a:rPr>
                        <a:t>Процент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176,3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extLst>
                  <a:ext uri="{0D108BD9-81ED-4DB2-BD59-A6C34878D82A}">
                    <a16:rowId xmlns:a16="http://schemas.microsoft.com/office/drawing/2014/main" val="846756584"/>
                  </a:ext>
                </a:extLst>
              </a:tr>
              <a:tr h="27693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 dirty="0">
                          <a:effectLst/>
                        </a:rPr>
                        <a:t>Основное мероприятие 02</a:t>
                      </a:r>
                      <a:br>
                        <a:rPr lang="ru-RU" sz="880" u="none" strike="noStrike" dirty="0">
                          <a:effectLst/>
                        </a:rPr>
                      </a:br>
                      <a:r>
                        <a:rPr lang="ru-RU" sz="880" u="none" strike="noStrike" dirty="0">
                          <a:effectLst/>
                        </a:rPr>
                        <a:t>Управление имуществом, находящимся в муниципальной собственности и выполнение кадастровых работ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5" marR="4595" marT="45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5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5717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" y="0"/>
          <a:ext cx="9143999" cy="696620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1863">
                  <a:extLst>
                    <a:ext uri="{9D8B030D-6E8A-4147-A177-3AD203B41FA5}">
                      <a16:colId xmlns:a16="http://schemas.microsoft.com/office/drawing/2014/main" val="2036860102"/>
                    </a:ext>
                  </a:extLst>
                </a:gridCol>
                <a:gridCol w="1970553">
                  <a:extLst>
                    <a:ext uri="{9D8B030D-6E8A-4147-A177-3AD203B41FA5}">
                      <a16:colId xmlns:a16="http://schemas.microsoft.com/office/drawing/2014/main" val="1920633546"/>
                    </a:ext>
                  </a:extLst>
                </a:gridCol>
                <a:gridCol w="1640008">
                  <a:extLst>
                    <a:ext uri="{9D8B030D-6E8A-4147-A177-3AD203B41FA5}">
                      <a16:colId xmlns:a16="http://schemas.microsoft.com/office/drawing/2014/main" val="1048437172"/>
                    </a:ext>
                  </a:extLst>
                </a:gridCol>
                <a:gridCol w="826361">
                  <a:extLst>
                    <a:ext uri="{9D8B030D-6E8A-4147-A177-3AD203B41FA5}">
                      <a16:colId xmlns:a16="http://schemas.microsoft.com/office/drawing/2014/main" val="1822155802"/>
                    </a:ext>
                  </a:extLst>
                </a:gridCol>
                <a:gridCol w="839074">
                  <a:extLst>
                    <a:ext uri="{9D8B030D-6E8A-4147-A177-3AD203B41FA5}">
                      <a16:colId xmlns:a16="http://schemas.microsoft.com/office/drawing/2014/main" val="176945042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1597815364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3423064604"/>
                    </a:ext>
                  </a:extLst>
                </a:gridCol>
                <a:gridCol w="1652720">
                  <a:extLst>
                    <a:ext uri="{9D8B030D-6E8A-4147-A177-3AD203B41FA5}">
                      <a16:colId xmlns:a16="http://schemas.microsoft.com/office/drawing/2014/main" val="905324849"/>
                    </a:ext>
                  </a:extLst>
                </a:gridCol>
              </a:tblGrid>
              <a:tr h="16396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12.5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2.1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Расходы, связанные с владением, пользованием и распоряжением имуществом, находящимся в муниципальной собственности городского округа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2023 Предоставление земельных участков многодетным семьям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 целевой показатель, Закон МО от 01.06.2011 № 73/2011-ОЗ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65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 65,0%. В соответствии с Законом Московской области от 22.06.2021 № 106/2021-ОЗ «О внесении изменений в Закон Московской области «О бесплатном предоставлении земельных участков многодетным семьям в Московской области» земельные участки, предназначенные для предоставления многодетным семьям, должны быть обеспечены 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extLst>
                  <a:ext uri="{0D108BD9-81ED-4DB2-BD59-A6C34878D82A}">
                    <a16:rowId xmlns:a16="http://schemas.microsoft.com/office/drawing/2014/main" val="3569151268"/>
                  </a:ext>
                </a:extLst>
              </a:tr>
              <a:tr h="27700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Управление имуществом, находящимся в муниципальной собственности и выполнение кадастровых работ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301378"/>
                  </a:ext>
                </a:extLst>
              </a:tr>
              <a:tr h="958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12.6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2.1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Расходы, связанные с владением, пользованием и распоряжением имуществом, находящимся в муниципальной собственности городского округа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2023 Проверка использования земель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Приоритетно целевой показатель, Федеральный закон от 31.07.2020 № 248-ФЗ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extLst>
                  <a:ext uri="{0D108BD9-81ED-4DB2-BD59-A6C34878D82A}">
                    <a16:rowId xmlns:a16="http://schemas.microsoft.com/office/drawing/2014/main" val="3327168071"/>
                  </a:ext>
                </a:extLst>
              </a:tr>
              <a:tr h="27700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Создание условий для реализации государственных полномочий в области земельных отношений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81969"/>
                  </a:ext>
                </a:extLst>
              </a:tr>
              <a:tr h="958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12.7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3.1 Обеспечение осуществления органами местного самоуправления муниципальных образований Московской области отдельных государственных полномочий Московской области в области земельных отношений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Доля незарегистрированных объектов недвижимого имущества, вовлеченных в налоговый оборот по результатам МЗК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 целевой показатель, Рейтинг-11, Распоряжение 65-р от 26.12.2017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90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94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extLst>
                  <a:ext uri="{0D108BD9-81ED-4DB2-BD59-A6C34878D82A}">
                    <a16:rowId xmlns:a16="http://schemas.microsoft.com/office/drawing/2014/main" val="1308902641"/>
                  </a:ext>
                </a:extLst>
              </a:tr>
              <a:tr h="27700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Создание условий для реализации государственных полномочий в области земельных отношений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99388"/>
                  </a:ext>
                </a:extLst>
              </a:tr>
              <a:tr h="958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12.8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3.1 Обеспечение осуществления органами местного самоуправления муниципальных образований Московской области отдельных государственных полномочий Московской области в области земельных отношений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Прирост земельного налога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Приоритетно целевой показатель, Указ Президента РФ от 28.04.2008 № 607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117,4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extLst>
                  <a:ext uri="{0D108BD9-81ED-4DB2-BD59-A6C34878D82A}">
                    <a16:rowId xmlns:a16="http://schemas.microsoft.com/office/drawing/2014/main" val="4288141270"/>
                  </a:ext>
                </a:extLst>
              </a:tr>
              <a:tr h="27700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Создание условий для реализации государственных полномочий в области земельных отношений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71534"/>
                  </a:ext>
                </a:extLst>
              </a:tr>
              <a:tr h="958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12.9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3.1 Обеспечение осуществления органами местного самоуправления муниципальных образований Московской области отдельных государственных полномочий Московской области в области земельных отношений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Приоритетно целевой показатель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20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 утверждённом перечне объектов имущества, находящихся в собственности городского округа Щёлково, для передачи субъектам малого и среднего предпринимательства отсутствуют земельные участки  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extLst>
                  <a:ext uri="{0D108BD9-81ED-4DB2-BD59-A6C34878D82A}">
                    <a16:rowId xmlns:a16="http://schemas.microsoft.com/office/drawing/2014/main" val="2529857377"/>
                  </a:ext>
                </a:extLst>
              </a:tr>
              <a:tr h="27700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 dirty="0">
                          <a:effectLst/>
                        </a:rPr>
                        <a:t>Основное мероприятие 03</a:t>
                      </a:r>
                      <a:br>
                        <a:rPr lang="ru-RU" sz="880" u="none" strike="noStrike" dirty="0">
                          <a:effectLst/>
                        </a:rPr>
                      </a:br>
                      <a:r>
                        <a:rPr lang="ru-RU" sz="880" u="none" strike="noStrike" dirty="0">
                          <a:effectLst/>
                        </a:rPr>
                        <a:t>Создание условий для реализации государственных полномочий в области земельных отношений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04" marR="4404" marT="440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291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450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-8722" y="0"/>
          <a:ext cx="9152721" cy="55481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2217">
                  <a:extLst>
                    <a:ext uri="{9D8B030D-6E8A-4147-A177-3AD203B41FA5}">
                      <a16:colId xmlns:a16="http://schemas.microsoft.com/office/drawing/2014/main" val="2350878209"/>
                    </a:ext>
                  </a:extLst>
                </a:gridCol>
                <a:gridCol w="1972431">
                  <a:extLst>
                    <a:ext uri="{9D8B030D-6E8A-4147-A177-3AD203B41FA5}">
                      <a16:colId xmlns:a16="http://schemas.microsoft.com/office/drawing/2014/main" val="577012047"/>
                    </a:ext>
                  </a:extLst>
                </a:gridCol>
                <a:gridCol w="1641574">
                  <a:extLst>
                    <a:ext uri="{9D8B030D-6E8A-4147-A177-3AD203B41FA5}">
                      <a16:colId xmlns:a16="http://schemas.microsoft.com/office/drawing/2014/main" val="986572375"/>
                    </a:ext>
                  </a:extLst>
                </a:gridCol>
                <a:gridCol w="827149">
                  <a:extLst>
                    <a:ext uri="{9D8B030D-6E8A-4147-A177-3AD203B41FA5}">
                      <a16:colId xmlns:a16="http://schemas.microsoft.com/office/drawing/2014/main" val="357282315"/>
                    </a:ext>
                  </a:extLst>
                </a:gridCol>
                <a:gridCol w="839874">
                  <a:extLst>
                    <a:ext uri="{9D8B030D-6E8A-4147-A177-3AD203B41FA5}">
                      <a16:colId xmlns:a16="http://schemas.microsoft.com/office/drawing/2014/main" val="630724023"/>
                    </a:ext>
                  </a:extLst>
                </a:gridCol>
                <a:gridCol w="954403">
                  <a:extLst>
                    <a:ext uri="{9D8B030D-6E8A-4147-A177-3AD203B41FA5}">
                      <a16:colId xmlns:a16="http://schemas.microsoft.com/office/drawing/2014/main" val="2433370413"/>
                    </a:ext>
                  </a:extLst>
                </a:gridCol>
                <a:gridCol w="890776">
                  <a:extLst>
                    <a:ext uri="{9D8B030D-6E8A-4147-A177-3AD203B41FA5}">
                      <a16:colId xmlns:a16="http://schemas.microsoft.com/office/drawing/2014/main" val="759483101"/>
                    </a:ext>
                  </a:extLst>
                </a:gridCol>
                <a:gridCol w="1654297">
                  <a:extLst>
                    <a:ext uri="{9D8B030D-6E8A-4147-A177-3AD203B41FA5}">
                      <a16:colId xmlns:a16="http://schemas.microsoft.com/office/drawing/2014/main" val="2647855411"/>
                    </a:ext>
                  </a:extLst>
                </a:gridCol>
              </a:tblGrid>
              <a:tr h="6766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12.10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Мероприятие 3.1 Обеспечение осуществления органами местного самоуправления муниципальных образований Московской области отдельных государственных полномочий Московской области в области земельных отношений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 целевой показатель, Закон МО от 10.12.2020 № 270/2020-ОЗ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extLst>
                  <a:ext uri="{0D108BD9-81ED-4DB2-BD59-A6C34878D82A}">
                    <a16:rowId xmlns:a16="http://schemas.microsoft.com/office/drawing/2014/main" val="602731331"/>
                  </a:ext>
                </a:extLst>
              </a:tr>
              <a:tr h="20353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Реализация мероприятий в рамках управления муниципальным долгом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15097"/>
                  </a:ext>
                </a:extLst>
              </a:tr>
              <a:tr h="847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12.11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1.1 Обслуживание муниципального долга по бюджетным кредитам;      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Мероприятие 1.2 Обслуживание муниципального долга по коммерческим кредитам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Отношение объема муниципального долга к годовому объему доходов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≤50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extLst>
                  <a:ext uri="{0D108BD9-81ED-4DB2-BD59-A6C34878D82A}">
                    <a16:rowId xmlns:a16="http://schemas.microsoft.com/office/drawing/2014/main" val="656507135"/>
                  </a:ext>
                </a:extLst>
              </a:tr>
              <a:tr h="20904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51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Снижение уровня задолженности по налоговым платежам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42037"/>
                  </a:ext>
                </a:extLst>
              </a:tr>
              <a:tr h="5831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12.12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50.1 Проведение работы с главными администраторами по представлению прогноза поступления доходов и исполнению бюджета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≥100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113,8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extLst>
                  <a:ext uri="{0D108BD9-81ED-4DB2-BD59-A6C34878D82A}">
                    <a16:rowId xmlns:a16="http://schemas.microsoft.com/office/drawing/2014/main" val="357504430"/>
                  </a:ext>
                </a:extLst>
              </a:tr>
              <a:tr h="18703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51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Снижение уровня задолженности по налоговым платежам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28570"/>
                  </a:ext>
                </a:extLst>
              </a:tr>
              <a:tr h="6546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12.13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50.1 Проведение работы с главными администраторами по представлению прогноза поступления доходов и исполнению бюджета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≤10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extLst>
                  <a:ext uri="{0D108BD9-81ED-4DB2-BD59-A6C34878D82A}">
                    <a16:rowId xmlns:a16="http://schemas.microsoft.com/office/drawing/2014/main" val="3012060900"/>
                  </a:ext>
                </a:extLst>
              </a:tr>
              <a:tr h="19253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Мероприятия, реализуемые в целях создания условий для реализации полномочий органов местного самоуправления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749516"/>
                  </a:ext>
                </a:extLst>
              </a:tr>
              <a:tr h="797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12.14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3.2 Организация работы по повышению квалификации муниципальных служащих и работников муниципальных учреждений, в т.ч. участие в краткосрочных семинарах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 - заказом, от общего числа муниципальных служащих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Выполнен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/>
                </a:tc>
                <a:extLst>
                  <a:ext uri="{0D108BD9-81ED-4DB2-BD59-A6C34878D82A}">
                    <a16:rowId xmlns:a16="http://schemas.microsoft.com/office/drawing/2014/main" val="399953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7802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867" y="0"/>
          <a:ext cx="9165502" cy="66463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2736">
                  <a:extLst>
                    <a:ext uri="{9D8B030D-6E8A-4147-A177-3AD203B41FA5}">
                      <a16:colId xmlns:a16="http://schemas.microsoft.com/office/drawing/2014/main" val="2531174094"/>
                    </a:ext>
                  </a:extLst>
                </a:gridCol>
                <a:gridCol w="1975187">
                  <a:extLst>
                    <a:ext uri="{9D8B030D-6E8A-4147-A177-3AD203B41FA5}">
                      <a16:colId xmlns:a16="http://schemas.microsoft.com/office/drawing/2014/main" val="2531548021"/>
                    </a:ext>
                  </a:extLst>
                </a:gridCol>
                <a:gridCol w="1643865">
                  <a:extLst>
                    <a:ext uri="{9D8B030D-6E8A-4147-A177-3AD203B41FA5}">
                      <a16:colId xmlns:a16="http://schemas.microsoft.com/office/drawing/2014/main" val="1419162254"/>
                    </a:ext>
                  </a:extLst>
                </a:gridCol>
                <a:gridCol w="828305">
                  <a:extLst>
                    <a:ext uri="{9D8B030D-6E8A-4147-A177-3AD203B41FA5}">
                      <a16:colId xmlns:a16="http://schemas.microsoft.com/office/drawing/2014/main" val="590861532"/>
                    </a:ext>
                  </a:extLst>
                </a:gridCol>
                <a:gridCol w="841047">
                  <a:extLst>
                    <a:ext uri="{9D8B030D-6E8A-4147-A177-3AD203B41FA5}">
                      <a16:colId xmlns:a16="http://schemas.microsoft.com/office/drawing/2014/main" val="3310103663"/>
                    </a:ext>
                  </a:extLst>
                </a:gridCol>
                <a:gridCol w="955735">
                  <a:extLst>
                    <a:ext uri="{9D8B030D-6E8A-4147-A177-3AD203B41FA5}">
                      <a16:colId xmlns:a16="http://schemas.microsoft.com/office/drawing/2014/main" val="613136405"/>
                    </a:ext>
                  </a:extLst>
                </a:gridCol>
                <a:gridCol w="892020">
                  <a:extLst>
                    <a:ext uri="{9D8B030D-6E8A-4147-A177-3AD203B41FA5}">
                      <a16:colId xmlns:a16="http://schemas.microsoft.com/office/drawing/2014/main" val="3125533558"/>
                    </a:ext>
                  </a:extLst>
                </a:gridCol>
                <a:gridCol w="1656607">
                  <a:extLst>
                    <a:ext uri="{9D8B030D-6E8A-4147-A177-3AD203B41FA5}">
                      <a16:colId xmlns:a16="http://schemas.microsoft.com/office/drawing/2014/main" val="4245236487"/>
                    </a:ext>
                  </a:extLst>
                </a:gridCol>
              </a:tblGrid>
              <a:tr h="16441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13. Муниципальная программа городского округа Щёлково Развитие институтов гражданского общества, повышения эффективности местного самоуправления и реализация молодежной политики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6022"/>
                  </a:ext>
                </a:extLst>
              </a:tr>
              <a:tr h="405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10" u="none" strike="noStrike">
                          <a:effectLst/>
                        </a:rPr>
                        <a:t>№</a:t>
                      </a:r>
                      <a:endParaRPr lang="ru-RU" sz="81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1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81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1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1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10" u="none" strike="noStrike">
                          <a:effectLst/>
                        </a:rPr>
                        <a:t>Тип показателя</a:t>
                      </a:r>
                      <a:endParaRPr lang="ru-RU" sz="81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10" u="none" strike="noStrike" dirty="0">
                          <a:effectLst/>
                        </a:rPr>
                        <a:t>Единица  измерения</a:t>
                      </a:r>
                      <a:endParaRPr lang="ru-RU" sz="81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10" u="none" strike="noStrike" dirty="0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81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10" u="none" strike="noStrike" dirty="0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81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10" u="none" strike="noStrike" dirty="0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1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 anchor="ctr"/>
                </a:tc>
                <a:extLst>
                  <a:ext uri="{0D108BD9-81ED-4DB2-BD59-A6C34878D82A}">
                    <a16:rowId xmlns:a16="http://schemas.microsoft.com/office/drawing/2014/main" val="1848904044"/>
                  </a:ext>
                </a:extLst>
              </a:tr>
              <a:tr h="13382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Основное мероприятие 07</a:t>
                      </a:r>
                      <a:br>
                        <a:rPr lang="ru-RU" sz="810" u="none" strike="noStrike">
                          <a:effectLst/>
                        </a:rPr>
                      </a:br>
                      <a:r>
                        <a:rPr lang="ru-RU" sz="810" u="none" strike="noStrike">
                          <a:effectLst/>
                        </a:rPr>
                        <a:t>Организация создания и эксплуатации сети объектов наружной рекламы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464556"/>
                  </a:ext>
                </a:extLst>
              </a:tr>
              <a:tr h="585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13.1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Мероприятие 7.1 Приведение в соответствие количества и фактического расположения рекламных конструкций на территории муниципального образования согласованной Правительством Московской области схеме размещения рекламных конструкций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 dirty="0">
                          <a:effectLst/>
                        </a:rPr>
                        <a:t>2023 Наличие незаконных рекламных конструкций, установленных на территории муниципального образования</a:t>
                      </a:r>
                      <a:endParaRPr lang="ru-RU" sz="81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Приоритетный показатель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Процент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0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0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Выполнен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extLst>
                  <a:ext uri="{0D108BD9-81ED-4DB2-BD59-A6C34878D82A}">
                    <a16:rowId xmlns:a16="http://schemas.microsoft.com/office/drawing/2014/main" val="3721984402"/>
                  </a:ext>
                </a:extLst>
              </a:tr>
              <a:tr h="13765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10" u="none" strike="noStrike">
                          <a:effectLst/>
                        </a:rPr>
                      </a:br>
                      <a:r>
                        <a:rPr lang="ru-RU" sz="810" u="none" strike="noStrike">
                          <a:effectLst/>
                        </a:rPr>
                        <a:t>Вовлечение молодежи в общественную жизнь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72677"/>
                  </a:ext>
                </a:extLst>
              </a:tr>
              <a:tr h="3900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13.2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Мероприятие 1.1</a:t>
                      </a:r>
                      <a:br>
                        <a:rPr lang="ru-RU" sz="810" u="none" strike="noStrike">
                          <a:effectLst/>
                        </a:rPr>
                      </a:br>
                      <a:r>
                        <a:rPr lang="ru-RU" sz="810" u="none" strike="noStrike">
                          <a:effectLst/>
                        </a:rPr>
                        <a:t>Организация и проведение мероприятий по гражданско-патриотическому и духовно-нравственному воспитанию молодежи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2023 Доля молодежи, задействованной в мероприятиях по вовлечению в творческую деятельность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Приоритетный показатель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Процент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42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50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Выполнено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extLst>
                  <a:ext uri="{0D108BD9-81ED-4DB2-BD59-A6C34878D82A}">
                    <a16:rowId xmlns:a16="http://schemas.microsoft.com/office/drawing/2014/main" val="1295560980"/>
                  </a:ext>
                </a:extLst>
              </a:tr>
              <a:tr h="24853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10" u="none" strike="noStrike">
                          <a:effectLst/>
                        </a:rPr>
                      </a:br>
                      <a:r>
                        <a:rPr lang="ru-RU" sz="810" u="none" strike="noStrike">
                          <a:effectLst/>
                        </a:rPr>
                        <a:t>Организация и проведение мероприятий, направленных на популяризацию добровольчества (волонтерства)</a:t>
                      </a:r>
                      <a:br>
                        <a:rPr lang="ru-RU" sz="810" u="none" strike="noStrike">
                          <a:effectLst/>
                        </a:rPr>
                      </a:br>
                      <a:br>
                        <a:rPr lang="ru-RU" sz="810" u="none" strike="noStrike">
                          <a:effectLst/>
                        </a:rPr>
                      </a:b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09578"/>
                  </a:ext>
                </a:extLst>
              </a:tr>
              <a:tr h="9673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13.3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 dirty="0">
                          <a:effectLst/>
                        </a:rPr>
                        <a:t>Мероприятие 1.1 Организация и проведение мероприятий (акций) для добровольцев (волонтеров)</a:t>
                      </a:r>
                      <a:endParaRPr lang="ru-RU" sz="81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2023 Общая численность граждан Российской Федерации,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Приоритетный показатель, соглашение с ФОИВ (региональный проект)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Млн. человек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0,026784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0,029461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Выполнено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extLst>
                  <a:ext uri="{0D108BD9-81ED-4DB2-BD59-A6C34878D82A}">
                    <a16:rowId xmlns:a16="http://schemas.microsoft.com/office/drawing/2014/main" val="3056380237"/>
                  </a:ext>
                </a:extLst>
              </a:tr>
              <a:tr h="13765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10" u="none" strike="noStrike">
                          <a:effectLst/>
                        </a:rPr>
                      </a:br>
                      <a:r>
                        <a:rPr lang="ru-RU" sz="810" u="none" strike="noStrike">
                          <a:effectLst/>
                        </a:rPr>
                        <a:t>Информирование населения об основных событиях социально-экономического развития и общественно-политической жизни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190553"/>
                  </a:ext>
                </a:extLst>
              </a:tr>
              <a:tr h="585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13.4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Мероприятие 1.1 Информирование населения муниципального образования о деятельности органов местного самоуправления муниципального образования Московской области посредством социальных сетей, мессенджеров, e-mail-рассылок, SMS-информирования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2023 Информирование населения в средствах массовой информации и социальных сетях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Приоритетный показатель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Процент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149,35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340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Выполнен, Плановые значения результата будут скорректированы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extLst>
                  <a:ext uri="{0D108BD9-81ED-4DB2-BD59-A6C34878D82A}">
                    <a16:rowId xmlns:a16="http://schemas.microsoft.com/office/drawing/2014/main" val="1023815672"/>
                  </a:ext>
                </a:extLst>
              </a:tr>
              <a:tr h="1414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10" u="none" strike="noStrike">
                          <a:effectLst/>
                        </a:rPr>
                      </a:br>
                      <a:r>
                        <a:rPr lang="ru-RU" sz="810" u="none" strike="noStrike">
                          <a:effectLst/>
                        </a:rPr>
                        <a:t>Практики инициативного бюджетирования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969965"/>
                  </a:ext>
                </a:extLst>
              </a:tr>
              <a:tr h="4550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13.5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Мероприятие 2.1 Реализация на территориях муниципальных образований проектов граждан, сформированных в рамках практик инициативного бюджетирования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>
                          <a:effectLst/>
                        </a:rPr>
                        <a:t>Количество проектов, реализованных на основании заявок жителей городского округа Щёлково в рамках применения практик инициативного бюджетирования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Штука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67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10" u="none" strike="noStrike">
                          <a:effectLst/>
                        </a:rPr>
                        <a:t>67</a:t>
                      </a:r>
                      <a:endParaRPr lang="ru-RU" sz="81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10" u="none" strike="noStrike" dirty="0">
                          <a:effectLst/>
                        </a:rPr>
                        <a:t>Выполнено</a:t>
                      </a:r>
                      <a:endParaRPr lang="ru-RU" sz="81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4" marR="3824" marT="3824" marB="0"/>
                </a:tc>
                <a:extLst>
                  <a:ext uri="{0D108BD9-81ED-4DB2-BD59-A6C34878D82A}">
                    <a16:rowId xmlns:a16="http://schemas.microsoft.com/office/drawing/2014/main" val="33863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5523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-17864"/>
          <a:ext cx="9144001" cy="70282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1862">
                  <a:extLst>
                    <a:ext uri="{9D8B030D-6E8A-4147-A177-3AD203B41FA5}">
                      <a16:colId xmlns:a16="http://schemas.microsoft.com/office/drawing/2014/main" val="761137468"/>
                    </a:ext>
                  </a:extLst>
                </a:gridCol>
                <a:gridCol w="1970554">
                  <a:extLst>
                    <a:ext uri="{9D8B030D-6E8A-4147-A177-3AD203B41FA5}">
                      <a16:colId xmlns:a16="http://schemas.microsoft.com/office/drawing/2014/main" val="1706445273"/>
                    </a:ext>
                  </a:extLst>
                </a:gridCol>
                <a:gridCol w="1640009">
                  <a:extLst>
                    <a:ext uri="{9D8B030D-6E8A-4147-A177-3AD203B41FA5}">
                      <a16:colId xmlns:a16="http://schemas.microsoft.com/office/drawing/2014/main" val="2677271270"/>
                    </a:ext>
                  </a:extLst>
                </a:gridCol>
                <a:gridCol w="826360">
                  <a:extLst>
                    <a:ext uri="{9D8B030D-6E8A-4147-A177-3AD203B41FA5}">
                      <a16:colId xmlns:a16="http://schemas.microsoft.com/office/drawing/2014/main" val="3952681333"/>
                    </a:ext>
                  </a:extLst>
                </a:gridCol>
                <a:gridCol w="839075">
                  <a:extLst>
                    <a:ext uri="{9D8B030D-6E8A-4147-A177-3AD203B41FA5}">
                      <a16:colId xmlns:a16="http://schemas.microsoft.com/office/drawing/2014/main" val="3285673776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2581239065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3385022825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609413329"/>
                    </a:ext>
                  </a:extLst>
                </a:gridCol>
              </a:tblGrid>
              <a:tr h="13299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14. Муниципальная программа городского округа Щёлково "Развитие и функционирование дорожно-транспортного комплекс"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04911"/>
                  </a:ext>
                </a:extLst>
              </a:tr>
              <a:tr h="647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№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 dirty="0">
                          <a:effectLst/>
                        </a:rPr>
                        <a:t>Наименование основного мероприятия</a:t>
                      </a:r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Тип показателя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Единица  измерения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 anchor="ctr"/>
                </a:tc>
                <a:extLst>
                  <a:ext uri="{0D108BD9-81ED-4DB2-BD59-A6C34878D82A}">
                    <a16:rowId xmlns:a16="http://schemas.microsoft.com/office/drawing/2014/main" val="3755040910"/>
                  </a:ext>
                </a:extLst>
              </a:tr>
              <a:tr h="26164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Организация транспортного обслуживания населения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094805"/>
                  </a:ext>
                </a:extLst>
              </a:tr>
              <a:tr h="19341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14.1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2.1 Создание условий для предоставления транспортных услуг населению и организация транспортного обслуживания населения в границах городского округа (в части автомобильного транспорта);      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Мероприятие 2.4 Организация транспортного обслуживания населения по муниципальным маршрутам регулярных перевозок по регулируемым тарифам автомобильным транспортом в соответствии с муниципальными контрактами и договорами на выполнение работ по перевозке пассажиров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Отраслевой показатель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extLst>
                  <a:ext uri="{0D108BD9-81ED-4DB2-BD59-A6C34878D82A}">
                    <a16:rowId xmlns:a16="http://schemas.microsoft.com/office/drawing/2014/main" val="1274931961"/>
                  </a:ext>
                </a:extLst>
              </a:tr>
              <a:tr h="26164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04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Ремонт, капитальный ремонт сети автомобильных дорог, мостов и путепроводов местного значения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334824"/>
                  </a:ext>
                </a:extLst>
              </a:tr>
              <a:tr h="6476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14.2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4.9 Мероприятия по обеспечению безопасности дорожного движения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Количество погибших в дорожно-транспортных происшествиях, человек на 100 тыс. населения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Региональный проект "Безопасность дорожного движения"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Человек на 100 тыс. населения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4,6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extLst>
                  <a:ext uri="{0D108BD9-81ED-4DB2-BD59-A6C34878D82A}">
                    <a16:rowId xmlns:a16="http://schemas.microsoft.com/office/drawing/2014/main" val="2344813290"/>
                  </a:ext>
                </a:extLst>
              </a:tr>
              <a:tr h="26164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 dirty="0">
                          <a:effectLst/>
                        </a:rPr>
                        <a:t>Основное мероприятие 04</a:t>
                      </a:r>
                      <a:br>
                        <a:rPr lang="ru-RU" sz="880" u="none" strike="noStrike" dirty="0">
                          <a:effectLst/>
                        </a:rPr>
                      </a:br>
                      <a:r>
                        <a:rPr lang="ru-RU" sz="880" u="none" strike="noStrike" dirty="0">
                          <a:effectLst/>
                        </a:rPr>
                        <a:t>Ремонт, капитальный ремонт сети автомобильных дорог, мостов и путепроводов местного значения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35846"/>
                  </a:ext>
                </a:extLst>
              </a:tr>
              <a:tr h="2448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14.3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Мероприятие 4.1 Капитальный ремонт и ремонт автомобильных дорог общего пользования местного значения; Мероприятие 4.2 Капитальный ремонт и ремонт автомобильных дорог, примыкающих к территориям садоводческих и огороднических некоммерческих товариществ; Мероприятие 4.4 Капитальный ремонт автомобильных дорог к сельским населенным пунктам; Мероприятие 4.6 Финансирование работ по капитальному ремонту автомобильных дорог к сельским населенным пунктам за счет средств местного бюджета;       </a:t>
                      </a:r>
                      <a:br>
                        <a:rPr lang="ru-RU" sz="880" u="none" strike="noStrike" dirty="0">
                          <a:effectLst/>
                        </a:rPr>
                      </a:br>
                      <a:r>
                        <a:rPr lang="ru-RU" sz="880" u="none" strike="noStrike" dirty="0">
                          <a:effectLst/>
                        </a:rPr>
                        <a:t>Мероприятие 4.7 Создание и обеспечение функционирования парковок (парковочных мест)     </a:t>
                      </a:r>
                      <a:br>
                        <a:rPr lang="ru-RU" sz="880" u="none" strike="noStrike" dirty="0">
                          <a:effectLst/>
                        </a:rPr>
                      </a:b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Доля автомобильных дорог местного значения, соответствующих нормативным требованиям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Региональный проект «Региональная и местная дорожная сеть»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 dirty="0">
                          <a:effectLst/>
                        </a:rPr>
                        <a:t>82,59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82,59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Выполнен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9" marR="4519" marT="4519" marB="0"/>
                </a:tc>
                <a:extLst>
                  <a:ext uri="{0D108BD9-81ED-4DB2-BD59-A6C34878D82A}">
                    <a16:rowId xmlns:a16="http://schemas.microsoft.com/office/drawing/2014/main" val="120246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4890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3999" cy="687386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1862">
                  <a:extLst>
                    <a:ext uri="{9D8B030D-6E8A-4147-A177-3AD203B41FA5}">
                      <a16:colId xmlns:a16="http://schemas.microsoft.com/office/drawing/2014/main" val="419481522"/>
                    </a:ext>
                  </a:extLst>
                </a:gridCol>
                <a:gridCol w="1970552">
                  <a:extLst>
                    <a:ext uri="{9D8B030D-6E8A-4147-A177-3AD203B41FA5}">
                      <a16:colId xmlns:a16="http://schemas.microsoft.com/office/drawing/2014/main" val="807829899"/>
                    </a:ext>
                  </a:extLst>
                </a:gridCol>
                <a:gridCol w="1640008">
                  <a:extLst>
                    <a:ext uri="{9D8B030D-6E8A-4147-A177-3AD203B41FA5}">
                      <a16:colId xmlns:a16="http://schemas.microsoft.com/office/drawing/2014/main" val="144747552"/>
                    </a:ext>
                  </a:extLst>
                </a:gridCol>
                <a:gridCol w="826360">
                  <a:extLst>
                    <a:ext uri="{9D8B030D-6E8A-4147-A177-3AD203B41FA5}">
                      <a16:colId xmlns:a16="http://schemas.microsoft.com/office/drawing/2014/main" val="3137104281"/>
                    </a:ext>
                  </a:extLst>
                </a:gridCol>
                <a:gridCol w="839074">
                  <a:extLst>
                    <a:ext uri="{9D8B030D-6E8A-4147-A177-3AD203B41FA5}">
                      <a16:colId xmlns:a16="http://schemas.microsoft.com/office/drawing/2014/main" val="2229083384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225404873"/>
                    </a:ext>
                  </a:extLst>
                </a:gridCol>
                <a:gridCol w="889928">
                  <a:extLst>
                    <a:ext uri="{9D8B030D-6E8A-4147-A177-3AD203B41FA5}">
                      <a16:colId xmlns:a16="http://schemas.microsoft.com/office/drawing/2014/main" val="1564113833"/>
                    </a:ext>
                  </a:extLst>
                </a:gridCol>
                <a:gridCol w="1652722">
                  <a:extLst>
                    <a:ext uri="{9D8B030D-6E8A-4147-A177-3AD203B41FA5}">
                      <a16:colId xmlns:a16="http://schemas.microsoft.com/office/drawing/2014/main" val="2395249404"/>
                    </a:ext>
                  </a:extLst>
                </a:gridCol>
              </a:tblGrid>
              <a:tr h="14085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15. Муниципальная программа городского округа Щёлково "Цифровое муниципальное образование"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927334"/>
                  </a:ext>
                </a:extLst>
              </a:tr>
              <a:tr h="686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№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8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Тип показателя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Единица  измерения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8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88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 anchor="ctr"/>
                </a:tc>
                <a:extLst>
                  <a:ext uri="{0D108BD9-81ED-4DB2-BD59-A6C34878D82A}">
                    <a16:rowId xmlns:a16="http://schemas.microsoft.com/office/drawing/2014/main" val="2123179851"/>
                  </a:ext>
                </a:extLst>
              </a:tr>
              <a:tr h="27731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Цифровое государственное управление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67522"/>
                  </a:ext>
                </a:extLst>
              </a:tr>
              <a:tr h="1368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15.1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Мероприятие 3.1 Обеспечение программными продуктами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Быстро/качественно решаем - Доля сообщений, отправленных на портал «Добродел»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Приоритетный, показатель, Рейтинг-11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extLst>
                  <a:ext uri="{0D108BD9-81ED-4DB2-BD59-A6C34878D82A}">
                    <a16:rowId xmlns:a16="http://schemas.microsoft.com/office/drawing/2014/main" val="3502059088"/>
                  </a:ext>
                </a:extLst>
              </a:tr>
              <a:tr h="27731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Цифровое государственное управление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22145"/>
                  </a:ext>
                </a:extLst>
              </a:tr>
              <a:tr h="10960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15.2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3.1 Обеспечение программными продуктами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Приоритетный, показатель, Указ Президента Российской Федерации от 04.02.2021 № 68, «Цифровая зрелость»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 dirty="0">
                          <a:effectLst/>
                        </a:rPr>
                        <a:t>98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98,7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extLst>
                  <a:ext uri="{0D108BD9-81ED-4DB2-BD59-A6C34878D82A}">
                    <a16:rowId xmlns:a16="http://schemas.microsoft.com/office/drawing/2014/main" val="3629748743"/>
                  </a:ext>
                </a:extLst>
              </a:tr>
              <a:tr h="27731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Информационная безопасность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96708"/>
                  </a:ext>
                </a:extLst>
              </a:tr>
              <a:tr h="27335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15.3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2.1 Приобретение, установка, настройка, монтаж и техническое обслуживание сертифицированных по требованиям безопасности информации технических, программных и программно-технических средств защиты конфиденциальной информации и персональных данных, антивирусного программного обеспечения, средств электронной подписи, средств защиты информационно-технологической и телекоммуникационной инфраструктуры от компьютерных атак, а также проведение мероприятий по защите информации и аттестации по требованиям безопасности информации объектов информатизации, ЦОД и ИС, используемых ОМСУ муниципального образования Московской области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 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Выполнен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21" marR="4321" marT="4321" marB="0"/>
                </a:tc>
                <a:extLst>
                  <a:ext uri="{0D108BD9-81ED-4DB2-BD59-A6C34878D82A}">
                    <a16:rowId xmlns:a16="http://schemas.microsoft.com/office/drawing/2014/main" val="78122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13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Копилка Монета, копилка, сбережения, морда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79" y="5033940"/>
            <a:ext cx="2166417" cy="1740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95" y="3288697"/>
            <a:ext cx="2816772" cy="1880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324544" y="788861"/>
            <a:ext cx="5040560" cy="36220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3760" y="541209"/>
            <a:ext cx="8788231" cy="6242965"/>
            <a:chOff x="1407410" y="622705"/>
            <a:chExt cx="5789119" cy="5702925"/>
          </a:xfrm>
        </p:grpSpPr>
        <p:sp>
          <p:nvSpPr>
            <p:cNvPr id="9" name="Полилиния 8"/>
            <p:cNvSpPr/>
            <p:nvPr/>
          </p:nvSpPr>
          <p:spPr>
            <a:xfrm>
              <a:off x="3960411" y="622705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Деньги которые в него кладут – это доходы. Деньги, которые тратят – это расходы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401902" y="944323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144144" y="1948412"/>
              <a:ext cx="1399038" cy="1608091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tx1"/>
                  </a:solidFill>
                </a:rPr>
                <a:t>Бюджет можно сравнить с кошельком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07410" y="2309268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918496" y="3265406"/>
              <a:ext cx="1678644" cy="1782468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dirty="0">
                  <a:solidFill>
                    <a:schemeClr val="tx1"/>
                  </a:solidFill>
                </a:rPr>
                <a:t>Бюджет – форма образования и расходования денежных средств, предназначенных для финансового обеспечения задач и функций государства местного самоуправления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01902" y="3674214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144145" y="4717541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fillRef>
            <a:effectRef idx="2">
              <a:schemeClr val="accent3">
                <a:shade val="50000"/>
                <a:hueOff val="-229046"/>
                <a:satOff val="-29799"/>
                <a:lumOff val="2601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* Бюджет (от старонорманского </a:t>
              </a:r>
              <a:r>
                <a:rPr lang="en-US" sz="1200" b="1" dirty="0">
                  <a:solidFill>
                    <a:schemeClr val="tx1"/>
                  </a:solidFill>
                </a:rPr>
                <a:t>bougett</a:t>
              </a:r>
              <a:r>
                <a:rPr lang="ru-RU" sz="1200" b="1" dirty="0">
                  <a:solidFill>
                    <a:schemeClr val="tx1"/>
                  </a:solidFill>
                </a:rPr>
                <a:t>е</a:t>
              </a:r>
              <a:r>
                <a:rPr lang="en-US" sz="1200" b="1" dirty="0">
                  <a:solidFill>
                    <a:schemeClr val="tx1"/>
                  </a:solidFill>
                </a:rPr>
                <a:t> – </a:t>
              </a:r>
              <a:r>
                <a:rPr lang="ru-RU" sz="1200" b="1" dirty="0">
                  <a:solidFill>
                    <a:schemeClr val="tx1"/>
                  </a:solidFill>
                </a:rPr>
                <a:t>кошелек, сумка, мешок с деньгами)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07410" y="5039160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124" name="Picture 4" descr="Бюджет для гражд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2" y="1949503"/>
            <a:ext cx="2326355" cy="1749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843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1863">
                  <a:extLst>
                    <a:ext uri="{9D8B030D-6E8A-4147-A177-3AD203B41FA5}">
                      <a16:colId xmlns:a16="http://schemas.microsoft.com/office/drawing/2014/main" val="2028604413"/>
                    </a:ext>
                  </a:extLst>
                </a:gridCol>
                <a:gridCol w="1970554">
                  <a:extLst>
                    <a:ext uri="{9D8B030D-6E8A-4147-A177-3AD203B41FA5}">
                      <a16:colId xmlns:a16="http://schemas.microsoft.com/office/drawing/2014/main" val="2103971115"/>
                    </a:ext>
                  </a:extLst>
                </a:gridCol>
                <a:gridCol w="1640008">
                  <a:extLst>
                    <a:ext uri="{9D8B030D-6E8A-4147-A177-3AD203B41FA5}">
                      <a16:colId xmlns:a16="http://schemas.microsoft.com/office/drawing/2014/main" val="2230948030"/>
                    </a:ext>
                  </a:extLst>
                </a:gridCol>
                <a:gridCol w="826361">
                  <a:extLst>
                    <a:ext uri="{9D8B030D-6E8A-4147-A177-3AD203B41FA5}">
                      <a16:colId xmlns:a16="http://schemas.microsoft.com/office/drawing/2014/main" val="1022285477"/>
                    </a:ext>
                  </a:extLst>
                </a:gridCol>
                <a:gridCol w="839074">
                  <a:extLst>
                    <a:ext uri="{9D8B030D-6E8A-4147-A177-3AD203B41FA5}">
                      <a16:colId xmlns:a16="http://schemas.microsoft.com/office/drawing/2014/main" val="3169389019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571497730"/>
                    </a:ext>
                  </a:extLst>
                </a:gridCol>
                <a:gridCol w="889926">
                  <a:extLst>
                    <a:ext uri="{9D8B030D-6E8A-4147-A177-3AD203B41FA5}">
                      <a16:colId xmlns:a16="http://schemas.microsoft.com/office/drawing/2014/main" val="3366307834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1466748018"/>
                    </a:ext>
                  </a:extLst>
                </a:gridCol>
              </a:tblGrid>
              <a:tr h="28887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Основное мероприятие 04</a:t>
                      </a:r>
                      <a:br>
                        <a:rPr lang="ru-RU" sz="920" u="none" strike="noStrike">
                          <a:effectLst/>
                        </a:rPr>
                      </a:br>
                      <a:r>
                        <a:rPr lang="ru-RU" sz="920" u="none" strike="noStrike">
                          <a:effectLst/>
                        </a:rPr>
                        <a:t>Цифровая культура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582078"/>
                  </a:ext>
                </a:extLst>
              </a:tr>
              <a:tr h="1140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15.4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 dirty="0">
                          <a:effectLst/>
                        </a:rPr>
                        <a:t>Мероприятие 4.1 Обеспечение муниципальных учреждений культуры доступом в информационно-телекоммуникационную сеть Интернет</a:t>
                      </a:r>
                      <a:endParaRPr lang="ru-RU" sz="9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2023 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Приоритетный, показатель, региональный проект «Цифровая образовательная среда», Субсидия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Единица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10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10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Выполнен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extLst>
                  <a:ext uri="{0D108BD9-81ED-4DB2-BD59-A6C34878D82A}">
                    <a16:rowId xmlns:a16="http://schemas.microsoft.com/office/drawing/2014/main" val="4033146514"/>
                  </a:ext>
                </a:extLst>
              </a:tr>
              <a:tr h="28887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 dirty="0">
                          <a:effectLst/>
                        </a:rPr>
                        <a:t>Основное мероприятие 01</a:t>
                      </a:r>
                      <a:br>
                        <a:rPr lang="ru-RU" sz="920" u="none" strike="noStrike" dirty="0">
                          <a:effectLst/>
                        </a:rPr>
                      </a:br>
                      <a:r>
                        <a:rPr lang="ru-RU" sz="920" u="none" strike="noStrike" dirty="0">
                          <a:effectLst/>
                        </a:rPr>
                        <a:t>Создание условий для реализации полномочий органов местного самоуправления</a:t>
                      </a:r>
                      <a:endParaRPr lang="ru-RU" sz="9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4854"/>
                  </a:ext>
                </a:extLst>
              </a:tr>
              <a:tr h="9985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15.5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Мероприятие 1.1 Расходы на обеспечение деятельности (оказание услуг) муниципальных учреждений - многофункциональный центр предоставления государственных и муниципальных услуг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2023 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Приоритетный показатель, региональный проект "Цифровое государственное управление"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Процент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75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100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Выполнен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extLst>
                  <a:ext uri="{0D108BD9-81ED-4DB2-BD59-A6C34878D82A}">
                    <a16:rowId xmlns:a16="http://schemas.microsoft.com/office/drawing/2014/main" val="2082777992"/>
                  </a:ext>
                </a:extLst>
              </a:tr>
              <a:tr h="43081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920" u="none" strike="noStrike">
                          <a:effectLst/>
                        </a:rPr>
                      </a:br>
                      <a:r>
                        <a:rPr lang="ru-RU" sz="920" u="none" strike="noStrike">
                          <a:effectLst/>
                        </a:rPr>
                        <a:t>Совершенствование системы предоставления государственных и муниципальных услуг по принципу одного окна в многофункциональных центрах предоставления государственных и муниципальных услуг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41719"/>
                  </a:ext>
                </a:extLst>
              </a:tr>
              <a:tr h="15663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15.6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Мероприятие 2.1 Техническая поддержка программно-технических комплексов для оформления паспортов гражданина Российской Федерации, удостоверяющих личность гражданина Российской Федерации за пределами территории Российской Федерации, в многофункциональных центрах предоставления государственных и муниципальных услуг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2023 Уровень удовлетворенности граждан качеством предоставления государственных и муниципальных услуг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Процент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97,13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97,43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Выполнен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extLst>
                  <a:ext uri="{0D108BD9-81ED-4DB2-BD59-A6C34878D82A}">
                    <a16:rowId xmlns:a16="http://schemas.microsoft.com/office/drawing/2014/main" val="2733229506"/>
                  </a:ext>
                </a:extLst>
              </a:tr>
              <a:tr h="28887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920" u="none" strike="noStrike">
                          <a:effectLst/>
                        </a:rPr>
                      </a:br>
                      <a:r>
                        <a:rPr lang="ru-RU" sz="920" u="none" strike="noStrike">
                          <a:effectLst/>
                        </a:rPr>
                        <a:t>Цифровое государственное управление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042110"/>
                  </a:ext>
                </a:extLst>
              </a:tr>
              <a:tr h="15663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15.7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Мероприятие 3.1 Обеспечение программными продуктами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2023 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Приоритетный, показатель, региональный проект «Цифровое государственное управление», Соглашение от 16.12.2020 № 071-2019-D6001-50/2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Процент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95,6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>
                          <a:effectLst/>
                        </a:rPr>
                        <a:t>95,6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20" u="none" strike="noStrike">
                          <a:effectLst/>
                        </a:rPr>
                        <a:t>Выполнен</a:t>
                      </a:r>
                      <a:endParaRPr lang="ru-RU" sz="92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extLst>
                  <a:ext uri="{0D108BD9-81ED-4DB2-BD59-A6C34878D82A}">
                    <a16:rowId xmlns:a16="http://schemas.microsoft.com/office/drawing/2014/main" val="3213973532"/>
                  </a:ext>
                </a:extLst>
              </a:tr>
              <a:tr h="28887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920" u="none" strike="noStrike" dirty="0">
                          <a:effectLst/>
                        </a:rPr>
                        <a:t>Основное мероприятие 03</a:t>
                      </a:r>
                      <a:br>
                        <a:rPr lang="ru-RU" sz="920" u="none" strike="noStrike" dirty="0">
                          <a:effectLst/>
                        </a:rPr>
                      </a:br>
                      <a:r>
                        <a:rPr lang="ru-RU" sz="920" u="none" strike="noStrike" dirty="0">
                          <a:effectLst/>
                        </a:rPr>
                        <a:t>Цифровое государственное управление</a:t>
                      </a:r>
                      <a:endParaRPr lang="ru-RU" sz="92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39" marR="4939" marT="493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42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1089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697374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71863">
                  <a:extLst>
                    <a:ext uri="{9D8B030D-6E8A-4147-A177-3AD203B41FA5}">
                      <a16:colId xmlns:a16="http://schemas.microsoft.com/office/drawing/2014/main" val="4153776137"/>
                    </a:ext>
                  </a:extLst>
                </a:gridCol>
                <a:gridCol w="1970552">
                  <a:extLst>
                    <a:ext uri="{9D8B030D-6E8A-4147-A177-3AD203B41FA5}">
                      <a16:colId xmlns:a16="http://schemas.microsoft.com/office/drawing/2014/main" val="3329210143"/>
                    </a:ext>
                  </a:extLst>
                </a:gridCol>
                <a:gridCol w="1640009">
                  <a:extLst>
                    <a:ext uri="{9D8B030D-6E8A-4147-A177-3AD203B41FA5}">
                      <a16:colId xmlns:a16="http://schemas.microsoft.com/office/drawing/2014/main" val="3431868822"/>
                    </a:ext>
                  </a:extLst>
                </a:gridCol>
                <a:gridCol w="826362">
                  <a:extLst>
                    <a:ext uri="{9D8B030D-6E8A-4147-A177-3AD203B41FA5}">
                      <a16:colId xmlns:a16="http://schemas.microsoft.com/office/drawing/2014/main" val="3365000716"/>
                    </a:ext>
                  </a:extLst>
                </a:gridCol>
                <a:gridCol w="839074">
                  <a:extLst>
                    <a:ext uri="{9D8B030D-6E8A-4147-A177-3AD203B41FA5}">
                      <a16:colId xmlns:a16="http://schemas.microsoft.com/office/drawing/2014/main" val="31066847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1181378176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1729877344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3792080213"/>
                    </a:ext>
                  </a:extLst>
                </a:gridCol>
              </a:tblGrid>
              <a:tr h="10974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 dirty="0">
                          <a:effectLst/>
                        </a:rPr>
                        <a:t>15.8</a:t>
                      </a:r>
                      <a:endParaRPr lang="ru-RU" sz="89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 dirty="0">
                          <a:effectLst/>
                        </a:rPr>
                        <a:t>Мероприятие 3.1 Обеспечение программными продуктами</a:t>
                      </a:r>
                      <a:endParaRPr lang="ru-RU" sz="89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 dirty="0">
                          <a:effectLst/>
                        </a:rPr>
                        <a:t>2023 Доля электронного юридически значимого документооборота в органах местного самоуправления и подведомственных им учреждениях в Московской области</a:t>
                      </a:r>
                      <a:endParaRPr lang="ru-RU" sz="89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Приоритетный, показатель, Указ Президента Российской Федерации от 04.02.2021 № 68, «Цифровая зрелость»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Процент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100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100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>
                          <a:effectLst/>
                        </a:rPr>
                        <a:t>Выполнен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extLst>
                  <a:ext uri="{0D108BD9-81ED-4DB2-BD59-A6C34878D82A}">
                    <a16:rowId xmlns:a16="http://schemas.microsoft.com/office/drawing/2014/main" val="3243178926"/>
                  </a:ext>
                </a:extLst>
              </a:tr>
              <a:tr h="27768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90" u="none" strike="noStrike">
                          <a:effectLst/>
                        </a:rPr>
                      </a:br>
                      <a:r>
                        <a:rPr lang="ru-RU" sz="890" u="none" strike="noStrike">
                          <a:effectLst/>
                        </a:rPr>
                        <a:t>Информационная инфраструктура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413438"/>
                  </a:ext>
                </a:extLst>
              </a:tr>
              <a:tr h="9608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15.9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 dirty="0">
                          <a:effectLst/>
                        </a:rPr>
                        <a:t>Мероприятие 1.1 Обеспечение доступности для населения муниципального образования Московской области современных услуг широкополосного доступа в сеть Интернет</a:t>
                      </a:r>
                      <a:endParaRPr lang="ru-RU" sz="89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>
                          <a:effectLst/>
                        </a:rPr>
                        <a:t>2023 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Процент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100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100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>
                          <a:effectLst/>
                        </a:rPr>
                        <a:t>Выполнен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extLst>
                  <a:ext uri="{0D108BD9-81ED-4DB2-BD59-A6C34878D82A}">
                    <a16:rowId xmlns:a16="http://schemas.microsoft.com/office/drawing/2014/main" val="2649739360"/>
                  </a:ext>
                </a:extLst>
              </a:tr>
              <a:tr h="27768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890" u="none" strike="noStrike">
                          <a:effectLst/>
                        </a:rPr>
                      </a:br>
                      <a:r>
                        <a:rPr lang="ru-RU" sz="890" u="none" strike="noStrike">
                          <a:effectLst/>
                        </a:rPr>
                        <a:t>Информационная безопасность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198552"/>
                  </a:ext>
                </a:extLst>
              </a:tr>
              <a:tr h="2737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15.10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>
                          <a:effectLst/>
                        </a:rPr>
                        <a:t>Мероприятие 2.1 Приобретение, установка, настройка, монтаж и техническое обслуживание сертифицированных по требованиям безопасности информации технических, программных и программно-технических средств защиты конфиденциальной информации и персональных данных, антивирусного программного обеспечения, средств электронной подписи, средств защиты информационно-технологической и телекоммуникационной инфраструктуры от компьютерных атак, а также проведение мероприятий по защите информации и аттестации по требованиям безопасности информации объектов информатизации, ЦОД и ИС, используемых ОМСУ муниципального образования Московской области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>
                          <a:effectLst/>
                        </a:rPr>
                        <a:t>2023 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Процент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100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100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>
                          <a:effectLst/>
                        </a:rPr>
                        <a:t>Выполнен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extLst>
                  <a:ext uri="{0D108BD9-81ED-4DB2-BD59-A6C34878D82A}">
                    <a16:rowId xmlns:a16="http://schemas.microsoft.com/office/drawing/2014/main" val="3672750222"/>
                  </a:ext>
                </a:extLst>
              </a:tr>
              <a:tr h="15073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15.11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 dirty="0">
                          <a:effectLst/>
                        </a:rPr>
                        <a:t>Мероприятие 1.2 Расходы на обеспечение деятельности муниципальных архивов;      </a:t>
                      </a:r>
                      <a:br>
                        <a:rPr lang="ru-RU" sz="890" u="none" strike="noStrike" dirty="0">
                          <a:effectLst/>
                        </a:rPr>
                      </a:br>
                      <a:r>
                        <a:rPr lang="ru-RU" sz="890" u="none" strike="noStrike" dirty="0">
                          <a:effectLst/>
                        </a:rPr>
                        <a:t>Мероприятие 2.1 Обеспечение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89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>
                          <a:effectLst/>
                        </a:rPr>
                        <a:t>2023 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Процент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100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90" u="none" strike="noStrike">
                          <a:effectLst/>
                        </a:rPr>
                        <a:t>100</a:t>
                      </a:r>
                      <a:endParaRPr lang="ru-RU" sz="89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90" u="none" strike="noStrike" dirty="0">
                          <a:effectLst/>
                        </a:rPr>
                        <a:t>Выполнен</a:t>
                      </a:r>
                      <a:endParaRPr lang="ru-RU" sz="89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91" marR="4391" marT="4391" marB="0"/>
                </a:tc>
                <a:extLst>
                  <a:ext uri="{0D108BD9-81ED-4DB2-BD59-A6C34878D82A}">
                    <a16:rowId xmlns:a16="http://schemas.microsoft.com/office/drawing/2014/main" val="788503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0533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41719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1862">
                  <a:extLst>
                    <a:ext uri="{9D8B030D-6E8A-4147-A177-3AD203B41FA5}">
                      <a16:colId xmlns:a16="http://schemas.microsoft.com/office/drawing/2014/main" val="675893346"/>
                    </a:ext>
                  </a:extLst>
                </a:gridCol>
                <a:gridCol w="1970553">
                  <a:extLst>
                    <a:ext uri="{9D8B030D-6E8A-4147-A177-3AD203B41FA5}">
                      <a16:colId xmlns:a16="http://schemas.microsoft.com/office/drawing/2014/main" val="3964014905"/>
                    </a:ext>
                  </a:extLst>
                </a:gridCol>
                <a:gridCol w="1640008">
                  <a:extLst>
                    <a:ext uri="{9D8B030D-6E8A-4147-A177-3AD203B41FA5}">
                      <a16:colId xmlns:a16="http://schemas.microsoft.com/office/drawing/2014/main" val="2913969243"/>
                    </a:ext>
                  </a:extLst>
                </a:gridCol>
                <a:gridCol w="826361">
                  <a:extLst>
                    <a:ext uri="{9D8B030D-6E8A-4147-A177-3AD203B41FA5}">
                      <a16:colId xmlns:a16="http://schemas.microsoft.com/office/drawing/2014/main" val="1768871148"/>
                    </a:ext>
                  </a:extLst>
                </a:gridCol>
                <a:gridCol w="839075">
                  <a:extLst>
                    <a:ext uri="{9D8B030D-6E8A-4147-A177-3AD203B41FA5}">
                      <a16:colId xmlns:a16="http://schemas.microsoft.com/office/drawing/2014/main" val="3918720905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902580450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2640466038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1272514327"/>
                    </a:ext>
                  </a:extLst>
                </a:gridCol>
              </a:tblGrid>
              <a:tr h="33729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Хранение, комплектование, учет и использование архивных документов в муниципальных архивах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22186"/>
                  </a:ext>
                </a:extLst>
              </a:tr>
              <a:tr h="11928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15.12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1.2 Расходы на обеспечение деятельности муниципальных архивов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2023 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extLst>
                  <a:ext uri="{0D108BD9-81ED-4DB2-BD59-A6C34878D82A}">
                    <a16:rowId xmlns:a16="http://schemas.microsoft.com/office/drawing/2014/main" val="2399184638"/>
                  </a:ext>
                </a:extLst>
              </a:tr>
              <a:tr h="7157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Хранение, комплектование, учет и использование архивных документов в муниципальных архивах,                                                                                                                                    Основное мероприятие 02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68022"/>
                  </a:ext>
                </a:extLst>
              </a:tr>
              <a:tr h="16782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15.13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1.2 Расходы на обеспечение деятельности муниципальных архивов;     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Мероприятие 2.1 Обеспечение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2023 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образования,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extLst>
                  <a:ext uri="{0D108BD9-81ED-4DB2-BD59-A6C34878D82A}">
                    <a16:rowId xmlns:a16="http://schemas.microsoft.com/office/drawing/2014/main" val="3684872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1675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28818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1862">
                  <a:extLst>
                    <a:ext uri="{9D8B030D-6E8A-4147-A177-3AD203B41FA5}">
                      <a16:colId xmlns:a16="http://schemas.microsoft.com/office/drawing/2014/main" val="2884428510"/>
                    </a:ext>
                  </a:extLst>
                </a:gridCol>
                <a:gridCol w="1970553">
                  <a:extLst>
                    <a:ext uri="{9D8B030D-6E8A-4147-A177-3AD203B41FA5}">
                      <a16:colId xmlns:a16="http://schemas.microsoft.com/office/drawing/2014/main" val="3771277688"/>
                    </a:ext>
                  </a:extLst>
                </a:gridCol>
                <a:gridCol w="1640008">
                  <a:extLst>
                    <a:ext uri="{9D8B030D-6E8A-4147-A177-3AD203B41FA5}">
                      <a16:colId xmlns:a16="http://schemas.microsoft.com/office/drawing/2014/main" val="814157743"/>
                    </a:ext>
                  </a:extLst>
                </a:gridCol>
                <a:gridCol w="826361">
                  <a:extLst>
                    <a:ext uri="{9D8B030D-6E8A-4147-A177-3AD203B41FA5}">
                      <a16:colId xmlns:a16="http://schemas.microsoft.com/office/drawing/2014/main" val="2437969164"/>
                    </a:ext>
                  </a:extLst>
                </a:gridCol>
                <a:gridCol w="839075">
                  <a:extLst>
                    <a:ext uri="{9D8B030D-6E8A-4147-A177-3AD203B41FA5}">
                      <a16:colId xmlns:a16="http://schemas.microsoft.com/office/drawing/2014/main" val="454236315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1478769647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444663963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1562459748"/>
                    </a:ext>
                  </a:extLst>
                </a:gridCol>
              </a:tblGrid>
              <a:tr h="16453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16. Муниципальная программа городского округа Щёлково "Архитектура и градостроительство"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322820"/>
                  </a:ext>
                </a:extLst>
              </a:tr>
              <a:tr h="872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Тип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Единица 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extLst>
                  <a:ext uri="{0D108BD9-81ED-4DB2-BD59-A6C34878D82A}">
                    <a16:rowId xmlns:a16="http://schemas.microsoft.com/office/drawing/2014/main" val="1551286198"/>
                  </a:ext>
                </a:extLst>
              </a:tr>
              <a:tr h="53473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Разработка и внесение изменений в документы территориального планирования и градостроительного зонирования муниципального образования</a:t>
                      </a:r>
                      <a:br>
                        <a:rPr lang="ru-RU" sz="1000" u="none" strike="noStrike">
                          <a:effectLst/>
                        </a:rPr>
                      </a:b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495428"/>
                  </a:ext>
                </a:extLst>
              </a:tr>
              <a:tr h="11188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16.1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2.1 Проведение публичных слушаний/общественных обсуждений по проекту генерального плана городского округа (внесение изменений в генеральный план городского округа)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extLst>
                  <a:ext uri="{0D108BD9-81ED-4DB2-BD59-A6C34878D82A}">
                    <a16:rowId xmlns:a16="http://schemas.microsoft.com/office/drawing/2014/main" val="323266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4626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8659">
                  <a:extLst>
                    <a:ext uri="{9D8B030D-6E8A-4147-A177-3AD203B41FA5}">
                      <a16:colId xmlns:a16="http://schemas.microsoft.com/office/drawing/2014/main" val="2551696653"/>
                    </a:ext>
                  </a:extLst>
                </a:gridCol>
                <a:gridCol w="1953576">
                  <a:extLst>
                    <a:ext uri="{9D8B030D-6E8A-4147-A177-3AD203B41FA5}">
                      <a16:colId xmlns:a16="http://schemas.microsoft.com/office/drawing/2014/main" val="4126870019"/>
                    </a:ext>
                  </a:extLst>
                </a:gridCol>
                <a:gridCol w="1625880">
                  <a:extLst>
                    <a:ext uri="{9D8B030D-6E8A-4147-A177-3AD203B41FA5}">
                      <a16:colId xmlns:a16="http://schemas.microsoft.com/office/drawing/2014/main" val="2935353081"/>
                    </a:ext>
                  </a:extLst>
                </a:gridCol>
                <a:gridCol w="1055933">
                  <a:extLst>
                    <a:ext uri="{9D8B030D-6E8A-4147-A177-3AD203B41FA5}">
                      <a16:colId xmlns:a16="http://schemas.microsoft.com/office/drawing/2014/main" val="820090062"/>
                    </a:ext>
                  </a:extLst>
                </a:gridCol>
                <a:gridCol w="673928">
                  <a:extLst>
                    <a:ext uri="{9D8B030D-6E8A-4147-A177-3AD203B41FA5}">
                      <a16:colId xmlns:a16="http://schemas.microsoft.com/office/drawing/2014/main" val="3313482295"/>
                    </a:ext>
                  </a:extLst>
                </a:gridCol>
                <a:gridCol w="945280">
                  <a:extLst>
                    <a:ext uri="{9D8B030D-6E8A-4147-A177-3AD203B41FA5}">
                      <a16:colId xmlns:a16="http://schemas.microsoft.com/office/drawing/2014/main" val="966807261"/>
                    </a:ext>
                  </a:extLst>
                </a:gridCol>
                <a:gridCol w="882261">
                  <a:extLst>
                    <a:ext uri="{9D8B030D-6E8A-4147-A177-3AD203B41FA5}">
                      <a16:colId xmlns:a16="http://schemas.microsoft.com/office/drawing/2014/main" val="176635344"/>
                    </a:ext>
                  </a:extLst>
                </a:gridCol>
                <a:gridCol w="1638483">
                  <a:extLst>
                    <a:ext uri="{9D8B030D-6E8A-4147-A177-3AD203B41FA5}">
                      <a16:colId xmlns:a16="http://schemas.microsoft.com/office/drawing/2014/main" val="1121540816"/>
                    </a:ext>
                  </a:extLst>
                </a:gridCol>
              </a:tblGrid>
              <a:tr h="20348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17. Муниципальная программа городского округа Щёлково "Формирование современной комфортной городской среды"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91726"/>
                  </a:ext>
                </a:extLst>
              </a:tr>
              <a:tr h="982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основного мероприятия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Тип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 измерения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 anchor="ctr"/>
                </a:tc>
                <a:extLst>
                  <a:ext uri="{0D108BD9-81ED-4DB2-BD59-A6C34878D82A}">
                    <a16:rowId xmlns:a16="http://schemas.microsoft.com/office/drawing/2014/main" val="3089180253"/>
                  </a:ext>
                </a:extLst>
              </a:tr>
              <a:tr h="592855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Благоустройство общественных территорий муниципальных образований Московской област, Федеральный проект F2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Формирование комфортной городской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314317"/>
                  </a:ext>
                </a:extLst>
              </a:tr>
              <a:tr h="46812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17.1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1.2 Благоустройство лесопарковых зон;     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Мероприятие 1.4 Устройство систем наружного освещения в рамках реализации проекта "Светлый город";     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Мероприятие F2.1 Реализация программ формирования современной городской среды в части благоустройства общественных территорий;     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Мероприятие F2.2 Реализация программ формирования современной городской среды в части достижения основного результата по благоустройству общественных территорий;     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Мероприятие F2.3 Реализация программ формирования современной городской среды в части достижения основного результата по благоустройству общественных территорий (благоустройство скверов)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2023 Количество благоустроенных общественных территорий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Приоритетный, региональный проект «Формирование комфортной городской среды (Московская область)»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extLst>
                  <a:ext uri="{0D108BD9-81ED-4DB2-BD59-A6C34878D82A}">
                    <a16:rowId xmlns:a16="http://schemas.microsoft.com/office/drawing/2014/main" val="2977741272"/>
                  </a:ext>
                </a:extLst>
              </a:tr>
              <a:tr h="39816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Обеспечение комфортной среды проживания на территории муниципального образования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85" marR="6885" marT="688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221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3914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2" cy="685800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8659">
                  <a:extLst>
                    <a:ext uri="{9D8B030D-6E8A-4147-A177-3AD203B41FA5}">
                      <a16:colId xmlns:a16="http://schemas.microsoft.com/office/drawing/2014/main" val="745400811"/>
                    </a:ext>
                  </a:extLst>
                </a:gridCol>
                <a:gridCol w="1953577">
                  <a:extLst>
                    <a:ext uri="{9D8B030D-6E8A-4147-A177-3AD203B41FA5}">
                      <a16:colId xmlns:a16="http://schemas.microsoft.com/office/drawing/2014/main" val="3253103479"/>
                    </a:ext>
                  </a:extLst>
                </a:gridCol>
                <a:gridCol w="1625881">
                  <a:extLst>
                    <a:ext uri="{9D8B030D-6E8A-4147-A177-3AD203B41FA5}">
                      <a16:colId xmlns:a16="http://schemas.microsoft.com/office/drawing/2014/main" val="2369803259"/>
                    </a:ext>
                  </a:extLst>
                </a:gridCol>
                <a:gridCol w="898016">
                  <a:extLst>
                    <a:ext uri="{9D8B030D-6E8A-4147-A177-3AD203B41FA5}">
                      <a16:colId xmlns:a16="http://schemas.microsoft.com/office/drawing/2014/main" val="2129375031"/>
                    </a:ext>
                  </a:extLst>
                </a:gridCol>
                <a:gridCol w="831845">
                  <a:extLst>
                    <a:ext uri="{9D8B030D-6E8A-4147-A177-3AD203B41FA5}">
                      <a16:colId xmlns:a16="http://schemas.microsoft.com/office/drawing/2014/main" val="2341443527"/>
                    </a:ext>
                  </a:extLst>
                </a:gridCol>
                <a:gridCol w="945280">
                  <a:extLst>
                    <a:ext uri="{9D8B030D-6E8A-4147-A177-3AD203B41FA5}">
                      <a16:colId xmlns:a16="http://schemas.microsoft.com/office/drawing/2014/main" val="2436453522"/>
                    </a:ext>
                  </a:extLst>
                </a:gridCol>
                <a:gridCol w="882260">
                  <a:extLst>
                    <a:ext uri="{9D8B030D-6E8A-4147-A177-3AD203B41FA5}">
                      <a16:colId xmlns:a16="http://schemas.microsoft.com/office/drawing/2014/main" val="3661894788"/>
                    </a:ext>
                  </a:extLst>
                </a:gridCol>
                <a:gridCol w="1638484">
                  <a:extLst>
                    <a:ext uri="{9D8B030D-6E8A-4147-A177-3AD203B41FA5}">
                      <a16:colId xmlns:a16="http://schemas.microsoft.com/office/drawing/2014/main" val="3600849430"/>
                    </a:ext>
                  </a:extLst>
                </a:gridCol>
              </a:tblGrid>
              <a:tr h="7591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17.2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1.23 Установка шкафов управления наружным освещением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2023 Количество установленных шкафов управления наружным освещением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extLst>
                  <a:ext uri="{0D108BD9-81ED-4DB2-BD59-A6C34878D82A}">
                    <a16:rowId xmlns:a16="http://schemas.microsoft.com/office/drawing/2014/main" val="1517272529"/>
                  </a:ext>
                </a:extLst>
              </a:tr>
              <a:tr h="3838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Благоустройство общественных территорий муниципальных образований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472262"/>
                  </a:ext>
                </a:extLst>
              </a:tr>
              <a:tr h="9467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17.3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1.3 Обустройство и установка детских, игровых площадок на территории муниципальных образований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2023 Количество установленных детских, игровых площадок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Приоритетный, обращение Губернатора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extLst>
                  <a:ext uri="{0D108BD9-81ED-4DB2-BD59-A6C34878D82A}">
                    <a16:rowId xmlns:a16="http://schemas.microsoft.com/office/drawing/2014/main" val="3646459424"/>
                  </a:ext>
                </a:extLst>
              </a:tr>
              <a:tr h="3838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Обеспечение комфортной среды проживания на территории муниципального образования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264211"/>
                  </a:ext>
                </a:extLst>
              </a:tr>
              <a:tr h="7591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17.4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1.22 Замена неэнергоэффективных светильников наружного освещения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2023 Количество замененных неэнергоэффективных светильников наружного освещения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1 584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1 584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extLst>
                  <a:ext uri="{0D108BD9-81ED-4DB2-BD59-A6C34878D82A}">
                    <a16:rowId xmlns:a16="http://schemas.microsoft.com/office/drawing/2014/main" val="4248664116"/>
                  </a:ext>
                </a:extLst>
              </a:tr>
              <a:tr h="3838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Обеспечение комфортной среды проживания на территории муниципального образования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00436"/>
                  </a:ext>
                </a:extLst>
              </a:tr>
              <a:tr h="383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17.5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1.4 Приобретение коммунальной техники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приобретенной коммунальной техники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Исполнение показателя не запланировано в 2023 году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extLst>
                  <a:ext uri="{0D108BD9-81ED-4DB2-BD59-A6C34878D82A}">
                    <a16:rowId xmlns:a16="http://schemas.microsoft.com/office/drawing/2014/main" val="1822162096"/>
                  </a:ext>
                </a:extLst>
              </a:tr>
              <a:tr h="3838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Обеспечение комфортной среды проживания на территории муниципального образования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049100"/>
                  </a:ext>
                </a:extLst>
              </a:tr>
              <a:tr h="7591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17.6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1.15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Содержание дворовых территорий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Площадь дворовых территорий и общественных пространств, содержанных за счет бюджетных средств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Квадратный метр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1 104 183,30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1 104 183,30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extLst>
                  <a:ext uri="{0D108BD9-81ED-4DB2-BD59-A6C34878D82A}">
                    <a16:rowId xmlns:a16="http://schemas.microsoft.com/office/drawing/2014/main" val="1982393157"/>
                  </a:ext>
                </a:extLst>
              </a:tr>
              <a:tr h="3838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Обеспечение комфортной среды проживания на территории муниципального образования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10272"/>
                  </a:ext>
                </a:extLst>
              </a:tr>
              <a:tr h="9467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17.7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1.20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Замена и модернизация детских игровых площадок</a:t>
                      </a:r>
                      <a:br>
                        <a:rPr lang="ru-RU" sz="1000" u="none" strike="noStrike">
                          <a:effectLst/>
                        </a:rPr>
                      </a:b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2023 Замена детских игровых площадок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extLst>
                  <a:ext uri="{0D108BD9-81ED-4DB2-BD59-A6C34878D82A}">
                    <a16:rowId xmlns:a16="http://schemas.microsoft.com/office/drawing/2014/main" val="1964745233"/>
                  </a:ext>
                </a:extLst>
              </a:tr>
              <a:tr h="38387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Благоустройство общественных территорий муниципальных образований Московской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07" marR="7007" marT="70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23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3506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8659">
                  <a:extLst>
                    <a:ext uri="{9D8B030D-6E8A-4147-A177-3AD203B41FA5}">
                      <a16:colId xmlns:a16="http://schemas.microsoft.com/office/drawing/2014/main" val="1822624321"/>
                    </a:ext>
                  </a:extLst>
                </a:gridCol>
                <a:gridCol w="1953577">
                  <a:extLst>
                    <a:ext uri="{9D8B030D-6E8A-4147-A177-3AD203B41FA5}">
                      <a16:colId xmlns:a16="http://schemas.microsoft.com/office/drawing/2014/main" val="1303343648"/>
                    </a:ext>
                  </a:extLst>
                </a:gridCol>
                <a:gridCol w="1625880">
                  <a:extLst>
                    <a:ext uri="{9D8B030D-6E8A-4147-A177-3AD203B41FA5}">
                      <a16:colId xmlns:a16="http://schemas.microsoft.com/office/drawing/2014/main" val="402211509"/>
                    </a:ext>
                  </a:extLst>
                </a:gridCol>
                <a:gridCol w="898016">
                  <a:extLst>
                    <a:ext uri="{9D8B030D-6E8A-4147-A177-3AD203B41FA5}">
                      <a16:colId xmlns:a16="http://schemas.microsoft.com/office/drawing/2014/main" val="3670618508"/>
                    </a:ext>
                  </a:extLst>
                </a:gridCol>
                <a:gridCol w="831845">
                  <a:extLst>
                    <a:ext uri="{9D8B030D-6E8A-4147-A177-3AD203B41FA5}">
                      <a16:colId xmlns:a16="http://schemas.microsoft.com/office/drawing/2014/main" val="3969058628"/>
                    </a:ext>
                  </a:extLst>
                </a:gridCol>
                <a:gridCol w="945280">
                  <a:extLst>
                    <a:ext uri="{9D8B030D-6E8A-4147-A177-3AD203B41FA5}">
                      <a16:colId xmlns:a16="http://schemas.microsoft.com/office/drawing/2014/main" val="1987799914"/>
                    </a:ext>
                  </a:extLst>
                </a:gridCol>
                <a:gridCol w="882260">
                  <a:extLst>
                    <a:ext uri="{9D8B030D-6E8A-4147-A177-3AD203B41FA5}">
                      <a16:colId xmlns:a16="http://schemas.microsoft.com/office/drawing/2014/main" val="3018605427"/>
                    </a:ext>
                  </a:extLst>
                </a:gridCol>
                <a:gridCol w="1638483">
                  <a:extLst>
                    <a:ext uri="{9D8B030D-6E8A-4147-A177-3AD203B41FA5}">
                      <a16:colId xmlns:a16="http://schemas.microsoft.com/office/drawing/2014/main" val="3569327719"/>
                    </a:ext>
                  </a:extLst>
                </a:gridCol>
              </a:tblGrid>
              <a:tr h="13513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17.8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1.20 Благоустройство общественных территорий муниципальных образований Московской области (за исключением меропритяй по содержание территорий);      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Мероприятие 1.22 Устройство систем наружного освещения в рамках реализации проекта «Светлый город» за счет средств местного бюджета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Количество благоустроенных общественных территорий за счет средств бюджета муниципального образования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Единица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6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6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extLst>
                  <a:ext uri="{0D108BD9-81ED-4DB2-BD59-A6C34878D82A}">
                    <a16:rowId xmlns:a16="http://schemas.microsoft.com/office/drawing/2014/main" val="240496839"/>
                  </a:ext>
                </a:extLst>
              </a:tr>
              <a:tr h="27397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Федеральный проект F2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Формирование комфортной городской среды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954689"/>
                  </a:ext>
                </a:extLst>
              </a:tr>
              <a:tr h="8126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17.9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F2.1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Ремонт дворовых территорий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Количество благоустроенных дворовых территорий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 dirty="0">
                          <a:effectLst/>
                        </a:rPr>
                        <a:t>Приоритетный, отраслевой показатель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Единица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13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16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Выполнен. В связи с внесением изменений в Госпрограмму МО работы были выполнены по 16 объектам. Плановые  значения показателей  будут скорректированы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extLst>
                  <a:ext uri="{0D108BD9-81ED-4DB2-BD59-A6C34878D82A}">
                    <a16:rowId xmlns:a16="http://schemas.microsoft.com/office/drawing/2014/main" val="578738920"/>
                  </a:ext>
                </a:extLst>
              </a:tr>
              <a:tr h="8126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17.10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1.1 Ямочный ремонт асфальтового покрытия дворовых территорий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Доля дефектов асфальтового покрытия на дворовых территориях, устраненных в рамках выполнения работ по ямочному ремонту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Процент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extLst>
                  <a:ext uri="{0D108BD9-81ED-4DB2-BD59-A6C34878D82A}">
                    <a16:rowId xmlns:a16="http://schemas.microsoft.com/office/drawing/2014/main" val="316716564"/>
                  </a:ext>
                </a:extLst>
              </a:tr>
              <a:tr h="27397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Обеспечение комфортной среды проживания на территории муниципального образования Московской области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51674"/>
                  </a:ext>
                </a:extLst>
              </a:tr>
              <a:tr h="10820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17.11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Мероприятие 1.1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Ямочный ремонт асфальтового покрытия дворовых территорий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Квадратный метр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54 921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54 924,00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extLst>
                  <a:ext uri="{0D108BD9-81ED-4DB2-BD59-A6C34878D82A}">
                    <a16:rowId xmlns:a16="http://schemas.microsoft.com/office/drawing/2014/main" val="2938463512"/>
                  </a:ext>
                </a:extLst>
              </a:tr>
              <a:tr h="27397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мероприяте 01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Обеспечение комфортной среды проживания на территории муниципального образования Московской области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50746"/>
                  </a:ext>
                </a:extLst>
              </a:tr>
              <a:tr h="10254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17.12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Мероприятие 1.2 Создание и ремонт пешеходных коммуникаций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2023 Количество созданных и отремонтированных пешеходных коммуникаций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 dirty="0">
                          <a:effectLst/>
                        </a:rPr>
                        <a:t>Единица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36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35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Выполнен на 97,3%. В связи с внесением изменений в Госпрограмму МО в части исключения 1 объекта, работы были выполнены по 35 объектам. Плановые  значения показателей  будут скорректированы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extLst>
                  <a:ext uri="{0D108BD9-81ED-4DB2-BD59-A6C34878D82A}">
                    <a16:rowId xmlns:a16="http://schemas.microsoft.com/office/drawing/2014/main" val="1651455853"/>
                  </a:ext>
                </a:extLst>
              </a:tr>
              <a:tr h="27397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880" u="none" strike="noStrike">
                          <a:effectLst/>
                        </a:rPr>
                      </a:br>
                      <a:r>
                        <a:rPr lang="ru-RU" sz="880" u="none" strike="noStrike">
                          <a:effectLst/>
                        </a:rPr>
                        <a:t>Обеспечение комфортной среды проживания на территории муниципального образования Московской области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766629"/>
                  </a:ext>
                </a:extLst>
              </a:tr>
              <a:tr h="6779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17.13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Мероприятие 1.17</a:t>
                      </a:r>
                      <a:br>
                        <a:rPr lang="ru-RU" sz="880" u="none" strike="noStrike" dirty="0">
                          <a:effectLst/>
                        </a:rPr>
                      </a:br>
                      <a:r>
                        <a:rPr lang="ru-RU" sz="880" u="none" strike="noStrike" dirty="0">
                          <a:effectLst/>
                        </a:rPr>
                        <a:t>Комплексное благоустройство дворовых территорий (установка новых и замена существующих элементов)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>
                          <a:effectLst/>
                        </a:rPr>
                        <a:t>Количество благоустроенных дворовых территорий за счет средств муниципального образования Московской области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Отраслевой показатель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Единица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17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80" u="none" strike="noStrike">
                          <a:effectLst/>
                        </a:rPr>
                        <a:t>17</a:t>
                      </a:r>
                      <a:endParaRPr lang="ru-RU" sz="8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80" u="none" strike="noStrike" dirty="0">
                          <a:effectLst/>
                        </a:rPr>
                        <a:t>Выполнен</a:t>
                      </a:r>
                      <a:endParaRPr lang="ru-RU" sz="8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14" marR="4614" marT="4614" marB="0"/>
                </a:tc>
                <a:extLst>
                  <a:ext uri="{0D108BD9-81ED-4DB2-BD59-A6C34878D82A}">
                    <a16:rowId xmlns:a16="http://schemas.microsoft.com/office/drawing/2014/main" val="130529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1533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1"/>
          <a:ext cx="9144000" cy="169426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71862">
                  <a:extLst>
                    <a:ext uri="{9D8B030D-6E8A-4147-A177-3AD203B41FA5}">
                      <a16:colId xmlns:a16="http://schemas.microsoft.com/office/drawing/2014/main" val="2145802601"/>
                    </a:ext>
                  </a:extLst>
                </a:gridCol>
                <a:gridCol w="1970553">
                  <a:extLst>
                    <a:ext uri="{9D8B030D-6E8A-4147-A177-3AD203B41FA5}">
                      <a16:colId xmlns:a16="http://schemas.microsoft.com/office/drawing/2014/main" val="1052048056"/>
                    </a:ext>
                  </a:extLst>
                </a:gridCol>
                <a:gridCol w="1640008">
                  <a:extLst>
                    <a:ext uri="{9D8B030D-6E8A-4147-A177-3AD203B41FA5}">
                      <a16:colId xmlns:a16="http://schemas.microsoft.com/office/drawing/2014/main" val="4061962586"/>
                    </a:ext>
                  </a:extLst>
                </a:gridCol>
                <a:gridCol w="826361">
                  <a:extLst>
                    <a:ext uri="{9D8B030D-6E8A-4147-A177-3AD203B41FA5}">
                      <a16:colId xmlns:a16="http://schemas.microsoft.com/office/drawing/2014/main" val="2119192300"/>
                    </a:ext>
                  </a:extLst>
                </a:gridCol>
                <a:gridCol w="839075">
                  <a:extLst>
                    <a:ext uri="{9D8B030D-6E8A-4147-A177-3AD203B41FA5}">
                      <a16:colId xmlns:a16="http://schemas.microsoft.com/office/drawing/2014/main" val="3865611586"/>
                    </a:ext>
                  </a:extLst>
                </a:gridCol>
                <a:gridCol w="953493">
                  <a:extLst>
                    <a:ext uri="{9D8B030D-6E8A-4147-A177-3AD203B41FA5}">
                      <a16:colId xmlns:a16="http://schemas.microsoft.com/office/drawing/2014/main" val="2783124184"/>
                    </a:ext>
                  </a:extLst>
                </a:gridCol>
                <a:gridCol w="889927">
                  <a:extLst>
                    <a:ext uri="{9D8B030D-6E8A-4147-A177-3AD203B41FA5}">
                      <a16:colId xmlns:a16="http://schemas.microsoft.com/office/drawing/2014/main" val="2351776653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93127035"/>
                    </a:ext>
                  </a:extLst>
                </a:gridCol>
              </a:tblGrid>
              <a:tr h="18053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18 Муниципальная программа "Строительство объектов социальной инфраструктуры"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848725"/>
                  </a:ext>
                </a:extLst>
              </a:tr>
              <a:tr h="956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основного мероприятия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Тип показателя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 измерения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 anchor="ctr"/>
                </a:tc>
                <a:extLst>
                  <a:ext uri="{0D108BD9-81ED-4DB2-BD59-A6C34878D82A}">
                    <a16:rowId xmlns:a16="http://schemas.microsoft.com/office/drawing/2014/main" val="3693164163"/>
                  </a:ext>
                </a:extLst>
              </a:tr>
              <a:tr h="49140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Целевые показатели по муниципальной программе отсутствуют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27" marR="8227" marT="822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20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5847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-1" y="-2"/>
          <a:ext cx="9144000" cy="68580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7449">
                  <a:extLst>
                    <a:ext uri="{9D8B030D-6E8A-4147-A177-3AD203B41FA5}">
                      <a16:colId xmlns:a16="http://schemas.microsoft.com/office/drawing/2014/main" val="855555466"/>
                    </a:ext>
                  </a:extLst>
                </a:gridCol>
                <a:gridCol w="2300512">
                  <a:extLst>
                    <a:ext uri="{9D8B030D-6E8A-4147-A177-3AD203B41FA5}">
                      <a16:colId xmlns:a16="http://schemas.microsoft.com/office/drawing/2014/main" val="1014465808"/>
                    </a:ext>
                  </a:extLst>
                </a:gridCol>
                <a:gridCol w="1677266">
                  <a:extLst>
                    <a:ext uri="{9D8B030D-6E8A-4147-A177-3AD203B41FA5}">
                      <a16:colId xmlns:a16="http://schemas.microsoft.com/office/drawing/2014/main" val="3188967035"/>
                    </a:ext>
                  </a:extLst>
                </a:gridCol>
                <a:gridCol w="708789">
                  <a:extLst>
                    <a:ext uri="{9D8B030D-6E8A-4147-A177-3AD203B41FA5}">
                      <a16:colId xmlns:a16="http://schemas.microsoft.com/office/drawing/2014/main" val="1568082648"/>
                    </a:ext>
                  </a:extLst>
                </a:gridCol>
                <a:gridCol w="760727">
                  <a:extLst>
                    <a:ext uri="{9D8B030D-6E8A-4147-A177-3AD203B41FA5}">
                      <a16:colId xmlns:a16="http://schemas.microsoft.com/office/drawing/2014/main" val="2056635353"/>
                    </a:ext>
                  </a:extLst>
                </a:gridCol>
                <a:gridCol w="843215">
                  <a:extLst>
                    <a:ext uri="{9D8B030D-6E8A-4147-A177-3AD203B41FA5}">
                      <a16:colId xmlns:a16="http://schemas.microsoft.com/office/drawing/2014/main" val="3320733554"/>
                    </a:ext>
                  </a:extLst>
                </a:gridCol>
                <a:gridCol w="797390">
                  <a:extLst>
                    <a:ext uri="{9D8B030D-6E8A-4147-A177-3AD203B41FA5}">
                      <a16:colId xmlns:a16="http://schemas.microsoft.com/office/drawing/2014/main" val="2453322173"/>
                    </a:ext>
                  </a:extLst>
                </a:gridCol>
                <a:gridCol w="1698652">
                  <a:extLst>
                    <a:ext uri="{9D8B030D-6E8A-4147-A177-3AD203B41FA5}">
                      <a16:colId xmlns:a16="http://schemas.microsoft.com/office/drawing/2014/main" val="2194547570"/>
                    </a:ext>
                  </a:extLst>
                </a:gridCol>
              </a:tblGrid>
              <a:tr h="21139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rgbClr val="0000CC"/>
                          </a:solidFill>
                          <a:effectLst/>
                        </a:rPr>
                        <a:t>19. Муниципальная программа городского округа Щёлково "Переселение граждан из аварийного жилищного фонда"</a:t>
                      </a:r>
                      <a:endParaRPr lang="ru-RU" sz="1000" b="1" i="0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087969"/>
                  </a:ext>
                </a:extLst>
              </a:tr>
              <a:tr h="1120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основного мероприятия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Тип показателя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 измерения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 целевого показателя  на 2023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 целевого показателя за 2023 года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невыполнения / несвоевременного выполнения / текущая стадия выполнения / предложения по выполнению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 anchor="ctr"/>
                </a:tc>
                <a:extLst>
                  <a:ext uri="{0D108BD9-81ED-4DB2-BD59-A6C34878D82A}">
                    <a16:rowId xmlns:a16="http://schemas.microsoft.com/office/drawing/2014/main" val="2112882721"/>
                  </a:ext>
                </a:extLst>
              </a:tr>
              <a:tr h="53741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Реализация мероприятий по предоставлению субсидии гражданам, переселяемым из аварийного жилищного фонда, на приобретение (строительство) жилых помещений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715727"/>
                  </a:ext>
                </a:extLst>
              </a:tr>
              <a:tr h="888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19.1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1.1 Финансовое обеспечение расходов, связанных с предоставлением субсидии гражданам, переселяемым из аварийного жилищного фонда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Количество квадратных метров расселенного аварийного жилищного фонда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Тысяча квадратных метров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Исполнение показателя не запланировано в 2023 году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extLst>
                  <a:ext uri="{0D108BD9-81ED-4DB2-BD59-A6C34878D82A}">
                    <a16:rowId xmlns:a16="http://schemas.microsoft.com/office/drawing/2014/main" val="4253190008"/>
                  </a:ext>
                </a:extLst>
              </a:tr>
              <a:tr h="537418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Реализация мероприятий по предоставлению субсидии гражданам, переселяемым из аварийного жилищного фонда, на приобретение (строительство) жилых помещений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83082"/>
                  </a:ext>
                </a:extLst>
              </a:tr>
              <a:tr h="8886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19.2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1.1 Финансовое обеспечение расходов, связанных с предоставлением субсидии гражданам, переселяемым из аварийного жилищного фонда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2023 Количество граждан, расселенных из аварийного жилищного фонда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Приоритетный, 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Тысяча 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Исполнение показателя не запланировано в 2023 году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extLst>
                  <a:ext uri="{0D108BD9-81ED-4DB2-BD59-A6C34878D82A}">
                    <a16:rowId xmlns:a16="http://schemas.microsoft.com/office/drawing/2014/main" val="1502389746"/>
                  </a:ext>
                </a:extLst>
              </a:tr>
              <a:tr h="44392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Переселение граждан из аварийного жилищного фонда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174205"/>
                  </a:ext>
                </a:extLst>
              </a:tr>
              <a:tr h="18285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19.3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2.1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Обеспечение мероприятий по переселению граждан из аварийного жилищного фонда, признанного таковым после 01.01.2017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Количество квадратных метров расселенного аварийного жилищного фонда за счет средств внебюджетных источников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Тысяча квадратных метров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0,112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0,101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 на 90,2%. Завершены мероприятия по переселению нанимателей 2 жилых помещений. По одному жилому помещению, расположенному по адресу: р.п. Фряново, мероприятия перенесены. Плановые значения показателя будут скорректированы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extLst>
                  <a:ext uri="{0D108BD9-81ED-4DB2-BD59-A6C34878D82A}">
                    <a16:rowId xmlns:a16="http://schemas.microsoft.com/office/drawing/2014/main" val="2872034347"/>
                  </a:ext>
                </a:extLst>
              </a:tr>
              <a:tr h="401643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Основное мероприятие 02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Переселение граждан из аварийного жилищного фонда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38" marR="7338" marT="733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28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9845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0" y="6692"/>
          <a:ext cx="9144000" cy="685130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7450">
                  <a:extLst>
                    <a:ext uri="{9D8B030D-6E8A-4147-A177-3AD203B41FA5}">
                      <a16:colId xmlns:a16="http://schemas.microsoft.com/office/drawing/2014/main" val="2826325130"/>
                    </a:ext>
                  </a:extLst>
                </a:gridCol>
                <a:gridCol w="2300512">
                  <a:extLst>
                    <a:ext uri="{9D8B030D-6E8A-4147-A177-3AD203B41FA5}">
                      <a16:colId xmlns:a16="http://schemas.microsoft.com/office/drawing/2014/main" val="2606124856"/>
                    </a:ext>
                  </a:extLst>
                </a:gridCol>
                <a:gridCol w="1677266">
                  <a:extLst>
                    <a:ext uri="{9D8B030D-6E8A-4147-A177-3AD203B41FA5}">
                      <a16:colId xmlns:a16="http://schemas.microsoft.com/office/drawing/2014/main" val="2703539228"/>
                    </a:ext>
                  </a:extLst>
                </a:gridCol>
                <a:gridCol w="708790">
                  <a:extLst>
                    <a:ext uri="{9D8B030D-6E8A-4147-A177-3AD203B41FA5}">
                      <a16:colId xmlns:a16="http://schemas.microsoft.com/office/drawing/2014/main" val="3172402584"/>
                    </a:ext>
                  </a:extLst>
                </a:gridCol>
                <a:gridCol w="760727">
                  <a:extLst>
                    <a:ext uri="{9D8B030D-6E8A-4147-A177-3AD203B41FA5}">
                      <a16:colId xmlns:a16="http://schemas.microsoft.com/office/drawing/2014/main" val="3135372750"/>
                    </a:ext>
                  </a:extLst>
                </a:gridCol>
                <a:gridCol w="843215">
                  <a:extLst>
                    <a:ext uri="{9D8B030D-6E8A-4147-A177-3AD203B41FA5}">
                      <a16:colId xmlns:a16="http://schemas.microsoft.com/office/drawing/2014/main" val="2552392600"/>
                    </a:ext>
                  </a:extLst>
                </a:gridCol>
                <a:gridCol w="797388">
                  <a:extLst>
                    <a:ext uri="{9D8B030D-6E8A-4147-A177-3AD203B41FA5}">
                      <a16:colId xmlns:a16="http://schemas.microsoft.com/office/drawing/2014/main" val="1584420375"/>
                    </a:ext>
                  </a:extLst>
                </a:gridCol>
                <a:gridCol w="1698652">
                  <a:extLst>
                    <a:ext uri="{9D8B030D-6E8A-4147-A177-3AD203B41FA5}">
                      <a16:colId xmlns:a16="http://schemas.microsoft.com/office/drawing/2014/main" val="2986623748"/>
                    </a:ext>
                  </a:extLst>
                </a:gridCol>
              </a:tblGrid>
              <a:tr h="1897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19.4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Мероприятие 2.1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Обеспечение мероприятий по переселению граждан из аварийного жилищного фонда, признанного таковым после 01.01.2017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граждан, расселенных из аварийного жилищного фонда за счет средств внебюджетных источников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Тысяча 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0,006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0,005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 на 83,3%. Завершены мероприятия по переселению нанимателей 2 жилых помещений. По одному жилому помещению, расположенному по адресу: р.п. Фряново, мероприятия перенесены. Плановые значения показателя будут скорректированы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extLst>
                  <a:ext uri="{0D108BD9-81ED-4DB2-BD59-A6C34878D82A}">
                    <a16:rowId xmlns:a16="http://schemas.microsoft.com/office/drawing/2014/main" val="1499919194"/>
                  </a:ext>
                </a:extLst>
              </a:tr>
              <a:tr h="38622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Переселение граждан из аварийного жилищного фонда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480998"/>
                  </a:ext>
                </a:extLst>
              </a:tr>
              <a:tr h="1897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19.5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2.1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Обеспечение мероприятий по переселению граждан из аварийного жилищного фонда, признанного таковым после 01.01.2017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квадратных метров расселенного аварийного жилищного фонда, за счет муниципальных программ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Тысяча квадратных метров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0,112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0,101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 на 90,2%. Завершены мероприятия по переселению нанимателей 2 жилых помещений. По одному жилому помещению, расположенному по адресу: р.п. Фряново, мероприятия перенесены. Плановые значения показателя будут скорректированы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extLst>
                  <a:ext uri="{0D108BD9-81ED-4DB2-BD59-A6C34878D82A}">
                    <a16:rowId xmlns:a16="http://schemas.microsoft.com/office/drawing/2014/main" val="231819727"/>
                  </a:ext>
                </a:extLst>
              </a:tr>
              <a:tr h="38622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Переселение граждан из аварийного жилищного фонда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72199"/>
                  </a:ext>
                </a:extLst>
              </a:tr>
              <a:tr h="1897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19.6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2.1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Обеспечение мероприятий по переселению граждан из аварийного жилищного фонда, признанного таковым после 01.01.2017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граждан, расселенных из аварийного жилищного фонда, за счет муниципальных программ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Тысяча 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0,006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0,005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 на 83,3%. Завершены мероприятия по переселению нанимателей 2 жилых помещений. По одному жилому помещению, расположенному по адресу: р.п. Фряново, мероприятия перенесены. Плановые значения показателя будут скорректированы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extLst>
                  <a:ext uri="{0D108BD9-81ED-4DB2-BD59-A6C34878D82A}">
                    <a16:rowId xmlns:a16="http://schemas.microsoft.com/office/drawing/2014/main" val="12249262"/>
                  </a:ext>
                </a:extLst>
              </a:tr>
              <a:tr h="38622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Основное мероприятие 02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Переселение граждан из аварийного жилищного фонда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78" marR="6778" marT="677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01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25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25" y="999593"/>
            <a:ext cx="2932206" cy="1954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504249" y="764704"/>
            <a:ext cx="2445282" cy="4302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9286"/>
            <a:ext cx="2632389" cy="177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-6460"/>
            <a:ext cx="5036300" cy="584593"/>
          </a:xfr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90482" y="764704"/>
            <a:ext cx="1865845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семьи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51520" y="5085184"/>
            <a:ext cx="250480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437792" y="5085184"/>
            <a:ext cx="2448273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526749" y="5085184"/>
            <a:ext cx="2400282" cy="1661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(бюджеты городских и сельских поселений, бюджеты муниципальных районов,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4" name="Picture 6" descr="http://www.mosgubernia.ru/www/images/2015/01/280215MO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2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40" y="3356992"/>
            <a:ext cx="2393791" cy="149542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s://ds02.infourok.ru/uploads/ex/0c72/00085d59-5cf4bfea/img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92" y="3140968"/>
            <a:ext cx="2448272" cy="1728192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8" name="Picture 10" descr="http://www.rfembassy.ru/uploads/images/kar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504808" cy="151216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6" name="Загнутый угол 15"/>
          <p:cNvSpPr/>
          <p:nvPr/>
        </p:nvSpPr>
        <p:spPr>
          <a:xfrm>
            <a:off x="3371238" y="1412776"/>
            <a:ext cx="2520280" cy="1541621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Бюджеты публично-правовых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31541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0" grpId="0"/>
      <p:bldP spid="37893" grpId="0" animBg="1"/>
      <p:bldP spid="37907" grpId="0" animBg="1"/>
      <p:bldP spid="37908" grpId="0" animBg="1"/>
      <p:bldP spid="3790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33765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7449">
                  <a:extLst>
                    <a:ext uri="{9D8B030D-6E8A-4147-A177-3AD203B41FA5}">
                      <a16:colId xmlns:a16="http://schemas.microsoft.com/office/drawing/2014/main" val="3836261408"/>
                    </a:ext>
                  </a:extLst>
                </a:gridCol>
                <a:gridCol w="2300512">
                  <a:extLst>
                    <a:ext uri="{9D8B030D-6E8A-4147-A177-3AD203B41FA5}">
                      <a16:colId xmlns:a16="http://schemas.microsoft.com/office/drawing/2014/main" val="195489241"/>
                    </a:ext>
                  </a:extLst>
                </a:gridCol>
                <a:gridCol w="1677266">
                  <a:extLst>
                    <a:ext uri="{9D8B030D-6E8A-4147-A177-3AD203B41FA5}">
                      <a16:colId xmlns:a16="http://schemas.microsoft.com/office/drawing/2014/main" val="1393122796"/>
                    </a:ext>
                  </a:extLst>
                </a:gridCol>
                <a:gridCol w="708790">
                  <a:extLst>
                    <a:ext uri="{9D8B030D-6E8A-4147-A177-3AD203B41FA5}">
                      <a16:colId xmlns:a16="http://schemas.microsoft.com/office/drawing/2014/main" val="2637633607"/>
                    </a:ext>
                  </a:extLst>
                </a:gridCol>
                <a:gridCol w="760727">
                  <a:extLst>
                    <a:ext uri="{9D8B030D-6E8A-4147-A177-3AD203B41FA5}">
                      <a16:colId xmlns:a16="http://schemas.microsoft.com/office/drawing/2014/main" val="1135970852"/>
                    </a:ext>
                  </a:extLst>
                </a:gridCol>
                <a:gridCol w="843215">
                  <a:extLst>
                    <a:ext uri="{9D8B030D-6E8A-4147-A177-3AD203B41FA5}">
                      <a16:colId xmlns:a16="http://schemas.microsoft.com/office/drawing/2014/main" val="60847939"/>
                    </a:ext>
                  </a:extLst>
                </a:gridCol>
                <a:gridCol w="797389">
                  <a:extLst>
                    <a:ext uri="{9D8B030D-6E8A-4147-A177-3AD203B41FA5}">
                      <a16:colId xmlns:a16="http://schemas.microsoft.com/office/drawing/2014/main" val="248928653"/>
                    </a:ext>
                  </a:extLst>
                </a:gridCol>
                <a:gridCol w="1698652">
                  <a:extLst>
                    <a:ext uri="{9D8B030D-6E8A-4147-A177-3AD203B41FA5}">
                      <a16:colId xmlns:a16="http://schemas.microsoft.com/office/drawing/2014/main" val="2391757871"/>
                    </a:ext>
                  </a:extLst>
                </a:gridCol>
              </a:tblGrid>
              <a:tr h="1369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19.7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2.1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Обеспечение мероприятий по переселению граждан из аварийного жилищного фонда, признанного таковым после 01.01.2017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Тысяча квадратных метров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0,112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0,101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Выполнен на 90,2%. Завершены мероприятия по переселению нанимателей 2 жилых помещений. По одному жилому помещению, расположенному по адресу: р.п. Фряново, мероприятия перенесены. Плановые значения показателя будут скорректированы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extLst>
                  <a:ext uri="{0D108BD9-81ED-4DB2-BD59-A6C34878D82A}">
                    <a16:rowId xmlns:a16="http://schemas.microsoft.com/office/drawing/2014/main" val="3556807546"/>
                  </a:ext>
                </a:extLst>
              </a:tr>
              <a:tr h="292980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Переселение граждан из аварийного жилищного фонда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97250"/>
                  </a:ext>
                </a:extLst>
              </a:tr>
              <a:tr h="13461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19.8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Мероприятие 2.1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Обеспечение мероприятий по переселению граждан из аварийного жилищного фонда, признанного таковым после 01.01.2017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Тысяча 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0,006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0,005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Выполнен на 83,3%.  Завершены мероприятия по переселению нанимателей 2 жилых помещений. По одному жилому помещению, расположенному по адресу: </a:t>
                      </a:r>
                      <a:r>
                        <a:rPr lang="ru-RU" sz="1000" u="none" strike="noStrike" dirty="0" err="1">
                          <a:effectLst/>
                        </a:rPr>
                        <a:t>р.п</a:t>
                      </a:r>
                      <a:r>
                        <a:rPr lang="ru-RU" sz="1000" u="none" strike="noStrike" dirty="0">
                          <a:effectLst/>
                        </a:rPr>
                        <a:t>. Фряново, мероприятия перенесены. Плановые значения показателя будут скорректированы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8" marR="7918" marT="7918" marB="0"/>
                </a:tc>
                <a:extLst>
                  <a:ext uri="{0D108BD9-81ED-4DB2-BD59-A6C34878D82A}">
                    <a16:rowId xmlns:a16="http://schemas.microsoft.com/office/drawing/2014/main" val="387537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884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65302"/>
              </p:ext>
            </p:extLst>
          </p:nvPr>
        </p:nvGraphicFramePr>
        <p:xfrm>
          <a:off x="107503" y="710778"/>
          <a:ext cx="8928994" cy="581456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13758">
                  <a:extLst>
                    <a:ext uri="{9D8B030D-6E8A-4147-A177-3AD203B41FA5}">
                      <a16:colId xmlns:a16="http://schemas.microsoft.com/office/drawing/2014/main" val="1094699810"/>
                    </a:ext>
                  </a:extLst>
                </a:gridCol>
                <a:gridCol w="171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5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200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000" b="1" dirty="0">
                          <a:effectLst/>
                        </a:rPr>
                        <a:t>Целевые группы пользователей (физические и юридические</a:t>
                      </a:r>
                      <a:r>
                        <a:rPr lang="ru-RU" sz="1000" b="1" baseline="0" dirty="0">
                          <a:effectLst/>
                        </a:rPr>
                        <a:t> лица)</a:t>
                      </a:r>
                      <a:endParaRPr lang="ru-RU" sz="10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b="1" dirty="0">
                          <a:effectLst/>
                        </a:rPr>
                        <a:t>Меры поддержки на которую направлены расходы бюджета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effectLst/>
                        </a:rPr>
                        <a:t>Объем расходов              (тыс. рублей) </a:t>
                      </a:r>
                      <a:r>
                        <a:rPr lang="ru-RU" sz="1000" b="1" dirty="0">
                          <a:effectLst/>
                        </a:rPr>
                        <a:t>​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r>
                        <a:rPr lang="ru-RU" sz="1000" b="1" dirty="0">
                          <a:effectLst/>
                        </a:rPr>
                        <a:t>Численность представителей целевой группы 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 fontAlgn="base"/>
                      <a:endParaRPr lang="ru-RU" sz="1000" b="1" dirty="0">
                        <a:effectLst/>
                      </a:endParaRPr>
                    </a:p>
                    <a:p>
                      <a:pPr algn="ctr" fontAlgn="base"/>
                      <a:r>
                        <a:rPr lang="ru-RU" sz="1000" b="1" dirty="0">
                          <a:effectLst/>
                        </a:rPr>
                        <a:t>Нормативный правовой акт​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652">
                <a:tc>
                  <a:txBody>
                    <a:bodyPr/>
                    <a:lstStyle/>
                    <a:p>
                      <a:pPr algn="just" fontAlgn="base"/>
                      <a:r>
                        <a:rPr kumimoji="0" lang="ru-RU" sz="1000" kern="1200" dirty="0">
                          <a:effectLst/>
                        </a:rPr>
                        <a:t>Обучающиеся, проживающие в сельской местности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effectLst/>
                        </a:rPr>
                        <a:t>Обеспечение подвоза обучающихся к месту обучения в муниципальные общеобразовательные организации, расположенные в сельских населенных пунктах​ 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30 285,9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969 человек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effectLst/>
                        </a:rPr>
                        <a:t>Приказ министра образования Московской области от 16.01.2017 года № 53 «Об организации работы по использованию средств, предусмотренных в бюджете Московской области на очередной финансовый год на обеспечение подвоза обучающихся к месту обучения в муниципальные общеобразовательные организации в Московской области, расположенные в сельских населенных пунктах»​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794">
                <a:tc>
                  <a:txBody>
                    <a:bodyPr/>
                    <a:lstStyle/>
                    <a:p>
                      <a:pPr algn="just" fontAlgn="base"/>
                      <a:r>
                        <a:rPr kumimoji="0" lang="ru-RU" sz="1000" kern="1200" dirty="0">
                          <a:effectLst/>
                        </a:rPr>
                        <a:t>Молодые семьи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effectLst/>
                        </a:rPr>
                        <a:t>Субсидии молодым семья на приобретение жилого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помещения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(объекта индивидуального жилищного строительства)​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25 200,5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семей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effectLst/>
                        </a:rPr>
                        <a:t>Постановление Правительства Московской области от 25.10.2016 года № 790/39 "Об утверждении государственной программы Московской области "Жилище" на 2017-2027 годы"​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622">
                <a:tc>
                  <a:txBody>
                    <a:bodyPr/>
                    <a:lstStyle/>
                    <a:p>
                      <a:pPr algn="just" fontAlgn="base"/>
                      <a:r>
                        <a:rPr kumimoji="0" lang="ru-RU" sz="1000" kern="1200">
                          <a:effectLst/>
                        </a:rPr>
                        <a:t>Родители</a:t>
                      </a:r>
                      <a:r>
                        <a:rPr kumimoji="0" lang="ru-RU" sz="1000" kern="1200" baseline="0">
                          <a:effectLst/>
                        </a:rPr>
                        <a:t> детей, посещающих дошкольные учреждения 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effectLst/>
                        </a:rPr>
                        <a:t>Компенсация части родительской платы за присмотр и уход за детьми, осваивающими образовательные программы дошкольного образования в организациях Московской области, осуществляющих образовательную деятельность​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37 882,6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6 541 человек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effectLst/>
                        </a:rPr>
                        <a:t>Постановление Правительства Московской области от 26 мая 2014 года №378/17 «Об утверждении Порядка обращения за компенсацией родительской платы за присмотр и 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деятельность, и порядка ее выплаты, Порядка расходования субвенций бюджетам муниципальных образований Московской области на выплату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деятельность» 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7497">
                <a:tc>
                  <a:txBody>
                    <a:bodyPr/>
                    <a:lstStyle/>
                    <a:p>
                      <a:pPr marL="0" algn="just" defTabSz="685800" rtl="0" eaLnBrk="1" fontAlgn="base" latinLnBrk="0" hangingPunct="1"/>
                      <a:r>
                        <a:rPr kumimoji="0" lang="ru-RU" sz="1000" kern="1200" dirty="0">
                          <a:effectLst/>
                        </a:rPr>
                        <a:t>Дети-сироты и дети</a:t>
                      </a:r>
                      <a:r>
                        <a:rPr kumimoji="0" lang="ru-RU" sz="1000" kern="1200">
                          <a:effectLst/>
                        </a:rPr>
                        <a:t>, оставшиеся</a:t>
                      </a:r>
                      <a:r>
                        <a:rPr kumimoji="0" lang="ru-RU" sz="1000" kern="1200" baseline="0">
                          <a:effectLst/>
                        </a:rPr>
                        <a:t> </a:t>
                      </a:r>
                      <a:r>
                        <a:rPr kumimoji="0" lang="ru-RU" sz="1000" kern="1200">
                          <a:effectLst/>
                        </a:rPr>
                        <a:t>без </a:t>
                      </a:r>
                      <a:r>
                        <a:rPr kumimoji="0" lang="ru-RU" sz="1000" kern="1200" dirty="0">
                          <a:effectLst/>
                        </a:rPr>
                        <a:t>попечения родителей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1000" dirty="0">
                          <a:effectLst/>
                        </a:rPr>
                        <a:t>Предоставление жилых помещений</a:t>
                      </a:r>
                      <a:r>
                        <a:rPr lang="ru-RU" sz="1000" baseline="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детям-сиротам и детям, оставшимся без попечения родителей​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83 119,1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человек</a:t>
                      </a:r>
                    </a:p>
                  </a:txBody>
                  <a:tcPr marL="35739" marR="35739" marT="23826" marB="23826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just" fontAlgn="base"/>
                      <a:r>
                        <a:rPr lang="ru-RU" sz="900" dirty="0">
                          <a:effectLst/>
                        </a:rPr>
                        <a:t>Закон Московской области от 29.12.2007 № 248/2007-ОЗ «О предоставлении  полного государственного обеспечения и дополнительных гарантий  по социальной поддержке детям-сиротам и детям, оставшимся без попечения родителей»​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39" marR="35739" marT="23826" marB="238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4231" y="13995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Расходы бюджета городского округа Щёлково Московской области с учётом интересов представителей целевых групп пользователей за 2023 году 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4549583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9536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Расходы бюджета городского округа Щёлково Московской области за 2023 год по разделам и подразделам КБК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8062"/>
              </p:ext>
            </p:extLst>
          </p:nvPr>
        </p:nvGraphicFramePr>
        <p:xfrm>
          <a:off x="2" y="707885"/>
          <a:ext cx="9143998" cy="61395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5655">
                  <a:extLst>
                    <a:ext uri="{9D8B030D-6E8A-4147-A177-3AD203B41FA5}">
                      <a16:colId xmlns:a16="http://schemas.microsoft.com/office/drawing/2014/main" val="1556215000"/>
                    </a:ext>
                  </a:extLst>
                </a:gridCol>
                <a:gridCol w="2956370">
                  <a:extLst>
                    <a:ext uri="{9D8B030D-6E8A-4147-A177-3AD203B41FA5}">
                      <a16:colId xmlns:a16="http://schemas.microsoft.com/office/drawing/2014/main" val="3509384770"/>
                    </a:ext>
                  </a:extLst>
                </a:gridCol>
                <a:gridCol w="1016577">
                  <a:extLst>
                    <a:ext uri="{9D8B030D-6E8A-4147-A177-3AD203B41FA5}">
                      <a16:colId xmlns:a16="http://schemas.microsoft.com/office/drawing/2014/main" val="4275485594"/>
                    </a:ext>
                  </a:extLst>
                </a:gridCol>
                <a:gridCol w="953476">
                  <a:extLst>
                    <a:ext uri="{9D8B030D-6E8A-4147-A177-3AD203B41FA5}">
                      <a16:colId xmlns:a16="http://schemas.microsoft.com/office/drawing/2014/main" val="2849507919"/>
                    </a:ext>
                  </a:extLst>
                </a:gridCol>
                <a:gridCol w="1110796">
                  <a:extLst>
                    <a:ext uri="{9D8B030D-6E8A-4147-A177-3AD203B41FA5}">
                      <a16:colId xmlns:a16="http://schemas.microsoft.com/office/drawing/2014/main" val="3167254635"/>
                    </a:ext>
                  </a:extLst>
                </a:gridCol>
                <a:gridCol w="684632">
                  <a:extLst>
                    <a:ext uri="{9D8B030D-6E8A-4147-A177-3AD203B41FA5}">
                      <a16:colId xmlns:a16="http://schemas.microsoft.com/office/drawing/2014/main" val="226454126"/>
                    </a:ext>
                  </a:extLst>
                </a:gridCol>
                <a:gridCol w="684632">
                  <a:extLst>
                    <a:ext uri="{9D8B030D-6E8A-4147-A177-3AD203B41FA5}">
                      <a16:colId xmlns:a16="http://schemas.microsoft.com/office/drawing/2014/main" val="3911329241"/>
                    </a:ext>
                  </a:extLst>
                </a:gridCol>
                <a:gridCol w="676854">
                  <a:extLst>
                    <a:ext uri="{9D8B030D-6E8A-4147-A177-3AD203B41FA5}">
                      <a16:colId xmlns:a16="http://schemas.microsoft.com/office/drawing/2014/main" val="3206018488"/>
                    </a:ext>
                  </a:extLst>
                </a:gridCol>
                <a:gridCol w="695006">
                  <a:extLst>
                    <a:ext uri="{9D8B030D-6E8A-4147-A177-3AD203B41FA5}">
                      <a16:colId xmlns:a16="http://schemas.microsoft.com/office/drawing/2014/main" val="360121090"/>
                    </a:ext>
                  </a:extLst>
                </a:gridCol>
              </a:tblGrid>
              <a:tr h="1479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</a:rPr>
                        <a:t>Код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</a:rPr>
                        <a:t>Наименование разделов, подразделов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</a:rPr>
                        <a:t>Годовой план в соответствии с Решением Совета депутатов от 14.12.2022 № 465/55-127 на 2023 год, 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</a:rPr>
                        <a:t>Годовой план в соответствии с отчетом об исполнении бюджета городского округа Щёлково на 2023год, 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</a:rPr>
                        <a:t>Фактически исполнено по состоянию на 01.01.2024, тыс. руб.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</a:rPr>
                        <a:t>% исполнения годового плана в соответствии с Решением Совета депутатов от 14.12.2022 № 465/55-127-НПА на 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</a:rPr>
                        <a:t>% исполнения годового плана в соответствии с отчетом об исполнении бюджета городского округа Щёлково на  2023 год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</a:rPr>
                        <a:t>Фактически исполнено по состоянию на 01.01.2023, тыс. руб.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</a:rPr>
                        <a:t>Темп роста к соответствующему периоду прошлого года, %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1408238068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effectLst/>
                        </a:rPr>
                        <a:t>РАСХОДЫ БЮДЖЕТА - ВСЕГО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13 776 631,1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</a:rPr>
                        <a:t>14 432 574,6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</a:rPr>
                        <a:t>14 014</a:t>
                      </a:r>
                      <a:r>
                        <a:rPr lang="ru-RU" sz="850" b="1" u="none" strike="noStrike" baseline="0" dirty="0">
                          <a:effectLst/>
                        </a:rPr>
                        <a:t> 649,0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101,73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13 518 030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103,67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2912285975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>
                          <a:effectLst/>
                        </a:rPr>
                        <a:t>0100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2 003 385,0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1 672 095,5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1 591 994,1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79,47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95,21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1 480 332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107,54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1765709332"/>
                  </a:ext>
                </a:extLst>
              </a:tr>
              <a:tr h="264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0102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3 834,8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5303,5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5 303,5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138,2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3 881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136,65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1677573768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0103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23 374,0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23 374,0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21 652,4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92,63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92,63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17 887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121,05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3858083498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0104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451 509,8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490 770,1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482 948,3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107,02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98,41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446 746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108,1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244090981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0106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90 624,4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91 407,4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86 718,9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95,69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94,87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85 347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101,61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1228227598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0107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113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355190171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0111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Резервные фонды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5023244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0113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1 433 042,0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1 060 240,5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995 371,0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69,45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93,88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916 358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108,62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3626423535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>
                          <a:effectLst/>
                        </a:rPr>
                        <a:t>0200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effectLst/>
                        </a:rPr>
                        <a:t>Национальная оборона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3534889383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0204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Мобилизационная подготовка экономики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1319417734"/>
                  </a:ext>
                </a:extLst>
              </a:tr>
              <a:tr h="264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>
                          <a:effectLst/>
                        </a:rPr>
                        <a:t>0300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154 833,6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168 421,8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152 066,1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90,29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146 474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103,82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2852527147"/>
                  </a:ext>
                </a:extLst>
              </a:tr>
              <a:tr h="264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0309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8 900,0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4 332,2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625,2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40,73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83,68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2 296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159,07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3514994404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0310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Обеспечение пожарной безопасности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92 038,6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110 194,7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96 069,8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87,18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98 989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97,05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2834069056"/>
                  </a:ext>
                </a:extLst>
              </a:tr>
              <a:tr h="264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0314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53 895,0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53 895,0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52 371,1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45 189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115,89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3210178979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>
                          <a:effectLst/>
                        </a:rPr>
                        <a:t>0400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863 197,0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978 483,7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857 544,8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99,35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87,64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903 035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94,96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4272474310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0405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6 165,0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141,0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7 139,1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87,69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6 738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105,95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2996662588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0406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Водное хозяйство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31 512,0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30 968,5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29 676,2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94,17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95,83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9 232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321,45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2890961844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0408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Транспорт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3 835,1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3 835,0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191,75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3 477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2857864195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0409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772 476,3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879 399,8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762 926,6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98,76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86,76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828 083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92,13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1529393471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0412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51 043,7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56 139,3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53 967,9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105,73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96,13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55 505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97,23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3871470891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>
                          <a:effectLst/>
                        </a:rPr>
                        <a:t>0500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2 009</a:t>
                      </a:r>
                      <a:r>
                        <a:rPr lang="ru-RU" sz="8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136,0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2 293 435,6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2 185 410,7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108,77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95,29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1 789 815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122,10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1557726132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0501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Жилищное хозяйство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70 012,0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74 017,2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73 747,5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105,34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99,64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83 792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222205375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0502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Коммунальное хозяйство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463 211,9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499 510,3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476 325,0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102,83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95,36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432 871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110,03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2292411694"/>
                  </a:ext>
                </a:extLst>
              </a:tr>
              <a:tr h="13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0503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Благоустройство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1 475 912,1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1 719 908,1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1 635</a:t>
                      </a:r>
                      <a:r>
                        <a:rPr lang="ru-RU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338,2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95,08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1 273 152</a:t>
                      </a:r>
                    </a:p>
                  </a:txBody>
                  <a:tcPr marL="3492" marR="3492" marT="34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128,45</a:t>
                      </a:r>
                    </a:p>
                  </a:txBody>
                  <a:tcPr marL="3492" marR="3492" marT="3492" marB="0" anchor="ctr"/>
                </a:tc>
                <a:extLst>
                  <a:ext uri="{0D108BD9-81ED-4DB2-BD59-A6C34878D82A}">
                    <a16:rowId xmlns:a16="http://schemas.microsoft.com/office/drawing/2014/main" val="419999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847282"/>
      </p:ext>
    </p:extLst>
  </p:cSld>
  <p:clrMapOvr>
    <a:masterClrMapping/>
  </p:clrMapOvr>
  <p:transition spd="slow">
    <p:wheel spokes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55339"/>
              </p:ext>
            </p:extLst>
          </p:nvPr>
        </p:nvGraphicFramePr>
        <p:xfrm>
          <a:off x="-1" y="-8"/>
          <a:ext cx="9144001" cy="51266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5657">
                  <a:extLst>
                    <a:ext uri="{9D8B030D-6E8A-4147-A177-3AD203B41FA5}">
                      <a16:colId xmlns:a16="http://schemas.microsoft.com/office/drawing/2014/main" val="2975591190"/>
                    </a:ext>
                  </a:extLst>
                </a:gridCol>
                <a:gridCol w="2956371">
                  <a:extLst>
                    <a:ext uri="{9D8B030D-6E8A-4147-A177-3AD203B41FA5}">
                      <a16:colId xmlns:a16="http://schemas.microsoft.com/office/drawing/2014/main" val="1710132425"/>
                    </a:ext>
                  </a:extLst>
                </a:gridCol>
                <a:gridCol w="961941">
                  <a:extLst>
                    <a:ext uri="{9D8B030D-6E8A-4147-A177-3AD203B41FA5}">
                      <a16:colId xmlns:a16="http://schemas.microsoft.com/office/drawing/2014/main" val="829691313"/>
                    </a:ext>
                  </a:extLst>
                </a:gridCol>
                <a:gridCol w="1071213">
                  <a:extLst>
                    <a:ext uri="{9D8B030D-6E8A-4147-A177-3AD203B41FA5}">
                      <a16:colId xmlns:a16="http://schemas.microsoft.com/office/drawing/2014/main" val="3898529948"/>
                    </a:ext>
                  </a:extLst>
                </a:gridCol>
                <a:gridCol w="1047695">
                  <a:extLst>
                    <a:ext uri="{9D8B030D-6E8A-4147-A177-3AD203B41FA5}">
                      <a16:colId xmlns:a16="http://schemas.microsoft.com/office/drawing/2014/main" val="1521243167"/>
                    </a:ext>
                  </a:extLst>
                </a:gridCol>
                <a:gridCol w="684633">
                  <a:extLst>
                    <a:ext uri="{9D8B030D-6E8A-4147-A177-3AD203B41FA5}">
                      <a16:colId xmlns:a16="http://schemas.microsoft.com/office/drawing/2014/main" val="1184868940"/>
                    </a:ext>
                  </a:extLst>
                </a:gridCol>
                <a:gridCol w="684633">
                  <a:extLst>
                    <a:ext uri="{9D8B030D-6E8A-4147-A177-3AD203B41FA5}">
                      <a16:colId xmlns:a16="http://schemas.microsoft.com/office/drawing/2014/main" val="1298413035"/>
                    </a:ext>
                  </a:extLst>
                </a:gridCol>
                <a:gridCol w="676853">
                  <a:extLst>
                    <a:ext uri="{9D8B030D-6E8A-4147-A177-3AD203B41FA5}">
                      <a16:colId xmlns:a16="http://schemas.microsoft.com/office/drawing/2014/main" val="4272757866"/>
                    </a:ext>
                  </a:extLst>
                </a:gridCol>
                <a:gridCol w="695005">
                  <a:extLst>
                    <a:ext uri="{9D8B030D-6E8A-4147-A177-3AD203B41FA5}">
                      <a16:colId xmlns:a16="http://schemas.microsoft.com/office/drawing/2014/main" val="3198256894"/>
                    </a:ext>
                  </a:extLst>
                </a:gridCol>
              </a:tblGrid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>
                          <a:effectLst/>
                        </a:rPr>
                        <a:t>0600</a:t>
                      </a:r>
                      <a:endParaRPr lang="ru-RU" sz="8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Охрана окружающей среды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5 932,5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5 914,7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5 689,4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95,9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96,19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15 355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37,05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1082941082"/>
                  </a:ext>
                </a:extLst>
              </a:tr>
              <a:tr h="3293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0603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Охрана объектов растительного и животного мира и среды их обитания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3 750,0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3 734,3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3 557,4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94,86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95,26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5 090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69,89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466503544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0605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2 182,5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2 180,4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2 132,0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97,69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97,78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10 265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20,77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2208010074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>
                          <a:effectLst/>
                        </a:rPr>
                        <a:t>0700</a:t>
                      </a:r>
                      <a:endParaRPr lang="ru-RU" sz="8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Образование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7 379 630,1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7 739 265,2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7 674 817,3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99,17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7 619 215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100,73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3268955311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0701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Дошкольное образование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2 344 415,7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2 354 953,1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2 345 202,2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99,59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2 001 990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117,14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4132685809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0702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Общее образование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4 297 372,1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4 680 984,9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4 634 197,5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107,84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4 912 579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94,33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2905920598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0703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Дополнительное образование детей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625 935,1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587 540,0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581 254,2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92,86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98,93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609 821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95,32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925774071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0707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Молодежная политика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39 335,0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36 181,5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35 965,7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91,43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99,4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24 594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146,24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1757383226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0709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Другие вопросы в области образования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72 572,2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79 605,6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78 197,7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107,75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98,23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70 231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111,34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219834690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>
                          <a:effectLst/>
                        </a:rPr>
                        <a:t>0800</a:t>
                      </a:r>
                      <a:endParaRPr lang="ru-RU" sz="8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Культура, кинематография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684 053,9 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808 491,4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806 528,8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117,9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862 984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93,46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2310531038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0801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Культура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664 157,3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784 568,4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783 081,6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117,91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842 268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92,97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1559448516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0804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19 896,6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23 923,0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23 447,2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117,85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98,01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20 716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113,18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1727279070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>
                          <a:effectLst/>
                        </a:rPr>
                        <a:t>0900</a:t>
                      </a:r>
                      <a:endParaRPr lang="ru-RU" sz="8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Здравоохранение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4 320,0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4 560,0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4 560,0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105,56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3 837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118,84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435422678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0909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Другие вопросы в области здравоохранения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4 320,0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4 560,0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4 560,0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105,56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3 837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118,84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2766387972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>
                          <a:effectLst/>
                        </a:rPr>
                        <a:t>1000</a:t>
                      </a:r>
                      <a:endParaRPr lang="ru-RU" sz="8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Социальная политика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218 400,1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215 793,5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192 867,1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88,31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89,38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212 319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90,84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4075205514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1001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Пенсионное обеспечение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28 000,0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26 641,9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26 272,6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93,83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98,61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26 391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101,45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2182713106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1003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Социальное обеспечение населения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19 539,0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19 539,0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19 537,6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99,99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99,99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19 858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98,39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1404198366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1004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Охрана семьи и детства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170 161,1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168 912,6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146 558,8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86,13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86,77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165 584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88,51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3348194921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1006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Другие вопросы в области социальной политики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71,14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71,14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486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102,47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4255573017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1100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Физическая культура и спорт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429 730,0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522  100,2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520 835,3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121,2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456 681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114,05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1923979715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>
                          <a:effectLst/>
                        </a:rPr>
                        <a:t>1101</a:t>
                      </a:r>
                      <a:endParaRPr lang="ru-RU" sz="8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Физическая культура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292 384,0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335 045,8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334 274,4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114,33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99,77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323 212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103,42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3885540768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1102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Массовый спорт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1 681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3565720188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1103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Спорт высших достижений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111 546,0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156 892,5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156 754,1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140,53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105 550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148,51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490580059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1105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8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25 800,0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30 161,8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29 806,7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115,53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98,82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26 238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112,85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2609370851"/>
                  </a:ext>
                </a:extLst>
              </a:tr>
              <a:tr h="1687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>
                          <a:effectLst/>
                        </a:rPr>
                        <a:t>1200</a:t>
                      </a:r>
                      <a:endParaRPr lang="ru-RU" sz="85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Средства массовой информации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23 300,0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23 300,0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22 335,5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95,86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95,86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effectLst/>
                        </a:rPr>
                        <a:t>27 983</a:t>
                      </a:r>
                      <a:endParaRPr lang="ru-RU" sz="85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79,82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1778956442"/>
                  </a:ext>
                </a:extLst>
              </a:tr>
              <a:tr h="1912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u="none" strike="noStrike" kern="1200" dirty="0">
                          <a:effectLst/>
                        </a:rPr>
                        <a:t>1204</a:t>
                      </a:r>
                      <a:endParaRPr lang="ru-RU" sz="85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u="none" strike="noStrike" kern="1200" dirty="0">
                          <a:effectLst/>
                        </a:rPr>
                        <a:t>Другие вопросы в области средств массовой информации</a:t>
                      </a:r>
                      <a:endParaRPr lang="ru-RU" sz="85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23 300,0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23 300,0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22 335,5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95,86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95,86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effectLst/>
                        </a:rPr>
                        <a:t>27 983</a:t>
                      </a:r>
                      <a:endParaRPr lang="ru-RU" sz="8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79,82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364902331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1675151944"/>
                  </a:ext>
                </a:extLst>
              </a:tr>
              <a:tr h="3293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1301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006" marR="7006" marT="7006" marB="0" anchor="ctr"/>
                </a:tc>
                <a:extLst>
                  <a:ext uri="{0D108BD9-81ED-4DB2-BD59-A6C34878D82A}">
                    <a16:rowId xmlns:a16="http://schemas.microsoft.com/office/drawing/2014/main" val="3744057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5498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 об общественно значимых проектах, реализуемых на территории городского округа Щёлково Московской области в 2023 году (тыс. рублей)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17288"/>
              </p:ext>
            </p:extLst>
          </p:nvPr>
        </p:nvGraphicFramePr>
        <p:xfrm>
          <a:off x="179511" y="1124744"/>
          <a:ext cx="8784977" cy="54132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3180">
                  <a:extLst>
                    <a:ext uri="{9D8B030D-6E8A-4147-A177-3AD203B41FA5}">
                      <a16:colId xmlns:a16="http://schemas.microsoft.com/office/drawing/2014/main" val="4067194519"/>
                    </a:ext>
                  </a:extLst>
                </a:gridCol>
                <a:gridCol w="2194804">
                  <a:extLst>
                    <a:ext uri="{9D8B030D-6E8A-4147-A177-3AD203B41FA5}">
                      <a16:colId xmlns:a16="http://schemas.microsoft.com/office/drawing/2014/main" val="835961490"/>
                    </a:ext>
                  </a:extLst>
                </a:gridCol>
                <a:gridCol w="1158067">
                  <a:extLst>
                    <a:ext uri="{9D8B030D-6E8A-4147-A177-3AD203B41FA5}">
                      <a16:colId xmlns:a16="http://schemas.microsoft.com/office/drawing/2014/main" val="3304844662"/>
                    </a:ext>
                  </a:extLst>
                </a:gridCol>
                <a:gridCol w="723792">
                  <a:extLst>
                    <a:ext uri="{9D8B030D-6E8A-4147-A177-3AD203B41FA5}">
                      <a16:colId xmlns:a16="http://schemas.microsoft.com/office/drawing/2014/main" val="1909148044"/>
                    </a:ext>
                  </a:extLst>
                </a:gridCol>
                <a:gridCol w="1013309">
                  <a:extLst>
                    <a:ext uri="{9D8B030D-6E8A-4147-A177-3AD203B41FA5}">
                      <a16:colId xmlns:a16="http://schemas.microsoft.com/office/drawing/2014/main" val="4081084963"/>
                    </a:ext>
                  </a:extLst>
                </a:gridCol>
                <a:gridCol w="973457">
                  <a:extLst>
                    <a:ext uri="{9D8B030D-6E8A-4147-A177-3AD203B41FA5}">
                      <a16:colId xmlns:a16="http://schemas.microsoft.com/office/drawing/2014/main" val="618113649"/>
                    </a:ext>
                  </a:extLst>
                </a:gridCol>
                <a:gridCol w="2428368">
                  <a:extLst>
                    <a:ext uri="{9D8B030D-6E8A-4147-A177-3AD203B41FA5}">
                      <a16:colId xmlns:a16="http://schemas.microsoft.com/office/drawing/2014/main" val="348254241"/>
                    </a:ext>
                  </a:extLst>
                </a:gridCol>
              </a:tblGrid>
              <a:tr h="54494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№ п/п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Наименование проекта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Место реализации проекта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Срок ввода объекта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Объем финансирования в 2023 год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Фактические значения в 2023 году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Цели и результаты от реализации проекта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extLst>
                  <a:ext uri="{0D108BD9-81ED-4DB2-BD59-A6C34878D82A}">
                    <a16:rowId xmlns:a16="http://schemas.microsoft.com/office/drawing/2014/main" val="3702065091"/>
                  </a:ext>
                </a:extLst>
              </a:tr>
              <a:tr h="29719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>
                          <a:effectLst/>
                        </a:rPr>
                        <a:t> </a:t>
                      </a:r>
                      <a:endParaRPr lang="ru-RU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b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>
                          <a:effectLst/>
                        </a:rPr>
                        <a:t>ВСЕГО, в том числе:</a:t>
                      </a:r>
                      <a:endParaRPr lang="ru-RU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>
                          <a:effectLst/>
                        </a:rPr>
                        <a:t> </a:t>
                      </a:r>
                      <a:endParaRPr lang="ru-RU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 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1 981 276,7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1 956 245,6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 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b"/>
                </a:tc>
                <a:extLst>
                  <a:ext uri="{0D108BD9-81ED-4DB2-BD59-A6C34878D82A}">
                    <a16:rowId xmlns:a16="http://schemas.microsoft.com/office/drawing/2014/main" val="3427055524"/>
                  </a:ext>
                </a:extLst>
              </a:tr>
              <a:tr h="1084719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>
                          <a:effectLst/>
                        </a:rPr>
                        <a:t>1</a:t>
                      </a:r>
                      <a:endParaRPr lang="ru-RU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Детский сад на 220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Московская область, г. Щелково, ул. Школьная, вблизи МБОУ СОШ № 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01.09.2024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179 233,6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178 518,5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Количество введенных в эксплуатацию объектов дошкольного образования за счет бюджетных средств - всего - 1 единица.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/>
                </a:tc>
                <a:extLst>
                  <a:ext uri="{0D108BD9-81ED-4DB2-BD59-A6C34878D82A}">
                    <a16:rowId xmlns:a16="http://schemas.microsoft.com/office/drawing/2014/main" val="2465240233"/>
                  </a:ext>
                </a:extLst>
              </a:tr>
              <a:tr h="90479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Школа на 825 мест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 Московская область, г. Щелково, микрорайон «Потапово-3А»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>
                          <a:effectLst/>
                        </a:rPr>
                        <a:t>01.09.2023</a:t>
                      </a:r>
                      <a:endParaRPr lang="ru-RU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866 696,6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844 372,9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Количество введенных в эксплуатацию объектов общего образования за счет бюджетных средств - всего - 1 единица.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/>
                </a:tc>
                <a:extLst>
                  <a:ext uri="{0D108BD9-81ED-4DB2-BD59-A6C34878D82A}">
                    <a16:rowId xmlns:a16="http://schemas.microsoft.com/office/drawing/2014/main" val="3151026808"/>
                  </a:ext>
                </a:extLst>
              </a:tr>
              <a:tr h="821198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Общеобразовательная школа на 550 мест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 в пос. Новый городок Щелковского района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01.09.2023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815 859,6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813 867,4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Количество введенных в эксплуатацию объектов общего образования за счет бюджетных средств - всего - 1 единица.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/>
                </a:tc>
                <a:extLst>
                  <a:ext uri="{0D108BD9-81ED-4DB2-BD59-A6C34878D82A}">
                    <a16:rowId xmlns:a16="http://schemas.microsoft.com/office/drawing/2014/main" val="377128564"/>
                  </a:ext>
                </a:extLst>
              </a:tr>
              <a:tr h="171870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Новый корпус на 550 учащихся МБОУ СОШ № 11 им. Титова по адресу: Московская область, г. Щелково, ул. Институтская, д. 5 (ПИР и строительство), 2й этап (в том числе демонтаж здания существующей школы и благоустройство)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Московская область, г. Щелково, ул. Институтская, д. 5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31.12.2023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119 486,9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1200" u="none" strike="noStrike" kern="1200" dirty="0">
                          <a:effectLst/>
                        </a:rPr>
                        <a:t>119 486,8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effectLst/>
                        </a:rPr>
                        <a:t>Количество введенных в эксплуатацию объектов общего образования за счет бюджетных средств - всего - 1 единица.</a:t>
                      </a:r>
                    </a:p>
                    <a:p>
                      <a:pPr marL="0" algn="l" defTabSz="685800" rtl="0" eaLnBrk="1" fontAlgn="ctr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/>
                </a:tc>
                <a:extLst>
                  <a:ext uri="{0D108BD9-81ED-4DB2-BD59-A6C34878D82A}">
                    <a16:rowId xmlns:a16="http://schemas.microsoft.com/office/drawing/2014/main" val="3302596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6515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4" y="0"/>
            <a:ext cx="9141726" cy="69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2856" y="0"/>
            <a:ext cx="6984776" cy="830997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 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Финансовым </a:t>
            </a: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управлением</a:t>
            </a:r>
          </a:p>
          <a:p>
            <a:pPr algn="ctr"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Администрации</a:t>
            </a:r>
            <a:r>
              <a:rPr lang="en-US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городского округа Щёлково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Antique Olive Co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08" y="3995678"/>
            <a:ext cx="8532440" cy="286232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Пролетарский проспект, д. 1-1а, г. Щёлково, Московская область, 141100.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Телефон/факс: 8 496 566-94-19.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Эл. почта: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fuashr@mail.ru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работы: понедельник - четверг с 9:00 до 18:00, пятница - с 9:00 до 16:45, обед — с 13:00 до 13:45.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Начальник Финансового управления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дминистрации городского округа Щёлково - Александр Владимирович Фрыгин.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личного приёма граждан: понедельник с 9:00 до 18:00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Обеденный перерыв с 13:00 до 13:45</a:t>
            </a:r>
          </a:p>
        </p:txBody>
      </p:sp>
    </p:spTree>
    <p:extLst>
      <p:ext uri="{BB962C8B-B14F-4D97-AF65-F5344CB8AC3E}">
        <p14:creationId xmlns:p14="http://schemas.microsoft.com/office/powerpoint/2010/main" val="36267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Прямоугольник 1"/>
          <p:cNvSpPr>
            <a:spLocks noChangeArrowheads="1"/>
          </p:cNvSpPr>
          <p:nvPr/>
        </p:nvSpPr>
        <p:spPr bwMode="auto">
          <a:xfrm>
            <a:off x="104866" y="624192"/>
            <a:ext cx="266429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Palatino Linotype" pitchFamily="18" charset="0"/>
                <a:cs typeface="Times New Roman" pitchFamily="18" charset="0"/>
              </a:rPr>
              <a:t>Доходы бюджета </a:t>
            </a: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поступающие в бюджет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08" y="1610062"/>
            <a:ext cx="3689222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4866" y="1434905"/>
            <a:ext cx="2520670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НАЛОГОВЫЕ ДОХОДЫ: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-Налог на доходы физических лиц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-Земельный налог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-Налог на имущество физических лиц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-Налоги на совокупный доход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-Акцизы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-Государственная пошлина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198" y="3124389"/>
            <a:ext cx="2509294" cy="2000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НЕНАЛОГОВЫЕ ДОХОДЫ:</a:t>
            </a:r>
          </a:p>
          <a:p>
            <a:r>
              <a:rPr lang="ru-RU" dirty="0">
                <a:solidFill>
                  <a:schemeClr val="tx1"/>
                </a:solidFill>
              </a:rPr>
              <a:t>-Доходы от использования муниципального имущества</a:t>
            </a:r>
          </a:p>
          <a:p>
            <a:r>
              <a:rPr lang="ru-RU" dirty="0">
                <a:solidFill>
                  <a:schemeClr val="tx1"/>
                </a:solidFill>
              </a:rPr>
              <a:t>-Доходы от продажи материальных и нематериальных</a:t>
            </a:r>
          </a:p>
          <a:p>
            <a:r>
              <a:rPr lang="ru-RU" dirty="0">
                <a:solidFill>
                  <a:schemeClr val="tx1"/>
                </a:solidFill>
              </a:rPr>
              <a:t>-Прочие доходы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866" y="5193943"/>
            <a:ext cx="2520669" cy="16004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МЕЖБЮДЖЕТНЫЕ ТРАНСФЕРТЫ:</a:t>
            </a:r>
          </a:p>
          <a:p>
            <a:r>
              <a:rPr lang="ru-RU" dirty="0">
                <a:solidFill>
                  <a:schemeClr val="tx1"/>
                </a:solidFill>
              </a:rPr>
              <a:t>Дотации, субсидии, субвенции, иные межбюджетные трансферты (помощь из другого бюджета)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1445840"/>
            <a:ext cx="2160241" cy="44012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РАСХОДЫ на решение вопросов местного значения:</a:t>
            </a:r>
          </a:p>
          <a:p>
            <a:r>
              <a:rPr lang="ru-RU" dirty="0">
                <a:solidFill>
                  <a:schemeClr val="tx1"/>
                </a:solidFill>
              </a:rPr>
              <a:t>-Образование</a:t>
            </a:r>
          </a:p>
          <a:p>
            <a:r>
              <a:rPr lang="ru-RU" dirty="0">
                <a:solidFill>
                  <a:schemeClr val="tx1"/>
                </a:solidFill>
              </a:rPr>
              <a:t>-Культура</a:t>
            </a:r>
          </a:p>
          <a:p>
            <a:r>
              <a:rPr lang="ru-RU" dirty="0">
                <a:solidFill>
                  <a:schemeClr val="tx1"/>
                </a:solidFill>
              </a:rPr>
              <a:t>-Физическая культура и спорт</a:t>
            </a:r>
          </a:p>
          <a:p>
            <a:r>
              <a:rPr lang="ru-RU" dirty="0">
                <a:solidFill>
                  <a:schemeClr val="tx1"/>
                </a:solidFill>
              </a:rPr>
              <a:t>-Дорожная деятельность</a:t>
            </a:r>
          </a:p>
          <a:p>
            <a:r>
              <a:rPr lang="ru-RU" dirty="0">
                <a:solidFill>
                  <a:schemeClr val="tx1"/>
                </a:solidFill>
              </a:rPr>
              <a:t>-Транспорт</a:t>
            </a:r>
          </a:p>
          <a:p>
            <a:r>
              <a:rPr lang="ru-RU" dirty="0">
                <a:solidFill>
                  <a:schemeClr val="tx1"/>
                </a:solidFill>
              </a:rPr>
              <a:t>-Градостроительство и развитие территории  городского округа</a:t>
            </a:r>
          </a:p>
          <a:p>
            <a:r>
              <a:rPr lang="ru-RU" dirty="0">
                <a:solidFill>
                  <a:schemeClr val="tx1"/>
                </a:solidFill>
              </a:rPr>
              <a:t>-Национальная безопасность</a:t>
            </a:r>
          </a:p>
          <a:p>
            <a:r>
              <a:rPr lang="ru-RU" dirty="0">
                <a:solidFill>
                  <a:schemeClr val="tx1"/>
                </a:solidFill>
              </a:rPr>
              <a:t>-Управление</a:t>
            </a:r>
          </a:p>
          <a:p>
            <a:r>
              <a:rPr lang="ru-RU" dirty="0">
                <a:solidFill>
                  <a:schemeClr val="tx1"/>
                </a:solidFill>
              </a:rPr>
              <a:t>-Социальная политика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5231" y="5517232"/>
            <a:ext cx="3384376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ДОХОДЫ – РАСХОДЫ = ДЕФИЦИТ(ПРОФИЦИТ)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123" y="-10417"/>
            <a:ext cx="8080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городского округа– это план доходов и расходов на трехлетний период</a:t>
            </a:r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6012161" y="669627"/>
            <a:ext cx="288032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Palatino Linotype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выплачиваемые из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9555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44096</TotalTime>
  <Words>21301</Words>
  <Application>Microsoft Office PowerPoint</Application>
  <PresentationFormat>Экран (4:3)</PresentationFormat>
  <Paragraphs>3440</Paragraphs>
  <Slides>85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4" baseType="lpstr">
      <vt:lpstr>Antique Olive Compact</vt:lpstr>
      <vt:lpstr>Arial</vt:lpstr>
      <vt:lpstr>Calibri</vt:lpstr>
      <vt:lpstr>Calibri Light</vt:lpstr>
      <vt:lpstr>Constantia</vt:lpstr>
      <vt:lpstr>Corbel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бюджеты?</vt:lpstr>
      <vt:lpstr>Презентация PowerPoint</vt:lpstr>
      <vt:lpstr>Дефицит и профицит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цели и задачи бюджетной политики в 2023 году</vt:lpstr>
      <vt:lpstr>Приоритетные направления бюджетной политики в 2023 году</vt:lpstr>
      <vt:lpstr>Презентация PowerPoint</vt:lpstr>
      <vt:lpstr>Презентация PowerPoint</vt:lpstr>
      <vt:lpstr>Презентация PowerPoint</vt:lpstr>
      <vt:lpstr>Удельный объём налоговых и неналоговых доходов на душу населения в сравнении с другими муниципальными образованиями источник информации: Открытый бюджет Московской области https://budget.mosreg.ru/dokumenty/byudzhetnaya-politika/pokazateli-ispolneniya-byudzhetov-municipalnyx-obrazovanij-moskovskoj-oblasti/#tab-id-11  Мосстат/Население https://77.rosstat.gov.ru/Статистика/Официальная_статистика/Московская_область/Население?ysclid=locya39shj216870105</vt:lpstr>
      <vt:lpstr>Информация о выполнении основных характеристик бюджета городского округа Щёлково Московской области за 2023 год (млн.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Ставки по уплате земельного налога</vt:lpstr>
      <vt:lpstr>Ставки по уплате земельного налога (продолжение)</vt:lpstr>
      <vt:lpstr>Ставки по уплате налога на имущество физических лиц</vt:lpstr>
      <vt:lpstr>Ставки по уплате налога на имущество физических лиц (продолжение)</vt:lpstr>
      <vt:lpstr>Презентация PowerPoint</vt:lpstr>
      <vt:lpstr>Презентация PowerPoint</vt:lpstr>
      <vt:lpstr>Структура расходов бюджета городского округа Щёлково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Е.У. Силаева</cp:lastModifiedBy>
  <cp:revision>2686</cp:revision>
  <cp:lastPrinted>2024-04-01T11:35:25Z</cp:lastPrinted>
  <dcterms:created xsi:type="dcterms:W3CDTF">2014-11-07T09:30:42Z</dcterms:created>
  <dcterms:modified xsi:type="dcterms:W3CDTF">2024-04-03T12:30:48Z</dcterms:modified>
</cp:coreProperties>
</file>