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73" r:id="rId1"/>
  </p:sldMasterIdLst>
  <p:notesMasterIdLst>
    <p:notesMasterId r:id="rId33"/>
  </p:notesMasterIdLst>
  <p:sldIdLst>
    <p:sldId id="256" r:id="rId2"/>
    <p:sldId id="258" r:id="rId3"/>
    <p:sldId id="295" r:id="rId4"/>
    <p:sldId id="261" r:id="rId5"/>
    <p:sldId id="293" r:id="rId6"/>
    <p:sldId id="264" r:id="rId7"/>
    <p:sldId id="338" r:id="rId8"/>
    <p:sldId id="305" r:id="rId9"/>
    <p:sldId id="352" r:id="rId10"/>
    <p:sldId id="355" r:id="rId11"/>
    <p:sldId id="356" r:id="rId12"/>
    <p:sldId id="343" r:id="rId13"/>
    <p:sldId id="344" r:id="rId14"/>
    <p:sldId id="278" r:id="rId15"/>
    <p:sldId id="337" r:id="rId16"/>
    <p:sldId id="321" r:id="rId17"/>
    <p:sldId id="322" r:id="rId18"/>
    <p:sldId id="323" r:id="rId19"/>
    <p:sldId id="315" r:id="rId20"/>
    <p:sldId id="288" r:id="rId21"/>
    <p:sldId id="345" r:id="rId22"/>
    <p:sldId id="270" r:id="rId23"/>
    <p:sldId id="325" r:id="rId24"/>
    <p:sldId id="342" r:id="rId25"/>
    <p:sldId id="339" r:id="rId26"/>
    <p:sldId id="340" r:id="rId27"/>
    <p:sldId id="341" r:id="rId28"/>
    <p:sldId id="348" r:id="rId29"/>
    <p:sldId id="349" r:id="rId30"/>
    <p:sldId id="357" r:id="rId31"/>
    <p:sldId id="346" r:id="rId32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A3A6BB"/>
    <a:srgbClr val="746DCD"/>
    <a:srgbClr val="99CC00"/>
    <a:srgbClr val="3399FF"/>
    <a:srgbClr val="00FFFF"/>
    <a:srgbClr val="1EC64A"/>
    <a:srgbClr val="FF9900"/>
    <a:srgbClr val="34CE9B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6" autoAdjust="0"/>
    <p:restoredTop sz="94676" autoAdjust="0"/>
  </p:normalViewPr>
  <p:slideViewPr>
    <p:cSldViewPr snapToGrid="0">
      <p:cViewPr>
        <p:scale>
          <a:sx n="125" d="100"/>
          <a:sy n="125" d="100"/>
        </p:scale>
        <p:origin x="-7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7898295229179425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FF"/>
            </a:solidFill>
            <a:ln>
              <a:solidFill>
                <a:schemeClr val="tx1"/>
              </a:solidFill>
            </a:ln>
          </c:spPr>
          <c:explosion val="25"/>
          <c:dPt>
            <c:idx val="0"/>
            <c:bubble3D val="0"/>
            <c:explosion val="3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8C3-4F3E-9F92-102E1EEFD48C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8C3-4F3E-9F92-102E1EEFD48C}"/>
              </c:ext>
            </c:extLst>
          </c:dPt>
          <c:dLbls>
            <c:dLbl>
              <c:idx val="0"/>
              <c:layout>
                <c:manualLayout>
                  <c:x val="-7.4972188066498675E-3"/>
                  <c:y val="-0.39110237395246233"/>
                </c:manualLayout>
              </c:layout>
              <c:tx>
                <c:rich>
                  <a:bodyPr/>
                  <a:lstStyle/>
                  <a:p>
                    <a:pPr>
                      <a:defRPr sz="2002" b="1">
                        <a:solidFill>
                          <a:schemeClr val="bg1"/>
                        </a:solidFill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99,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5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C3-4F3E-9F92-102E1EEFD48C}"/>
                </c:ext>
              </c:extLst>
            </c:dLbl>
            <c:dLbl>
              <c:idx val="1"/>
              <c:layout>
                <c:manualLayout>
                  <c:x val="5.7457786526684179E-2"/>
                  <c:y val="9.1349247158277233E-2"/>
                </c:manualLayout>
              </c:layout>
              <c:tx>
                <c:rich>
                  <a:bodyPr/>
                  <a:lstStyle/>
                  <a:p>
                    <a:pPr>
                      <a:defRPr sz="2002" b="1">
                        <a:solidFill>
                          <a:schemeClr val="tx1"/>
                        </a:solidFill>
                      </a:defRPr>
                    </a:pPr>
                    <a:r>
                      <a:rPr lang="en-US" dirty="0" smtClean="0"/>
                      <a:t>0,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C3-4F3E-9F92-102E1EEFD48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Програмные расходы -                                    5 480,4 млн. рублей </c:v>
                </c:pt>
                <c:pt idx="1">
                  <c:v>Непрограммные расходы - 27,5млн. рублей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0.99399999999999999</c:v>
                </c:pt>
                <c:pt idx="1">
                  <c:v>6.0000000000000001E-3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8C3-4F3E-9F92-102E1EEFD4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19">
          <a:noFill/>
        </a:ln>
      </c:spPr>
    </c:plotArea>
    <c:legend>
      <c:legendPos val="r"/>
      <c:layout>
        <c:manualLayout>
          <c:xMode val="edge"/>
          <c:yMode val="edge"/>
          <c:x val="0.65416666666666667"/>
          <c:y val="3.328050713153724E-2"/>
          <c:w val="0.33645833333333336"/>
          <c:h val="0.96354992076069734"/>
        </c:manualLayout>
      </c:layout>
      <c:overlay val="0"/>
      <c:txPr>
        <a:bodyPr/>
        <a:lstStyle/>
        <a:p>
          <a:pPr>
            <a:defRPr sz="1604" b="1">
              <a:solidFill>
                <a:schemeClr val="tx2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3"/>
      </a:pPr>
      <a:endParaRPr lang="ru-RU"/>
    </a:p>
  </c:txPr>
  <c:externalData r:id="rId1">
    <c:autoUpdate val="0"/>
  </c:externalData>
  <c:userShapes r:id="rId2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jpeg"/><Relationship Id="rId1" Type="http://schemas.openxmlformats.org/officeDocument/2006/relationships/image" Target="../media/image18.jpeg"/><Relationship Id="rId6" Type="http://schemas.openxmlformats.org/officeDocument/2006/relationships/image" Target="../media/image22.jpeg"/><Relationship Id="rId5" Type="http://schemas.openxmlformats.org/officeDocument/2006/relationships/image" Target="../media/image20.jpeg"/><Relationship Id="rId4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2C47C8-AB45-4E13-93E4-75685FB4BED1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F0418A96-7F5C-423C-B6B3-44D065988BB9}">
      <dgm:prSet phldrT="[Текст]"/>
      <dgm:spPr/>
      <dgm:t>
        <a:bodyPr/>
        <a:lstStyle/>
        <a:p>
          <a:r>
            <a:rPr lang="ru-RU" dirty="0" smtClean="0">
              <a:latin typeface="+mn-lt"/>
              <a:cs typeface="Times New Roman" pitchFamily="18" charset="0"/>
            </a:rPr>
            <a:t>Неналоговые </a:t>
          </a:r>
        </a:p>
        <a:p>
          <a:r>
            <a:rPr lang="ru-RU" dirty="0" smtClean="0">
              <a:latin typeface="+mn-lt"/>
              <a:cs typeface="Times New Roman" pitchFamily="18" charset="0"/>
            </a:rPr>
            <a:t>доходы </a:t>
          </a:r>
        </a:p>
        <a:p>
          <a:r>
            <a:rPr lang="ru-RU" b="1" dirty="0" smtClean="0">
              <a:latin typeface="+mn-lt"/>
              <a:cs typeface="Times New Roman" pitchFamily="18" charset="0"/>
            </a:rPr>
            <a:t>416,8 </a:t>
          </a:r>
          <a:r>
            <a:rPr lang="ru-RU" dirty="0" err="1" smtClean="0">
              <a:latin typeface="+mn-lt"/>
              <a:cs typeface="Times New Roman" pitchFamily="18" charset="0"/>
            </a:rPr>
            <a:t>млн.руб</a:t>
          </a:r>
          <a:r>
            <a:rPr lang="ru-RU" dirty="0" smtClean="0">
              <a:latin typeface="+mn-lt"/>
              <a:cs typeface="Times New Roman" pitchFamily="18" charset="0"/>
            </a:rPr>
            <a:t>.</a:t>
          </a:r>
        </a:p>
        <a:p>
          <a:r>
            <a:rPr lang="ru-RU" dirty="0" smtClean="0">
              <a:latin typeface="+mn-lt"/>
              <a:cs typeface="Times New Roman" pitchFamily="18" charset="0"/>
            </a:rPr>
            <a:t>7,5 % от общего объема доходов</a:t>
          </a:r>
          <a:endParaRPr lang="ru-RU" dirty="0"/>
        </a:p>
      </dgm:t>
    </dgm:pt>
    <dgm:pt modelId="{9F8E8BD1-B99D-44F4-A57C-A21EB94C5A45}" type="parTrans" cxnId="{D4405D01-C435-4DC9-8B6F-3CD592B86365}">
      <dgm:prSet/>
      <dgm:spPr/>
      <dgm:t>
        <a:bodyPr/>
        <a:lstStyle/>
        <a:p>
          <a:endParaRPr lang="ru-RU"/>
        </a:p>
      </dgm:t>
    </dgm:pt>
    <dgm:pt modelId="{DAC5EFB9-DA38-4352-B5B2-F24600B517D7}" type="sibTrans" cxnId="{D4405D01-C435-4DC9-8B6F-3CD592B86365}">
      <dgm:prSet/>
      <dgm:spPr/>
      <dgm:t>
        <a:bodyPr/>
        <a:lstStyle/>
        <a:p>
          <a:endParaRPr lang="ru-RU"/>
        </a:p>
      </dgm:t>
    </dgm:pt>
    <dgm:pt modelId="{CEAEF289-D1D2-4747-A7AD-8B581D00F8C5}">
      <dgm:prSet phldrT="[Текст]"/>
      <dgm:spPr/>
      <dgm:t>
        <a:bodyPr/>
        <a:lstStyle/>
        <a:p>
          <a:r>
            <a:rPr lang="ru-RU" dirty="0" smtClean="0">
              <a:latin typeface="+mn-lt"/>
              <a:cs typeface="Times New Roman" pitchFamily="18" charset="0"/>
            </a:rPr>
            <a:t>Налоговые доходы </a:t>
          </a:r>
        </a:p>
        <a:p>
          <a:r>
            <a:rPr lang="ru-RU" b="1" dirty="0" smtClean="0">
              <a:latin typeface="+mn-lt"/>
              <a:cs typeface="Times New Roman" pitchFamily="18" charset="0"/>
            </a:rPr>
            <a:t>2 060,3</a:t>
          </a:r>
          <a:r>
            <a:rPr lang="ru-RU" dirty="0" smtClean="0">
              <a:latin typeface="+mn-lt"/>
              <a:cs typeface="Times New Roman" pitchFamily="18" charset="0"/>
            </a:rPr>
            <a:t> млн. руб.</a:t>
          </a:r>
        </a:p>
        <a:p>
          <a:r>
            <a:rPr lang="ru-RU" dirty="0" smtClean="0">
              <a:latin typeface="+mn-lt"/>
              <a:cs typeface="Times New Roman" pitchFamily="18" charset="0"/>
            </a:rPr>
            <a:t>37,0 % от общего объема доходов</a:t>
          </a:r>
          <a:endParaRPr lang="ru-RU" dirty="0"/>
        </a:p>
      </dgm:t>
    </dgm:pt>
    <dgm:pt modelId="{8DD4CC08-DFCA-466E-A3B9-F761DBEC9EA8}" type="parTrans" cxnId="{BB37E4AA-79CC-4334-8044-E7FC7165CC00}">
      <dgm:prSet/>
      <dgm:spPr/>
      <dgm:t>
        <a:bodyPr/>
        <a:lstStyle/>
        <a:p>
          <a:endParaRPr lang="ru-RU"/>
        </a:p>
      </dgm:t>
    </dgm:pt>
    <dgm:pt modelId="{6514DE5C-0C4B-43A1-A874-D72AE299DF63}" type="sibTrans" cxnId="{BB37E4AA-79CC-4334-8044-E7FC7165CC00}">
      <dgm:prSet/>
      <dgm:spPr/>
      <dgm:t>
        <a:bodyPr/>
        <a:lstStyle/>
        <a:p>
          <a:endParaRPr lang="ru-RU"/>
        </a:p>
      </dgm:t>
    </dgm:pt>
    <dgm:pt modelId="{D8A75F63-8EEF-4B99-8EE6-499C071333C0}">
      <dgm:prSet phldrT="[Текст]"/>
      <dgm:spPr/>
      <dgm:t>
        <a:bodyPr/>
        <a:lstStyle/>
        <a:p>
          <a:r>
            <a:rPr lang="ru-RU" dirty="0" smtClean="0">
              <a:latin typeface="+mn-lt"/>
              <a:cs typeface="Times New Roman" pitchFamily="18" charset="0"/>
            </a:rPr>
            <a:t>Межбюджетные трансферты</a:t>
          </a:r>
        </a:p>
        <a:p>
          <a:r>
            <a:rPr lang="ru-RU" b="1" dirty="0" smtClean="0">
              <a:latin typeface="+mn-lt"/>
              <a:cs typeface="Times New Roman" pitchFamily="18" charset="0"/>
            </a:rPr>
            <a:t>3 088,4</a:t>
          </a:r>
          <a:r>
            <a:rPr lang="ru-RU" dirty="0" smtClean="0">
              <a:latin typeface="+mn-lt"/>
              <a:cs typeface="Times New Roman" pitchFamily="18" charset="0"/>
            </a:rPr>
            <a:t> млн. руб. </a:t>
          </a:r>
        </a:p>
        <a:p>
          <a:r>
            <a:rPr lang="ru-RU" dirty="0" smtClean="0">
              <a:latin typeface="+mn-lt"/>
              <a:cs typeface="Times New Roman" pitchFamily="18" charset="0"/>
            </a:rPr>
            <a:t>55,5 % от общего объема доходов</a:t>
          </a:r>
          <a:endParaRPr lang="ru-RU" dirty="0"/>
        </a:p>
      </dgm:t>
    </dgm:pt>
    <dgm:pt modelId="{672BFDBF-D329-4FA5-A149-5DD33C115594}" type="parTrans" cxnId="{CF0C1EDC-281D-4296-8ED2-7232AA337AEF}">
      <dgm:prSet/>
      <dgm:spPr/>
      <dgm:t>
        <a:bodyPr/>
        <a:lstStyle/>
        <a:p>
          <a:endParaRPr lang="ru-RU"/>
        </a:p>
      </dgm:t>
    </dgm:pt>
    <dgm:pt modelId="{1050DAA5-AE2F-4E33-8533-A32908BD7BB1}" type="sibTrans" cxnId="{CF0C1EDC-281D-4296-8ED2-7232AA337AEF}">
      <dgm:prSet/>
      <dgm:spPr/>
      <dgm:t>
        <a:bodyPr/>
        <a:lstStyle/>
        <a:p>
          <a:endParaRPr lang="ru-RU"/>
        </a:p>
      </dgm:t>
    </dgm:pt>
    <dgm:pt modelId="{917F2622-439A-443C-823D-62A529264251}" type="pres">
      <dgm:prSet presAssocID="{6C2C47C8-AB45-4E13-93E4-75685FB4BED1}" presName="compositeShape" presStyleCnt="0">
        <dgm:presLayoutVars>
          <dgm:dir/>
          <dgm:resizeHandles/>
        </dgm:presLayoutVars>
      </dgm:prSet>
      <dgm:spPr/>
    </dgm:pt>
    <dgm:pt modelId="{08F5B47D-DE0F-4495-8EF4-8F9104EBBC76}" type="pres">
      <dgm:prSet presAssocID="{6C2C47C8-AB45-4E13-93E4-75685FB4BED1}" presName="pyramid" presStyleLbl="node1" presStyleIdx="0" presStyleCnt="1" custLinFactNeighborX="-1321" custLinFactNeighborY="-206"/>
      <dgm:sp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</dgm:spPr>
    </dgm:pt>
    <dgm:pt modelId="{260B884B-2E29-44A2-989A-C0D2F9AED81A}" type="pres">
      <dgm:prSet presAssocID="{6C2C47C8-AB45-4E13-93E4-75685FB4BED1}" presName="theList" presStyleCnt="0"/>
      <dgm:spPr/>
    </dgm:pt>
    <dgm:pt modelId="{EDE1B197-BA3E-4CDF-ABCE-6A624F2C351D}" type="pres">
      <dgm:prSet presAssocID="{F0418A96-7F5C-423C-B6B3-44D065988BB9}" presName="aNode" presStyleLbl="fgAcc1" presStyleIdx="0" presStyleCnt="3" custLinFactY="97530" custLinFactNeighborX="120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31B60-CAEF-48BB-89DC-D00225D442F0}" type="pres">
      <dgm:prSet presAssocID="{F0418A96-7F5C-423C-B6B3-44D065988BB9}" presName="aSpace" presStyleCnt="0"/>
      <dgm:spPr/>
    </dgm:pt>
    <dgm:pt modelId="{E2A244D9-FEBE-45D2-BE1F-ED4FEBC9F2E7}" type="pres">
      <dgm:prSet presAssocID="{CEAEF289-D1D2-4747-A7AD-8B581D00F8C5}" presName="aNode" presStyleLbl="fgAcc1" presStyleIdx="1" presStyleCnt="3" custLinFactY="-100000" custLinFactNeighborX="1209" custLinFactNeighborY="-146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881A2F-EA7D-454B-A884-C8819328A9E8}" type="pres">
      <dgm:prSet presAssocID="{CEAEF289-D1D2-4747-A7AD-8B581D00F8C5}" presName="aSpace" presStyleCnt="0"/>
      <dgm:spPr/>
    </dgm:pt>
    <dgm:pt modelId="{3D24841E-08D5-4A9C-92A7-8242CCCF9444}" type="pres">
      <dgm:prSet presAssocID="{D8A75F63-8EEF-4B99-8EE6-499C071333C0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C1FFA-BA4B-43B8-806D-8EDFAE365354}" type="pres">
      <dgm:prSet presAssocID="{D8A75F63-8EEF-4B99-8EE6-499C071333C0}" presName="aSpace" presStyleCnt="0"/>
      <dgm:spPr/>
    </dgm:pt>
  </dgm:ptLst>
  <dgm:cxnLst>
    <dgm:cxn modelId="{D4405D01-C435-4DC9-8B6F-3CD592B86365}" srcId="{6C2C47C8-AB45-4E13-93E4-75685FB4BED1}" destId="{F0418A96-7F5C-423C-B6B3-44D065988BB9}" srcOrd="0" destOrd="0" parTransId="{9F8E8BD1-B99D-44F4-A57C-A21EB94C5A45}" sibTransId="{DAC5EFB9-DA38-4352-B5B2-F24600B517D7}"/>
    <dgm:cxn modelId="{B414B38B-CDF7-40B9-A99D-33D458B9F95B}" type="presOf" srcId="{F0418A96-7F5C-423C-B6B3-44D065988BB9}" destId="{EDE1B197-BA3E-4CDF-ABCE-6A624F2C351D}" srcOrd="0" destOrd="0" presId="urn:microsoft.com/office/officeart/2005/8/layout/pyramid2"/>
    <dgm:cxn modelId="{CF0C1EDC-281D-4296-8ED2-7232AA337AEF}" srcId="{6C2C47C8-AB45-4E13-93E4-75685FB4BED1}" destId="{D8A75F63-8EEF-4B99-8EE6-499C071333C0}" srcOrd="2" destOrd="0" parTransId="{672BFDBF-D329-4FA5-A149-5DD33C115594}" sibTransId="{1050DAA5-AE2F-4E33-8533-A32908BD7BB1}"/>
    <dgm:cxn modelId="{8EA85DF0-8198-4F91-AA3D-6E6BADB30038}" type="presOf" srcId="{D8A75F63-8EEF-4B99-8EE6-499C071333C0}" destId="{3D24841E-08D5-4A9C-92A7-8242CCCF9444}" srcOrd="0" destOrd="0" presId="urn:microsoft.com/office/officeart/2005/8/layout/pyramid2"/>
    <dgm:cxn modelId="{BB37E4AA-79CC-4334-8044-E7FC7165CC00}" srcId="{6C2C47C8-AB45-4E13-93E4-75685FB4BED1}" destId="{CEAEF289-D1D2-4747-A7AD-8B581D00F8C5}" srcOrd="1" destOrd="0" parTransId="{8DD4CC08-DFCA-466E-A3B9-F761DBEC9EA8}" sibTransId="{6514DE5C-0C4B-43A1-A874-D72AE299DF63}"/>
    <dgm:cxn modelId="{BD9B92E1-D716-40FD-9715-7B35BB46E5D9}" type="presOf" srcId="{CEAEF289-D1D2-4747-A7AD-8B581D00F8C5}" destId="{E2A244D9-FEBE-45D2-BE1F-ED4FEBC9F2E7}" srcOrd="0" destOrd="0" presId="urn:microsoft.com/office/officeart/2005/8/layout/pyramid2"/>
    <dgm:cxn modelId="{4211FCB1-6A62-450D-A515-2C27953B90DD}" type="presOf" srcId="{6C2C47C8-AB45-4E13-93E4-75685FB4BED1}" destId="{917F2622-439A-443C-823D-62A529264251}" srcOrd="0" destOrd="0" presId="urn:microsoft.com/office/officeart/2005/8/layout/pyramid2"/>
    <dgm:cxn modelId="{CC3DB2AC-9797-46D4-964B-57D9E3A42A2F}" type="presParOf" srcId="{917F2622-439A-443C-823D-62A529264251}" destId="{08F5B47D-DE0F-4495-8EF4-8F9104EBBC76}" srcOrd="0" destOrd="0" presId="urn:microsoft.com/office/officeart/2005/8/layout/pyramid2"/>
    <dgm:cxn modelId="{4B4DA72D-5A6F-47E1-B191-82A77523C236}" type="presParOf" srcId="{917F2622-439A-443C-823D-62A529264251}" destId="{260B884B-2E29-44A2-989A-C0D2F9AED81A}" srcOrd="1" destOrd="0" presId="urn:microsoft.com/office/officeart/2005/8/layout/pyramid2"/>
    <dgm:cxn modelId="{F8DC2AE2-C2CE-40A7-891C-02A1672DAA99}" type="presParOf" srcId="{260B884B-2E29-44A2-989A-C0D2F9AED81A}" destId="{EDE1B197-BA3E-4CDF-ABCE-6A624F2C351D}" srcOrd="0" destOrd="0" presId="urn:microsoft.com/office/officeart/2005/8/layout/pyramid2"/>
    <dgm:cxn modelId="{E73D2AE6-4E6C-44E8-B8F9-F50E046CD913}" type="presParOf" srcId="{260B884B-2E29-44A2-989A-C0D2F9AED81A}" destId="{23E31B60-CAEF-48BB-89DC-D00225D442F0}" srcOrd="1" destOrd="0" presId="urn:microsoft.com/office/officeart/2005/8/layout/pyramid2"/>
    <dgm:cxn modelId="{1E687B01-2C8C-474C-A856-C2E0E8419D0D}" type="presParOf" srcId="{260B884B-2E29-44A2-989A-C0D2F9AED81A}" destId="{E2A244D9-FEBE-45D2-BE1F-ED4FEBC9F2E7}" srcOrd="2" destOrd="0" presId="urn:microsoft.com/office/officeart/2005/8/layout/pyramid2"/>
    <dgm:cxn modelId="{64A74B49-D827-4B7C-AE0B-B9428BE6B764}" type="presParOf" srcId="{260B884B-2E29-44A2-989A-C0D2F9AED81A}" destId="{8A881A2F-EA7D-454B-A884-C8819328A9E8}" srcOrd="3" destOrd="0" presId="urn:microsoft.com/office/officeart/2005/8/layout/pyramid2"/>
    <dgm:cxn modelId="{90608517-966F-453A-BD85-0528BB653D55}" type="presParOf" srcId="{260B884B-2E29-44A2-989A-C0D2F9AED81A}" destId="{3D24841E-08D5-4A9C-92A7-8242CCCF9444}" srcOrd="4" destOrd="0" presId="urn:microsoft.com/office/officeart/2005/8/layout/pyramid2"/>
    <dgm:cxn modelId="{7CDA0958-61A1-4BD4-80B4-5A8224AB6AF5}" type="presParOf" srcId="{260B884B-2E29-44A2-989A-C0D2F9AED81A}" destId="{5D0C1FFA-BA4B-43B8-806D-8EDFAE36535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5FD646-E6A3-44C5-B0A5-4B2D43049A00}" type="doc">
      <dgm:prSet loTypeId="urn:microsoft.com/office/officeart/2008/layout/HexagonCluster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C20DFFE-1AE3-4D08-B22A-28EAB7512C4C}">
      <dgm:prSet phldrT="[Текст]"/>
      <dgm:spPr/>
      <dgm:t>
        <a:bodyPr/>
        <a:lstStyle/>
        <a:p>
          <a:r>
            <a:rPr lang="ru-RU" dirty="0" smtClean="0"/>
            <a:t>На жилищно-коммунальное хозяйство</a:t>
          </a:r>
          <a:endParaRPr lang="ru-RU" dirty="0"/>
        </a:p>
      </dgm:t>
    </dgm:pt>
    <dgm:pt modelId="{C6DC4822-411F-4383-96AB-C2EE351D2458}" type="parTrans" cxnId="{CF0D884E-AEAE-4AE4-970C-5E5CC54E1108}">
      <dgm:prSet/>
      <dgm:spPr/>
      <dgm:t>
        <a:bodyPr/>
        <a:lstStyle/>
        <a:p>
          <a:endParaRPr lang="ru-RU"/>
        </a:p>
      </dgm:t>
    </dgm:pt>
    <dgm:pt modelId="{5EF4DEED-CFEE-4B15-ACAE-C338AE346077}" type="sibTrans" cxnId="{CF0D884E-AEAE-4AE4-970C-5E5CC54E1108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ru-RU"/>
        </a:p>
      </dgm:t>
    </dgm:pt>
    <dgm:pt modelId="{0B59CE72-8C78-4E18-8136-79E43FFADBA3}">
      <dgm:prSet phldrT="[Текст]" custT="1"/>
      <dgm:spPr/>
      <dgm:t>
        <a:bodyPr/>
        <a:lstStyle/>
        <a:p>
          <a:r>
            <a:rPr lang="ru-RU" sz="1400" dirty="0" smtClean="0"/>
            <a:t>На здравоохранение</a:t>
          </a:r>
          <a:endParaRPr lang="ru-RU" sz="1400" dirty="0"/>
        </a:p>
      </dgm:t>
    </dgm:pt>
    <dgm:pt modelId="{3F9B1797-4407-49F9-B0D0-AE6EA5FFE2BB}" type="parTrans" cxnId="{F2724FF8-2353-458E-A185-B72F209C675A}">
      <dgm:prSet/>
      <dgm:spPr/>
      <dgm:t>
        <a:bodyPr/>
        <a:lstStyle/>
        <a:p>
          <a:endParaRPr lang="ru-RU"/>
        </a:p>
      </dgm:t>
    </dgm:pt>
    <dgm:pt modelId="{3C036546-B993-440B-9F3D-CA56F449B48A}" type="sibTrans" cxnId="{F2724FF8-2353-458E-A185-B72F209C675A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  <dgm:t>
        <a:bodyPr/>
        <a:lstStyle/>
        <a:p>
          <a:endParaRPr lang="ru-RU"/>
        </a:p>
      </dgm:t>
    </dgm:pt>
    <dgm:pt modelId="{B2C6DAEB-978B-459B-A1BB-E3A6BA9B4B79}">
      <dgm:prSet phldrT="[Текст]"/>
      <dgm:spPr/>
      <dgm:t>
        <a:bodyPr/>
        <a:lstStyle/>
        <a:p>
          <a:r>
            <a:rPr lang="ru-RU" dirty="0" smtClean="0"/>
            <a:t>На образование</a:t>
          </a:r>
          <a:endParaRPr lang="ru-RU" dirty="0"/>
        </a:p>
      </dgm:t>
    </dgm:pt>
    <dgm:pt modelId="{A4A561BE-2E5C-45D3-8E0B-17B874A53183}" type="parTrans" cxnId="{D76F6999-237C-46E5-B45C-9F9F14CA0D0E}">
      <dgm:prSet/>
      <dgm:spPr/>
      <dgm:t>
        <a:bodyPr/>
        <a:lstStyle/>
        <a:p>
          <a:endParaRPr lang="ru-RU"/>
        </a:p>
      </dgm:t>
    </dgm:pt>
    <dgm:pt modelId="{433EB02B-2EFB-458E-B101-E854FD7E850A}" type="sibTrans" cxnId="{D76F6999-237C-46E5-B45C-9F9F14CA0D0E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49F9DBD5-796E-485B-A891-9C3E7AB3075F}">
      <dgm:prSet/>
      <dgm:spPr/>
      <dgm:t>
        <a:bodyPr/>
        <a:lstStyle/>
        <a:p>
          <a:r>
            <a:rPr lang="ru-RU" dirty="0" smtClean="0"/>
            <a:t>На  культуру</a:t>
          </a:r>
          <a:endParaRPr lang="ru-RU" dirty="0"/>
        </a:p>
      </dgm:t>
    </dgm:pt>
    <dgm:pt modelId="{09456BE1-B9C4-40E2-9FE3-A815B1D70E6A}" type="parTrans" cxnId="{4E1647C1-0F0B-4ECA-B88F-A9AFB280F9ED}">
      <dgm:prSet/>
      <dgm:spPr/>
      <dgm:t>
        <a:bodyPr/>
        <a:lstStyle/>
        <a:p>
          <a:endParaRPr lang="ru-RU"/>
        </a:p>
      </dgm:t>
    </dgm:pt>
    <dgm:pt modelId="{4C721E43-3134-4A0B-9862-9E42E65AB85A}" type="sibTrans" cxnId="{4E1647C1-0F0B-4ECA-B88F-A9AFB280F9ED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  <dgm:t>
        <a:bodyPr/>
        <a:lstStyle/>
        <a:p>
          <a:endParaRPr lang="ru-RU"/>
        </a:p>
      </dgm:t>
    </dgm:pt>
    <dgm:pt modelId="{B98210E3-184D-4F4F-9121-11B2BD8D83B4}">
      <dgm:prSet/>
      <dgm:spPr/>
      <dgm:t>
        <a:bodyPr/>
        <a:lstStyle/>
        <a:p>
          <a:r>
            <a:rPr lang="ru-RU" dirty="0" smtClean="0"/>
            <a:t>На охрану природы</a:t>
          </a:r>
          <a:endParaRPr lang="ru-RU" dirty="0"/>
        </a:p>
      </dgm:t>
    </dgm:pt>
    <dgm:pt modelId="{D844F362-0A42-4F26-91FB-A20412D30710}" type="parTrans" cxnId="{D0454EF4-CF5D-4D2A-9A85-BFD7D7CA2109}">
      <dgm:prSet/>
      <dgm:spPr/>
      <dgm:t>
        <a:bodyPr/>
        <a:lstStyle/>
        <a:p>
          <a:endParaRPr lang="ru-RU"/>
        </a:p>
      </dgm:t>
    </dgm:pt>
    <dgm:pt modelId="{8F9B9311-8031-4EEB-A27F-F87F5D35884B}" type="sibTrans" cxnId="{D0454EF4-CF5D-4D2A-9A85-BFD7D7CA2109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AF8B3613-C92D-4624-B192-D59FE0E81D25}">
      <dgm:prSet/>
      <dgm:spPr/>
      <dgm:t>
        <a:bodyPr/>
        <a:lstStyle/>
        <a:p>
          <a:r>
            <a:rPr lang="ru-RU" dirty="0" smtClean="0"/>
            <a:t>На физическую культуру и спорт</a:t>
          </a:r>
          <a:endParaRPr lang="ru-RU" dirty="0"/>
        </a:p>
      </dgm:t>
    </dgm:pt>
    <dgm:pt modelId="{DD4B25F0-4BC0-4503-B73C-28AD7B3BBAD5}" type="parTrans" cxnId="{0253DC4C-EFC8-4E5A-B42A-17229566573F}">
      <dgm:prSet/>
      <dgm:spPr/>
      <dgm:t>
        <a:bodyPr/>
        <a:lstStyle/>
        <a:p>
          <a:endParaRPr lang="ru-RU"/>
        </a:p>
      </dgm:t>
    </dgm:pt>
    <dgm:pt modelId="{D6230C8E-6F18-4AFE-B801-6C1EFCA75976}" type="sibTrans" cxnId="{0253DC4C-EFC8-4E5A-B42A-17229566573F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ru-RU"/>
        </a:p>
      </dgm:t>
    </dgm:pt>
    <dgm:pt modelId="{59D5778B-9F78-428E-A33E-4CC2F68FA52E}">
      <dgm:prSet phldrT="[Текст]"/>
      <dgm:spPr/>
      <dgm:t>
        <a:bodyPr/>
        <a:lstStyle/>
        <a:p>
          <a:r>
            <a:rPr lang="en-US" dirty="0" smtClean="0"/>
            <a:t>На </a:t>
          </a:r>
          <a:r>
            <a:rPr lang="en-US" dirty="0" err="1" smtClean="0"/>
            <a:t>дорожное</a:t>
          </a:r>
          <a:r>
            <a:rPr lang="en-US" dirty="0" smtClean="0"/>
            <a:t> </a:t>
          </a:r>
          <a:r>
            <a:rPr lang="en-US" dirty="0" err="1" smtClean="0"/>
            <a:t>хозяйство</a:t>
          </a:r>
          <a:endParaRPr lang="ru-RU" dirty="0"/>
        </a:p>
      </dgm:t>
    </dgm:pt>
    <dgm:pt modelId="{49C260B4-6395-4F86-B040-F86CD0954F69}" type="parTrans" cxnId="{03E93A12-07C0-437D-944D-9E6D2267CDC6}">
      <dgm:prSet/>
      <dgm:spPr/>
      <dgm:t>
        <a:bodyPr/>
        <a:lstStyle/>
        <a:p>
          <a:endParaRPr lang="ru-RU"/>
        </a:p>
      </dgm:t>
    </dgm:pt>
    <dgm:pt modelId="{CA5FDDD1-8BC2-4702-8143-F0B737B7E991}" type="sibTrans" cxnId="{03E93A12-07C0-437D-944D-9E6D2267CDC6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375E9364-D805-4EC6-9752-CCD947DB7E56}" type="pres">
      <dgm:prSet presAssocID="{5C5FD646-E6A3-44C5-B0A5-4B2D43049A00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769600B7-DAB0-49D9-A040-626271C15951}" type="pres">
      <dgm:prSet presAssocID="{0C20DFFE-1AE3-4D08-B22A-28EAB7512C4C}" presName="text1" presStyleCnt="0"/>
      <dgm:spPr/>
    </dgm:pt>
    <dgm:pt modelId="{A020F9D9-A3F6-4A2B-8E3F-8578D74A09A9}" type="pres">
      <dgm:prSet presAssocID="{0C20DFFE-1AE3-4D08-B22A-28EAB7512C4C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E7038-C4B8-40CE-BB8C-4D952FE60965}" type="pres">
      <dgm:prSet presAssocID="{0C20DFFE-1AE3-4D08-B22A-28EAB7512C4C}" presName="textaccent1" presStyleCnt="0"/>
      <dgm:spPr/>
    </dgm:pt>
    <dgm:pt modelId="{704B1D73-90B5-4AB9-BC9B-8549D51FD3EC}" type="pres">
      <dgm:prSet presAssocID="{0C20DFFE-1AE3-4D08-B22A-28EAB7512C4C}" presName="accentRepeatNode" presStyleLbl="solidAlignAcc1" presStyleIdx="0" presStyleCnt="14"/>
      <dgm:spPr/>
    </dgm:pt>
    <dgm:pt modelId="{95716055-27C4-4171-B6F5-776F4A78281C}" type="pres">
      <dgm:prSet presAssocID="{5EF4DEED-CFEE-4B15-ACAE-C338AE346077}" presName="image1" presStyleCnt="0"/>
      <dgm:spPr/>
    </dgm:pt>
    <dgm:pt modelId="{4F1C7423-CD1C-47ED-9050-3BF776DF2D74}" type="pres">
      <dgm:prSet presAssocID="{5EF4DEED-CFEE-4B15-ACAE-C338AE346077}" presName="imageRepeatNode" presStyleLbl="alignAcc1" presStyleIdx="0" presStyleCnt="7"/>
      <dgm:spPr/>
      <dgm:t>
        <a:bodyPr/>
        <a:lstStyle/>
        <a:p>
          <a:endParaRPr lang="ru-RU"/>
        </a:p>
      </dgm:t>
    </dgm:pt>
    <dgm:pt modelId="{22948B4F-1CA0-4A9F-B49A-33BCE723FDD3}" type="pres">
      <dgm:prSet presAssocID="{5EF4DEED-CFEE-4B15-ACAE-C338AE346077}" presName="imageaccent1" presStyleCnt="0"/>
      <dgm:spPr/>
    </dgm:pt>
    <dgm:pt modelId="{E3CDBA8A-B15A-46DF-915E-FDF0388B9200}" type="pres">
      <dgm:prSet presAssocID="{5EF4DEED-CFEE-4B15-ACAE-C338AE346077}" presName="accentRepeatNode" presStyleLbl="solidAlignAcc1" presStyleIdx="1" presStyleCnt="14"/>
      <dgm:spPr/>
    </dgm:pt>
    <dgm:pt modelId="{F1670240-247A-4C0E-B2C7-FD0CCD0AB37C}" type="pres">
      <dgm:prSet presAssocID="{AF8B3613-C92D-4624-B192-D59FE0E81D25}" presName="text2" presStyleCnt="0"/>
      <dgm:spPr/>
    </dgm:pt>
    <dgm:pt modelId="{13504037-493E-4255-AF37-BA877E66C55C}" type="pres">
      <dgm:prSet presAssocID="{AF8B3613-C92D-4624-B192-D59FE0E81D25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1DA213-0B39-4E19-B23C-5D9B26F191E1}" type="pres">
      <dgm:prSet presAssocID="{AF8B3613-C92D-4624-B192-D59FE0E81D25}" presName="textaccent2" presStyleCnt="0"/>
      <dgm:spPr/>
    </dgm:pt>
    <dgm:pt modelId="{F1F937D7-65B9-4158-9C6F-4EC02D8BCBBB}" type="pres">
      <dgm:prSet presAssocID="{AF8B3613-C92D-4624-B192-D59FE0E81D25}" presName="accentRepeatNode" presStyleLbl="solidAlignAcc1" presStyleIdx="2" presStyleCnt="14" custLinFactX="-200000" custLinFactY="100000" custLinFactNeighborX="-249401" custLinFactNeighborY="148295"/>
      <dgm:spPr/>
    </dgm:pt>
    <dgm:pt modelId="{4A8B6FEA-1DBF-47DB-B820-6CD5C8CDF643}" type="pres">
      <dgm:prSet presAssocID="{D6230C8E-6F18-4AFE-B801-6C1EFCA75976}" presName="image2" presStyleCnt="0"/>
      <dgm:spPr/>
    </dgm:pt>
    <dgm:pt modelId="{ED224651-FCAB-4471-B8DA-1FCFDA005E24}" type="pres">
      <dgm:prSet presAssocID="{D6230C8E-6F18-4AFE-B801-6C1EFCA75976}" presName="imageRepeatNode" presStyleLbl="alignAcc1" presStyleIdx="1" presStyleCnt="7"/>
      <dgm:spPr/>
      <dgm:t>
        <a:bodyPr/>
        <a:lstStyle/>
        <a:p>
          <a:endParaRPr lang="ru-RU"/>
        </a:p>
      </dgm:t>
    </dgm:pt>
    <dgm:pt modelId="{2CF83C67-ED27-4056-AE4B-3F26AA6A9BE1}" type="pres">
      <dgm:prSet presAssocID="{D6230C8E-6F18-4AFE-B801-6C1EFCA75976}" presName="imageaccent2" presStyleCnt="0"/>
      <dgm:spPr/>
    </dgm:pt>
    <dgm:pt modelId="{B5245446-55C1-4D31-875A-4666F02F72FA}" type="pres">
      <dgm:prSet presAssocID="{D6230C8E-6F18-4AFE-B801-6C1EFCA75976}" presName="accentRepeatNode" presStyleLbl="solidAlignAcc1" presStyleIdx="3" presStyleCnt="14"/>
      <dgm:spPr/>
    </dgm:pt>
    <dgm:pt modelId="{3C03BF3E-4E5B-456A-817A-40EBD8CD1328}" type="pres">
      <dgm:prSet presAssocID="{0B59CE72-8C78-4E18-8136-79E43FFADBA3}" presName="text3" presStyleCnt="0"/>
      <dgm:spPr/>
    </dgm:pt>
    <dgm:pt modelId="{49D637C6-F093-4E25-9B38-D235590DA5B4}" type="pres">
      <dgm:prSet presAssocID="{0B59CE72-8C78-4E18-8136-79E43FFADBA3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21313-0B50-4BF4-8980-0F87BD16ED1C}" type="pres">
      <dgm:prSet presAssocID="{0B59CE72-8C78-4E18-8136-79E43FFADBA3}" presName="textaccent3" presStyleCnt="0"/>
      <dgm:spPr/>
    </dgm:pt>
    <dgm:pt modelId="{1A08E6AC-D078-460C-8C7F-496112D96661}" type="pres">
      <dgm:prSet presAssocID="{0B59CE72-8C78-4E18-8136-79E43FFADBA3}" presName="accentRepeatNode" presStyleLbl="solidAlignAcc1" presStyleIdx="4" presStyleCnt="14"/>
      <dgm:spPr/>
    </dgm:pt>
    <dgm:pt modelId="{AF57629E-F72F-482B-8DE3-EB30406069B6}" type="pres">
      <dgm:prSet presAssocID="{3C036546-B993-440B-9F3D-CA56F449B48A}" presName="image3" presStyleCnt="0"/>
      <dgm:spPr/>
    </dgm:pt>
    <dgm:pt modelId="{4703CF03-6C87-4432-A010-F781EA62BB49}" type="pres">
      <dgm:prSet presAssocID="{3C036546-B993-440B-9F3D-CA56F449B48A}" presName="imageRepeatNode" presStyleLbl="alignAcc1" presStyleIdx="2" presStyleCnt="7"/>
      <dgm:spPr/>
      <dgm:t>
        <a:bodyPr/>
        <a:lstStyle/>
        <a:p>
          <a:endParaRPr lang="ru-RU"/>
        </a:p>
      </dgm:t>
    </dgm:pt>
    <dgm:pt modelId="{73B65C44-69A8-4589-B85F-26B96E706721}" type="pres">
      <dgm:prSet presAssocID="{3C036546-B993-440B-9F3D-CA56F449B48A}" presName="imageaccent3" presStyleCnt="0"/>
      <dgm:spPr/>
    </dgm:pt>
    <dgm:pt modelId="{D4681659-483B-4C09-A925-6186DCD21D16}" type="pres">
      <dgm:prSet presAssocID="{3C036546-B993-440B-9F3D-CA56F449B48A}" presName="accentRepeatNode" presStyleLbl="solidAlignAcc1" presStyleIdx="5" presStyleCnt="14"/>
      <dgm:spPr/>
    </dgm:pt>
    <dgm:pt modelId="{41A964D6-74A9-400D-AAF7-B8BE0D7CB5E2}" type="pres">
      <dgm:prSet presAssocID="{49F9DBD5-796E-485B-A891-9C3E7AB3075F}" presName="text4" presStyleCnt="0"/>
      <dgm:spPr/>
    </dgm:pt>
    <dgm:pt modelId="{E09342D5-43FC-4999-B33E-51ABDBB004BE}" type="pres">
      <dgm:prSet presAssocID="{49F9DBD5-796E-485B-A891-9C3E7AB3075F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592489-B721-4722-ADD9-2A5687051B1D}" type="pres">
      <dgm:prSet presAssocID="{49F9DBD5-796E-485B-A891-9C3E7AB3075F}" presName="textaccent4" presStyleCnt="0"/>
      <dgm:spPr/>
    </dgm:pt>
    <dgm:pt modelId="{075BFFDE-DFA0-4E3A-9E42-801ACC412685}" type="pres">
      <dgm:prSet presAssocID="{49F9DBD5-796E-485B-A891-9C3E7AB3075F}" presName="accentRepeatNode" presStyleLbl="solidAlignAcc1" presStyleIdx="6" presStyleCnt="14"/>
      <dgm:spPr/>
    </dgm:pt>
    <dgm:pt modelId="{1FC44B05-3B9B-4E1B-9EA4-22EE47BEE9FA}" type="pres">
      <dgm:prSet presAssocID="{4C721E43-3134-4A0B-9862-9E42E65AB85A}" presName="image4" presStyleCnt="0"/>
      <dgm:spPr/>
    </dgm:pt>
    <dgm:pt modelId="{1F4F2CFF-81A0-4D8D-BD9A-1E07D97A40B6}" type="pres">
      <dgm:prSet presAssocID="{4C721E43-3134-4A0B-9862-9E42E65AB85A}" presName="imageRepeatNode" presStyleLbl="alignAcc1" presStyleIdx="3" presStyleCnt="7" custLinFactNeighborX="82626" custLinFactNeighborY="-54311"/>
      <dgm:spPr/>
      <dgm:t>
        <a:bodyPr/>
        <a:lstStyle/>
        <a:p>
          <a:endParaRPr lang="ru-RU"/>
        </a:p>
      </dgm:t>
    </dgm:pt>
    <dgm:pt modelId="{6DA89992-BAFF-475A-A59A-50F3EF1DA452}" type="pres">
      <dgm:prSet presAssocID="{4C721E43-3134-4A0B-9862-9E42E65AB85A}" presName="imageaccent4" presStyleCnt="0"/>
      <dgm:spPr/>
    </dgm:pt>
    <dgm:pt modelId="{A8949E14-8117-4032-A42F-EDB81CA4B84E}" type="pres">
      <dgm:prSet presAssocID="{4C721E43-3134-4A0B-9862-9E42E65AB85A}" presName="accentRepeatNode" presStyleLbl="solidAlignAcc1" presStyleIdx="7" presStyleCnt="14"/>
      <dgm:spPr/>
    </dgm:pt>
    <dgm:pt modelId="{DD0FD197-9528-47CC-90D1-C89CEF40C015}" type="pres">
      <dgm:prSet presAssocID="{B2C6DAEB-978B-459B-A1BB-E3A6BA9B4B79}" presName="text5" presStyleCnt="0"/>
      <dgm:spPr/>
    </dgm:pt>
    <dgm:pt modelId="{18F82977-5DD7-47D9-BA39-5510658B1DAE}" type="pres">
      <dgm:prSet presAssocID="{B2C6DAEB-978B-459B-A1BB-E3A6BA9B4B79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A6F59-19C8-43EE-931D-B8EC636E1DCC}" type="pres">
      <dgm:prSet presAssocID="{B2C6DAEB-978B-459B-A1BB-E3A6BA9B4B79}" presName="textaccent5" presStyleCnt="0"/>
      <dgm:spPr/>
    </dgm:pt>
    <dgm:pt modelId="{A8648E4A-7D38-4CC0-9E4F-EA3F1C5B5474}" type="pres">
      <dgm:prSet presAssocID="{B2C6DAEB-978B-459B-A1BB-E3A6BA9B4B79}" presName="accentRepeatNode" presStyleLbl="solidAlignAcc1" presStyleIdx="8" presStyleCnt="14"/>
      <dgm:spPr/>
    </dgm:pt>
    <dgm:pt modelId="{25074293-C487-402E-BBEA-8F6415ECBACA}" type="pres">
      <dgm:prSet presAssocID="{433EB02B-2EFB-458E-B101-E854FD7E850A}" presName="image5" presStyleCnt="0"/>
      <dgm:spPr/>
    </dgm:pt>
    <dgm:pt modelId="{2653C2E7-E2EB-4E02-9EC7-1C7CE471E336}" type="pres">
      <dgm:prSet presAssocID="{433EB02B-2EFB-458E-B101-E854FD7E850A}" presName="imageRepeatNode" presStyleLbl="alignAcc1" presStyleIdx="4" presStyleCnt="7" custLinFactY="3971" custLinFactNeighborX="-2939" custLinFactNeighborY="100000"/>
      <dgm:spPr/>
      <dgm:t>
        <a:bodyPr/>
        <a:lstStyle/>
        <a:p>
          <a:endParaRPr lang="ru-RU"/>
        </a:p>
      </dgm:t>
    </dgm:pt>
    <dgm:pt modelId="{8E1FC03C-E576-4673-8DBE-27415F71463E}" type="pres">
      <dgm:prSet presAssocID="{433EB02B-2EFB-458E-B101-E854FD7E850A}" presName="imageaccent5" presStyleCnt="0"/>
      <dgm:spPr/>
    </dgm:pt>
    <dgm:pt modelId="{8D779733-3C11-4596-8C98-D9A5F7453BF9}" type="pres">
      <dgm:prSet presAssocID="{433EB02B-2EFB-458E-B101-E854FD7E850A}" presName="accentRepeatNode" presStyleLbl="solidAlignAcc1" presStyleIdx="9" presStyleCnt="14"/>
      <dgm:spPr/>
    </dgm:pt>
    <dgm:pt modelId="{AAA507F9-EAD3-4E6A-81E6-BBADF1D96456}" type="pres">
      <dgm:prSet presAssocID="{B98210E3-184D-4F4F-9121-11B2BD8D83B4}" presName="text6" presStyleCnt="0"/>
      <dgm:spPr/>
    </dgm:pt>
    <dgm:pt modelId="{F84D5722-5E49-45C6-9A50-242E4ACE6770}" type="pres">
      <dgm:prSet presAssocID="{B98210E3-184D-4F4F-9121-11B2BD8D83B4}" presName="textRepeatNode" presStyleLbl="alignNode1" presStyleIdx="5" presStyleCnt="7" custLinFactNeighborX="-88156" custLinFactNeighborY="-588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6FF37-5980-4E4E-9480-5CC39E814DC0}" type="pres">
      <dgm:prSet presAssocID="{B98210E3-184D-4F4F-9121-11B2BD8D83B4}" presName="textaccent6" presStyleCnt="0"/>
      <dgm:spPr/>
    </dgm:pt>
    <dgm:pt modelId="{D226EDCC-F48F-4976-8A47-C8A77FD0FB4E}" type="pres">
      <dgm:prSet presAssocID="{B98210E3-184D-4F4F-9121-11B2BD8D83B4}" presName="accentRepeatNode" presStyleLbl="solidAlignAcc1" presStyleIdx="10" presStyleCnt="14" custLinFactX="-305601" custLinFactY="-1017806" custLinFactNeighborX="-400000" custLinFactNeighborY="-1100000"/>
      <dgm:spPr/>
    </dgm:pt>
    <dgm:pt modelId="{79F2F3B7-6EED-4DDE-9318-70DB41FC2141}" type="pres">
      <dgm:prSet presAssocID="{8F9B9311-8031-4EEB-A27F-F87F5D35884B}" presName="image6" presStyleCnt="0"/>
      <dgm:spPr/>
    </dgm:pt>
    <dgm:pt modelId="{4D50C18C-499D-4B41-BD6D-D36E2F43BF66}" type="pres">
      <dgm:prSet presAssocID="{8F9B9311-8031-4EEB-A27F-F87F5D35884B}" presName="imageRepeatNode" presStyleLbl="alignAcc1" presStyleIdx="5" presStyleCnt="7" custLinFactX="-72454" custLinFactNeighborX="-100000" custLinFactNeighborY="-6276"/>
      <dgm:spPr/>
      <dgm:t>
        <a:bodyPr/>
        <a:lstStyle/>
        <a:p>
          <a:endParaRPr lang="ru-RU"/>
        </a:p>
      </dgm:t>
    </dgm:pt>
    <dgm:pt modelId="{AA3DFCFB-682C-4873-AC2C-B7FCF2DFFBBB}" type="pres">
      <dgm:prSet presAssocID="{8F9B9311-8031-4EEB-A27F-F87F5D35884B}" presName="imageaccent6" presStyleCnt="0"/>
      <dgm:spPr/>
    </dgm:pt>
    <dgm:pt modelId="{1558B4D8-BF56-4BB3-9A47-4476D0EA9C8F}" type="pres">
      <dgm:prSet presAssocID="{8F9B9311-8031-4EEB-A27F-F87F5D35884B}" presName="accentRepeatNode" presStyleLbl="solidAlignAcc1" presStyleIdx="11" presStyleCnt="14" custLinFactX="63800" custLinFactY="-400000" custLinFactNeighborX="100000" custLinFactNeighborY="-466597"/>
      <dgm:spPr/>
    </dgm:pt>
    <dgm:pt modelId="{8B95DD0E-900B-4D31-9AC1-968A4A1C8708}" type="pres">
      <dgm:prSet presAssocID="{59D5778B-9F78-428E-A33E-4CC2F68FA52E}" presName="text7" presStyleCnt="0"/>
      <dgm:spPr/>
    </dgm:pt>
    <dgm:pt modelId="{0B7FDE20-35EC-4321-9CAB-3D2EB795A523}" type="pres">
      <dgm:prSet presAssocID="{59D5778B-9F78-428E-A33E-4CC2F68FA52E}" presName="textRepeatNode" presStyleLbl="alignNode1" presStyleIdx="6" presStyleCnt="7" custLinFactX="70518" custLinFactNeighborX="100000" custLinFactNeighborY="-103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68255-F4BA-4CAB-A762-C4A19B75661E}" type="pres">
      <dgm:prSet presAssocID="{59D5778B-9F78-428E-A33E-4CC2F68FA52E}" presName="textaccent7" presStyleCnt="0"/>
      <dgm:spPr/>
    </dgm:pt>
    <dgm:pt modelId="{E0653A39-1ABC-4C69-A7B5-1EBBC644E50B}" type="pres">
      <dgm:prSet presAssocID="{59D5778B-9F78-428E-A33E-4CC2F68FA52E}" presName="accentRepeatNode" presStyleLbl="solidAlignAcc1" presStyleIdx="12" presStyleCnt="14"/>
      <dgm:spPr/>
    </dgm:pt>
    <dgm:pt modelId="{BB428859-80B2-4E85-BAC3-C313A9663489}" type="pres">
      <dgm:prSet presAssocID="{CA5FDDD1-8BC2-4702-8143-F0B737B7E991}" presName="image7" presStyleCnt="0"/>
      <dgm:spPr/>
    </dgm:pt>
    <dgm:pt modelId="{A41B8FFA-84D0-4868-95EA-E0A9B5B5F044}" type="pres">
      <dgm:prSet presAssocID="{CA5FDDD1-8BC2-4702-8143-F0B737B7E991}" presName="imageRepeatNode" presStyleLbl="alignAcc1" presStyleIdx="6" presStyleCnt="7" custLinFactNeighborX="-84106" custLinFactNeighborY="-58781"/>
      <dgm:spPr/>
      <dgm:t>
        <a:bodyPr/>
        <a:lstStyle/>
        <a:p>
          <a:endParaRPr lang="ru-RU"/>
        </a:p>
      </dgm:t>
    </dgm:pt>
    <dgm:pt modelId="{B45A40D5-2142-49AF-BAA8-7E400097A48E}" type="pres">
      <dgm:prSet presAssocID="{CA5FDDD1-8BC2-4702-8143-F0B737B7E991}" presName="imageaccent7" presStyleCnt="0"/>
      <dgm:spPr/>
    </dgm:pt>
    <dgm:pt modelId="{DD91C51A-3D4E-4979-AAB7-48228197B910}" type="pres">
      <dgm:prSet presAssocID="{CA5FDDD1-8BC2-4702-8143-F0B737B7E991}" presName="accentRepeatNode" presStyleLbl="solidAlignAcc1" presStyleIdx="13" presStyleCnt="14"/>
      <dgm:spPr/>
    </dgm:pt>
  </dgm:ptLst>
  <dgm:cxnLst>
    <dgm:cxn modelId="{D76F6999-237C-46E5-B45C-9F9F14CA0D0E}" srcId="{5C5FD646-E6A3-44C5-B0A5-4B2D43049A00}" destId="{B2C6DAEB-978B-459B-A1BB-E3A6BA9B4B79}" srcOrd="4" destOrd="0" parTransId="{A4A561BE-2E5C-45D3-8E0B-17B874A53183}" sibTransId="{433EB02B-2EFB-458E-B101-E854FD7E850A}"/>
    <dgm:cxn modelId="{21728485-1A46-4705-AC98-A79B66C43A0E}" type="presOf" srcId="{5EF4DEED-CFEE-4B15-ACAE-C338AE346077}" destId="{4F1C7423-CD1C-47ED-9050-3BF776DF2D74}" srcOrd="0" destOrd="0" presId="urn:microsoft.com/office/officeart/2008/layout/HexagonCluster"/>
    <dgm:cxn modelId="{4C7D82D8-3355-4798-857D-B38B3EA854CD}" type="presOf" srcId="{5C5FD646-E6A3-44C5-B0A5-4B2D43049A00}" destId="{375E9364-D805-4EC6-9752-CCD947DB7E56}" srcOrd="0" destOrd="0" presId="urn:microsoft.com/office/officeart/2008/layout/HexagonCluster"/>
    <dgm:cxn modelId="{EC06E442-401A-4DCB-9748-A7A57FFA153F}" type="presOf" srcId="{B98210E3-184D-4F4F-9121-11B2BD8D83B4}" destId="{F84D5722-5E49-45C6-9A50-242E4ACE6770}" srcOrd="0" destOrd="0" presId="urn:microsoft.com/office/officeart/2008/layout/HexagonCluster"/>
    <dgm:cxn modelId="{DDB83A01-8875-4D6A-9BAC-58A932DAD0BE}" type="presOf" srcId="{3C036546-B993-440B-9F3D-CA56F449B48A}" destId="{4703CF03-6C87-4432-A010-F781EA62BB49}" srcOrd="0" destOrd="0" presId="urn:microsoft.com/office/officeart/2008/layout/HexagonCluster"/>
    <dgm:cxn modelId="{15BFA4F1-5BB8-43BC-8CA7-0454B6F6801E}" type="presOf" srcId="{0C20DFFE-1AE3-4D08-B22A-28EAB7512C4C}" destId="{A020F9D9-A3F6-4A2B-8E3F-8578D74A09A9}" srcOrd="0" destOrd="0" presId="urn:microsoft.com/office/officeart/2008/layout/HexagonCluster"/>
    <dgm:cxn modelId="{0253DC4C-EFC8-4E5A-B42A-17229566573F}" srcId="{5C5FD646-E6A3-44C5-B0A5-4B2D43049A00}" destId="{AF8B3613-C92D-4624-B192-D59FE0E81D25}" srcOrd="1" destOrd="0" parTransId="{DD4B25F0-4BC0-4503-B73C-28AD7B3BBAD5}" sibTransId="{D6230C8E-6F18-4AFE-B801-6C1EFCA75976}"/>
    <dgm:cxn modelId="{F2724FF8-2353-458E-A185-B72F209C675A}" srcId="{5C5FD646-E6A3-44C5-B0A5-4B2D43049A00}" destId="{0B59CE72-8C78-4E18-8136-79E43FFADBA3}" srcOrd="2" destOrd="0" parTransId="{3F9B1797-4407-49F9-B0D0-AE6EA5FFE2BB}" sibTransId="{3C036546-B993-440B-9F3D-CA56F449B48A}"/>
    <dgm:cxn modelId="{0C935A48-E27C-49FC-98FE-EBCCF8591B32}" type="presOf" srcId="{4C721E43-3134-4A0B-9862-9E42E65AB85A}" destId="{1F4F2CFF-81A0-4D8D-BD9A-1E07D97A40B6}" srcOrd="0" destOrd="0" presId="urn:microsoft.com/office/officeart/2008/layout/HexagonCluster"/>
    <dgm:cxn modelId="{03E93A12-07C0-437D-944D-9E6D2267CDC6}" srcId="{5C5FD646-E6A3-44C5-B0A5-4B2D43049A00}" destId="{59D5778B-9F78-428E-A33E-4CC2F68FA52E}" srcOrd="6" destOrd="0" parTransId="{49C260B4-6395-4F86-B040-F86CD0954F69}" sibTransId="{CA5FDDD1-8BC2-4702-8143-F0B737B7E991}"/>
    <dgm:cxn modelId="{22333EF7-7645-4306-B731-6C8F27EB3F36}" type="presOf" srcId="{B2C6DAEB-978B-459B-A1BB-E3A6BA9B4B79}" destId="{18F82977-5DD7-47D9-BA39-5510658B1DAE}" srcOrd="0" destOrd="0" presId="urn:microsoft.com/office/officeart/2008/layout/HexagonCluster"/>
    <dgm:cxn modelId="{4E1647C1-0F0B-4ECA-B88F-A9AFB280F9ED}" srcId="{5C5FD646-E6A3-44C5-B0A5-4B2D43049A00}" destId="{49F9DBD5-796E-485B-A891-9C3E7AB3075F}" srcOrd="3" destOrd="0" parTransId="{09456BE1-B9C4-40E2-9FE3-A815B1D70E6A}" sibTransId="{4C721E43-3134-4A0B-9862-9E42E65AB85A}"/>
    <dgm:cxn modelId="{A451AEFE-258A-4199-89B4-D2785B361B82}" type="presOf" srcId="{8F9B9311-8031-4EEB-A27F-F87F5D35884B}" destId="{4D50C18C-499D-4B41-BD6D-D36E2F43BF66}" srcOrd="0" destOrd="0" presId="urn:microsoft.com/office/officeart/2008/layout/HexagonCluster"/>
    <dgm:cxn modelId="{AFB0BA6D-58A5-438D-85F3-6BBFE03E468D}" type="presOf" srcId="{AF8B3613-C92D-4624-B192-D59FE0E81D25}" destId="{13504037-493E-4255-AF37-BA877E66C55C}" srcOrd="0" destOrd="0" presId="urn:microsoft.com/office/officeart/2008/layout/HexagonCluster"/>
    <dgm:cxn modelId="{CF0D884E-AEAE-4AE4-970C-5E5CC54E1108}" srcId="{5C5FD646-E6A3-44C5-B0A5-4B2D43049A00}" destId="{0C20DFFE-1AE3-4D08-B22A-28EAB7512C4C}" srcOrd="0" destOrd="0" parTransId="{C6DC4822-411F-4383-96AB-C2EE351D2458}" sibTransId="{5EF4DEED-CFEE-4B15-ACAE-C338AE346077}"/>
    <dgm:cxn modelId="{D980CC08-680A-473E-8C11-3F8309E5BABE}" type="presOf" srcId="{D6230C8E-6F18-4AFE-B801-6C1EFCA75976}" destId="{ED224651-FCAB-4471-B8DA-1FCFDA005E24}" srcOrd="0" destOrd="0" presId="urn:microsoft.com/office/officeart/2008/layout/HexagonCluster"/>
    <dgm:cxn modelId="{9A2B6690-DEC9-4D0D-9377-8F3AF0CF0440}" type="presOf" srcId="{CA5FDDD1-8BC2-4702-8143-F0B737B7E991}" destId="{A41B8FFA-84D0-4868-95EA-E0A9B5B5F044}" srcOrd="0" destOrd="0" presId="urn:microsoft.com/office/officeart/2008/layout/HexagonCluster"/>
    <dgm:cxn modelId="{1CF64A4A-E810-417F-A58B-48A841B8BD49}" type="presOf" srcId="{49F9DBD5-796E-485B-A891-9C3E7AB3075F}" destId="{E09342D5-43FC-4999-B33E-51ABDBB004BE}" srcOrd="0" destOrd="0" presId="urn:microsoft.com/office/officeart/2008/layout/HexagonCluster"/>
    <dgm:cxn modelId="{4C8D75E7-7C70-49BD-A1D8-7EB5CB436621}" type="presOf" srcId="{433EB02B-2EFB-458E-B101-E854FD7E850A}" destId="{2653C2E7-E2EB-4E02-9EC7-1C7CE471E336}" srcOrd="0" destOrd="0" presId="urn:microsoft.com/office/officeart/2008/layout/HexagonCluster"/>
    <dgm:cxn modelId="{2C3183AB-55AE-4197-A402-56D542A9C3BE}" type="presOf" srcId="{59D5778B-9F78-428E-A33E-4CC2F68FA52E}" destId="{0B7FDE20-35EC-4321-9CAB-3D2EB795A523}" srcOrd="0" destOrd="0" presId="urn:microsoft.com/office/officeart/2008/layout/HexagonCluster"/>
    <dgm:cxn modelId="{8C094135-5A6E-4B3D-8F12-3F799463F993}" type="presOf" srcId="{0B59CE72-8C78-4E18-8136-79E43FFADBA3}" destId="{49D637C6-F093-4E25-9B38-D235590DA5B4}" srcOrd="0" destOrd="0" presId="urn:microsoft.com/office/officeart/2008/layout/HexagonCluster"/>
    <dgm:cxn modelId="{D0454EF4-CF5D-4D2A-9A85-BFD7D7CA2109}" srcId="{5C5FD646-E6A3-44C5-B0A5-4B2D43049A00}" destId="{B98210E3-184D-4F4F-9121-11B2BD8D83B4}" srcOrd="5" destOrd="0" parTransId="{D844F362-0A42-4F26-91FB-A20412D30710}" sibTransId="{8F9B9311-8031-4EEB-A27F-F87F5D35884B}"/>
    <dgm:cxn modelId="{1D3392F8-DA66-412C-AFB3-49556DD42559}" type="presParOf" srcId="{375E9364-D805-4EC6-9752-CCD947DB7E56}" destId="{769600B7-DAB0-49D9-A040-626271C15951}" srcOrd="0" destOrd="0" presId="urn:microsoft.com/office/officeart/2008/layout/HexagonCluster"/>
    <dgm:cxn modelId="{93A46149-0043-426B-986E-51D3E5A5FBAD}" type="presParOf" srcId="{769600B7-DAB0-49D9-A040-626271C15951}" destId="{A020F9D9-A3F6-4A2B-8E3F-8578D74A09A9}" srcOrd="0" destOrd="0" presId="urn:microsoft.com/office/officeart/2008/layout/HexagonCluster"/>
    <dgm:cxn modelId="{FCDC7FAD-7B15-4BB8-8E8A-2A194E8B097D}" type="presParOf" srcId="{375E9364-D805-4EC6-9752-CCD947DB7E56}" destId="{8EEE7038-C4B8-40CE-BB8C-4D952FE60965}" srcOrd="1" destOrd="0" presId="urn:microsoft.com/office/officeart/2008/layout/HexagonCluster"/>
    <dgm:cxn modelId="{6A0F1D48-48B5-409C-A803-4244ED5D1E4F}" type="presParOf" srcId="{8EEE7038-C4B8-40CE-BB8C-4D952FE60965}" destId="{704B1D73-90B5-4AB9-BC9B-8549D51FD3EC}" srcOrd="0" destOrd="0" presId="urn:microsoft.com/office/officeart/2008/layout/HexagonCluster"/>
    <dgm:cxn modelId="{ACC2AE3D-D988-4276-98BC-45AF6E981AED}" type="presParOf" srcId="{375E9364-D805-4EC6-9752-CCD947DB7E56}" destId="{95716055-27C4-4171-B6F5-776F4A78281C}" srcOrd="2" destOrd="0" presId="urn:microsoft.com/office/officeart/2008/layout/HexagonCluster"/>
    <dgm:cxn modelId="{D50E53EF-CBEA-4677-B085-B2DBF7983540}" type="presParOf" srcId="{95716055-27C4-4171-B6F5-776F4A78281C}" destId="{4F1C7423-CD1C-47ED-9050-3BF776DF2D74}" srcOrd="0" destOrd="0" presId="urn:microsoft.com/office/officeart/2008/layout/HexagonCluster"/>
    <dgm:cxn modelId="{598C10A6-2931-432B-9DC2-5514D05F333D}" type="presParOf" srcId="{375E9364-D805-4EC6-9752-CCD947DB7E56}" destId="{22948B4F-1CA0-4A9F-B49A-33BCE723FDD3}" srcOrd="3" destOrd="0" presId="urn:microsoft.com/office/officeart/2008/layout/HexagonCluster"/>
    <dgm:cxn modelId="{74FC64C4-2140-4835-90F9-79579E362D24}" type="presParOf" srcId="{22948B4F-1CA0-4A9F-B49A-33BCE723FDD3}" destId="{E3CDBA8A-B15A-46DF-915E-FDF0388B9200}" srcOrd="0" destOrd="0" presId="urn:microsoft.com/office/officeart/2008/layout/HexagonCluster"/>
    <dgm:cxn modelId="{1FC1133C-3C19-4C5A-8526-F8E87D204B7A}" type="presParOf" srcId="{375E9364-D805-4EC6-9752-CCD947DB7E56}" destId="{F1670240-247A-4C0E-B2C7-FD0CCD0AB37C}" srcOrd="4" destOrd="0" presId="urn:microsoft.com/office/officeart/2008/layout/HexagonCluster"/>
    <dgm:cxn modelId="{5C02ADDE-FC8D-4270-8015-2F8096841C95}" type="presParOf" srcId="{F1670240-247A-4C0E-B2C7-FD0CCD0AB37C}" destId="{13504037-493E-4255-AF37-BA877E66C55C}" srcOrd="0" destOrd="0" presId="urn:microsoft.com/office/officeart/2008/layout/HexagonCluster"/>
    <dgm:cxn modelId="{F2AC3899-5308-4ACC-883A-F26E894C5296}" type="presParOf" srcId="{375E9364-D805-4EC6-9752-CCD947DB7E56}" destId="{931DA213-0B39-4E19-B23C-5D9B26F191E1}" srcOrd="5" destOrd="0" presId="urn:microsoft.com/office/officeart/2008/layout/HexagonCluster"/>
    <dgm:cxn modelId="{21721E84-DE05-4856-9752-674ED9215A10}" type="presParOf" srcId="{931DA213-0B39-4E19-B23C-5D9B26F191E1}" destId="{F1F937D7-65B9-4158-9C6F-4EC02D8BCBBB}" srcOrd="0" destOrd="0" presId="urn:microsoft.com/office/officeart/2008/layout/HexagonCluster"/>
    <dgm:cxn modelId="{0BEE2BE5-A0CC-4EB1-AECB-05C16882A928}" type="presParOf" srcId="{375E9364-D805-4EC6-9752-CCD947DB7E56}" destId="{4A8B6FEA-1DBF-47DB-B820-6CD5C8CDF643}" srcOrd="6" destOrd="0" presId="urn:microsoft.com/office/officeart/2008/layout/HexagonCluster"/>
    <dgm:cxn modelId="{B3EDF883-139A-4039-B610-716554D8D7FC}" type="presParOf" srcId="{4A8B6FEA-1DBF-47DB-B820-6CD5C8CDF643}" destId="{ED224651-FCAB-4471-B8DA-1FCFDA005E24}" srcOrd="0" destOrd="0" presId="urn:microsoft.com/office/officeart/2008/layout/HexagonCluster"/>
    <dgm:cxn modelId="{8C0A1D0F-7796-4709-8167-C0E59BAC9FF1}" type="presParOf" srcId="{375E9364-D805-4EC6-9752-CCD947DB7E56}" destId="{2CF83C67-ED27-4056-AE4B-3F26AA6A9BE1}" srcOrd="7" destOrd="0" presId="urn:microsoft.com/office/officeart/2008/layout/HexagonCluster"/>
    <dgm:cxn modelId="{D6C8AD7B-23F1-4CB6-A9D7-E8EF825C3048}" type="presParOf" srcId="{2CF83C67-ED27-4056-AE4B-3F26AA6A9BE1}" destId="{B5245446-55C1-4D31-875A-4666F02F72FA}" srcOrd="0" destOrd="0" presId="urn:microsoft.com/office/officeart/2008/layout/HexagonCluster"/>
    <dgm:cxn modelId="{2A5B3847-DC35-4E1A-823F-63E9705FE2E7}" type="presParOf" srcId="{375E9364-D805-4EC6-9752-CCD947DB7E56}" destId="{3C03BF3E-4E5B-456A-817A-40EBD8CD1328}" srcOrd="8" destOrd="0" presId="urn:microsoft.com/office/officeart/2008/layout/HexagonCluster"/>
    <dgm:cxn modelId="{B51BAFF1-57F9-44DE-AD7E-6F7C77E88345}" type="presParOf" srcId="{3C03BF3E-4E5B-456A-817A-40EBD8CD1328}" destId="{49D637C6-F093-4E25-9B38-D235590DA5B4}" srcOrd="0" destOrd="0" presId="urn:microsoft.com/office/officeart/2008/layout/HexagonCluster"/>
    <dgm:cxn modelId="{C104F229-39DD-4E5D-9CE3-E8F4D07AD6ED}" type="presParOf" srcId="{375E9364-D805-4EC6-9752-CCD947DB7E56}" destId="{A8A21313-0B50-4BF4-8980-0F87BD16ED1C}" srcOrd="9" destOrd="0" presId="urn:microsoft.com/office/officeart/2008/layout/HexagonCluster"/>
    <dgm:cxn modelId="{A31C7B81-B8D0-4666-8EC2-18D29AAEE36C}" type="presParOf" srcId="{A8A21313-0B50-4BF4-8980-0F87BD16ED1C}" destId="{1A08E6AC-D078-460C-8C7F-496112D96661}" srcOrd="0" destOrd="0" presId="urn:microsoft.com/office/officeart/2008/layout/HexagonCluster"/>
    <dgm:cxn modelId="{1F7452F8-B20E-4BA1-8807-904324C95599}" type="presParOf" srcId="{375E9364-D805-4EC6-9752-CCD947DB7E56}" destId="{AF57629E-F72F-482B-8DE3-EB30406069B6}" srcOrd="10" destOrd="0" presId="urn:microsoft.com/office/officeart/2008/layout/HexagonCluster"/>
    <dgm:cxn modelId="{D1A89528-14D8-4855-A187-9755F39DE677}" type="presParOf" srcId="{AF57629E-F72F-482B-8DE3-EB30406069B6}" destId="{4703CF03-6C87-4432-A010-F781EA62BB49}" srcOrd="0" destOrd="0" presId="urn:microsoft.com/office/officeart/2008/layout/HexagonCluster"/>
    <dgm:cxn modelId="{BAF498E8-69B2-447F-8C2C-D8F0AC8A25A8}" type="presParOf" srcId="{375E9364-D805-4EC6-9752-CCD947DB7E56}" destId="{73B65C44-69A8-4589-B85F-26B96E706721}" srcOrd="11" destOrd="0" presId="urn:microsoft.com/office/officeart/2008/layout/HexagonCluster"/>
    <dgm:cxn modelId="{939D8172-C42D-40AB-B415-6D26F81B027B}" type="presParOf" srcId="{73B65C44-69A8-4589-B85F-26B96E706721}" destId="{D4681659-483B-4C09-A925-6186DCD21D16}" srcOrd="0" destOrd="0" presId="urn:microsoft.com/office/officeart/2008/layout/HexagonCluster"/>
    <dgm:cxn modelId="{ED8CC4B4-1677-414A-B468-5A2D1BCE8DD0}" type="presParOf" srcId="{375E9364-D805-4EC6-9752-CCD947DB7E56}" destId="{41A964D6-74A9-400D-AAF7-B8BE0D7CB5E2}" srcOrd="12" destOrd="0" presId="urn:microsoft.com/office/officeart/2008/layout/HexagonCluster"/>
    <dgm:cxn modelId="{92CA6A29-E23D-45FD-834A-0B4D90C57BFE}" type="presParOf" srcId="{41A964D6-74A9-400D-AAF7-B8BE0D7CB5E2}" destId="{E09342D5-43FC-4999-B33E-51ABDBB004BE}" srcOrd="0" destOrd="0" presId="urn:microsoft.com/office/officeart/2008/layout/HexagonCluster"/>
    <dgm:cxn modelId="{8FD1F51C-3C2C-4112-9D05-3EF3942396A3}" type="presParOf" srcId="{375E9364-D805-4EC6-9752-CCD947DB7E56}" destId="{7E592489-B721-4722-ADD9-2A5687051B1D}" srcOrd="13" destOrd="0" presId="urn:microsoft.com/office/officeart/2008/layout/HexagonCluster"/>
    <dgm:cxn modelId="{854DD084-992E-4D44-9A83-6438B1A71A57}" type="presParOf" srcId="{7E592489-B721-4722-ADD9-2A5687051B1D}" destId="{075BFFDE-DFA0-4E3A-9E42-801ACC412685}" srcOrd="0" destOrd="0" presId="urn:microsoft.com/office/officeart/2008/layout/HexagonCluster"/>
    <dgm:cxn modelId="{82E2CC82-897E-4C87-9B93-31F4761CF6B6}" type="presParOf" srcId="{375E9364-D805-4EC6-9752-CCD947DB7E56}" destId="{1FC44B05-3B9B-4E1B-9EA4-22EE47BEE9FA}" srcOrd="14" destOrd="0" presId="urn:microsoft.com/office/officeart/2008/layout/HexagonCluster"/>
    <dgm:cxn modelId="{CE1AA573-33CB-4792-A082-86C61315FA1A}" type="presParOf" srcId="{1FC44B05-3B9B-4E1B-9EA4-22EE47BEE9FA}" destId="{1F4F2CFF-81A0-4D8D-BD9A-1E07D97A40B6}" srcOrd="0" destOrd="0" presId="urn:microsoft.com/office/officeart/2008/layout/HexagonCluster"/>
    <dgm:cxn modelId="{4E949C5A-8EAB-43D1-9D15-685450ABF801}" type="presParOf" srcId="{375E9364-D805-4EC6-9752-CCD947DB7E56}" destId="{6DA89992-BAFF-475A-A59A-50F3EF1DA452}" srcOrd="15" destOrd="0" presId="urn:microsoft.com/office/officeart/2008/layout/HexagonCluster"/>
    <dgm:cxn modelId="{01A0D84B-57B6-4E14-A79D-7C017ADB7EE2}" type="presParOf" srcId="{6DA89992-BAFF-475A-A59A-50F3EF1DA452}" destId="{A8949E14-8117-4032-A42F-EDB81CA4B84E}" srcOrd="0" destOrd="0" presId="urn:microsoft.com/office/officeart/2008/layout/HexagonCluster"/>
    <dgm:cxn modelId="{798F48E2-12BC-4576-BD83-DF8B2A9A3684}" type="presParOf" srcId="{375E9364-D805-4EC6-9752-CCD947DB7E56}" destId="{DD0FD197-9528-47CC-90D1-C89CEF40C015}" srcOrd="16" destOrd="0" presId="urn:microsoft.com/office/officeart/2008/layout/HexagonCluster"/>
    <dgm:cxn modelId="{E25C2A3A-3700-43C6-8844-E975822C5C79}" type="presParOf" srcId="{DD0FD197-9528-47CC-90D1-C89CEF40C015}" destId="{18F82977-5DD7-47D9-BA39-5510658B1DAE}" srcOrd="0" destOrd="0" presId="urn:microsoft.com/office/officeart/2008/layout/HexagonCluster"/>
    <dgm:cxn modelId="{2C3B3CAB-9FAE-4A4A-B0F8-2E05AC761941}" type="presParOf" srcId="{375E9364-D805-4EC6-9752-CCD947DB7E56}" destId="{6AAA6F59-19C8-43EE-931D-B8EC636E1DCC}" srcOrd="17" destOrd="0" presId="urn:microsoft.com/office/officeart/2008/layout/HexagonCluster"/>
    <dgm:cxn modelId="{0248723A-5CC3-4AAC-998F-4F1B040C7E11}" type="presParOf" srcId="{6AAA6F59-19C8-43EE-931D-B8EC636E1DCC}" destId="{A8648E4A-7D38-4CC0-9E4F-EA3F1C5B5474}" srcOrd="0" destOrd="0" presId="urn:microsoft.com/office/officeart/2008/layout/HexagonCluster"/>
    <dgm:cxn modelId="{94525404-BF2C-4B96-A189-6BF4AD519D90}" type="presParOf" srcId="{375E9364-D805-4EC6-9752-CCD947DB7E56}" destId="{25074293-C487-402E-BBEA-8F6415ECBACA}" srcOrd="18" destOrd="0" presId="urn:microsoft.com/office/officeart/2008/layout/HexagonCluster"/>
    <dgm:cxn modelId="{5760DB00-A149-4BCF-A8AD-30936BB68C13}" type="presParOf" srcId="{25074293-C487-402E-BBEA-8F6415ECBACA}" destId="{2653C2E7-E2EB-4E02-9EC7-1C7CE471E336}" srcOrd="0" destOrd="0" presId="urn:microsoft.com/office/officeart/2008/layout/HexagonCluster"/>
    <dgm:cxn modelId="{936E578A-6619-4590-B687-3E1AA7BB4D5B}" type="presParOf" srcId="{375E9364-D805-4EC6-9752-CCD947DB7E56}" destId="{8E1FC03C-E576-4673-8DBE-27415F71463E}" srcOrd="19" destOrd="0" presId="urn:microsoft.com/office/officeart/2008/layout/HexagonCluster"/>
    <dgm:cxn modelId="{64296A60-EE8F-4103-9D58-50DAF4EE0875}" type="presParOf" srcId="{8E1FC03C-E576-4673-8DBE-27415F71463E}" destId="{8D779733-3C11-4596-8C98-D9A5F7453BF9}" srcOrd="0" destOrd="0" presId="urn:microsoft.com/office/officeart/2008/layout/HexagonCluster"/>
    <dgm:cxn modelId="{CFD62E9F-E005-4F91-83F2-7818F9DA493C}" type="presParOf" srcId="{375E9364-D805-4EC6-9752-CCD947DB7E56}" destId="{AAA507F9-EAD3-4E6A-81E6-BBADF1D96456}" srcOrd="20" destOrd="0" presId="urn:microsoft.com/office/officeart/2008/layout/HexagonCluster"/>
    <dgm:cxn modelId="{CC061D6F-8399-414E-B5EA-512C04B156E7}" type="presParOf" srcId="{AAA507F9-EAD3-4E6A-81E6-BBADF1D96456}" destId="{F84D5722-5E49-45C6-9A50-242E4ACE6770}" srcOrd="0" destOrd="0" presId="urn:microsoft.com/office/officeart/2008/layout/HexagonCluster"/>
    <dgm:cxn modelId="{FDEB8E3D-EA5F-4E87-9D0A-32A654AAB0AE}" type="presParOf" srcId="{375E9364-D805-4EC6-9752-CCD947DB7E56}" destId="{B5F6FF37-5980-4E4E-9480-5CC39E814DC0}" srcOrd="21" destOrd="0" presId="urn:microsoft.com/office/officeart/2008/layout/HexagonCluster"/>
    <dgm:cxn modelId="{56CFB244-F469-470D-BB50-B2B38CE4E4FC}" type="presParOf" srcId="{B5F6FF37-5980-4E4E-9480-5CC39E814DC0}" destId="{D226EDCC-F48F-4976-8A47-C8A77FD0FB4E}" srcOrd="0" destOrd="0" presId="urn:microsoft.com/office/officeart/2008/layout/HexagonCluster"/>
    <dgm:cxn modelId="{50E94726-FDB7-462D-A0C0-5684872B0981}" type="presParOf" srcId="{375E9364-D805-4EC6-9752-CCD947DB7E56}" destId="{79F2F3B7-6EED-4DDE-9318-70DB41FC2141}" srcOrd="22" destOrd="0" presId="urn:microsoft.com/office/officeart/2008/layout/HexagonCluster"/>
    <dgm:cxn modelId="{8BBE6DAE-8EDB-41C6-A5E6-07030B32C55F}" type="presParOf" srcId="{79F2F3B7-6EED-4DDE-9318-70DB41FC2141}" destId="{4D50C18C-499D-4B41-BD6D-D36E2F43BF66}" srcOrd="0" destOrd="0" presId="urn:microsoft.com/office/officeart/2008/layout/HexagonCluster"/>
    <dgm:cxn modelId="{1DBBB8DC-6E38-4C7C-A31F-C5296A2748F9}" type="presParOf" srcId="{375E9364-D805-4EC6-9752-CCD947DB7E56}" destId="{AA3DFCFB-682C-4873-AC2C-B7FCF2DFFBBB}" srcOrd="23" destOrd="0" presId="urn:microsoft.com/office/officeart/2008/layout/HexagonCluster"/>
    <dgm:cxn modelId="{AE14C4CA-81A4-4610-A737-4CB190205524}" type="presParOf" srcId="{AA3DFCFB-682C-4873-AC2C-B7FCF2DFFBBB}" destId="{1558B4D8-BF56-4BB3-9A47-4476D0EA9C8F}" srcOrd="0" destOrd="0" presId="urn:microsoft.com/office/officeart/2008/layout/HexagonCluster"/>
    <dgm:cxn modelId="{1CAD4998-48F8-4242-BE97-26AB6CD8774C}" type="presParOf" srcId="{375E9364-D805-4EC6-9752-CCD947DB7E56}" destId="{8B95DD0E-900B-4D31-9AC1-968A4A1C8708}" srcOrd="24" destOrd="0" presId="urn:microsoft.com/office/officeart/2008/layout/HexagonCluster"/>
    <dgm:cxn modelId="{D2AFF024-1437-4D73-9B60-077FB186476B}" type="presParOf" srcId="{8B95DD0E-900B-4D31-9AC1-968A4A1C8708}" destId="{0B7FDE20-35EC-4321-9CAB-3D2EB795A523}" srcOrd="0" destOrd="0" presId="urn:microsoft.com/office/officeart/2008/layout/HexagonCluster"/>
    <dgm:cxn modelId="{E9AD97F1-7A87-47AF-AB22-1487D5E47370}" type="presParOf" srcId="{375E9364-D805-4EC6-9752-CCD947DB7E56}" destId="{79368255-F4BA-4CAB-A762-C4A19B75661E}" srcOrd="25" destOrd="0" presId="urn:microsoft.com/office/officeart/2008/layout/HexagonCluster"/>
    <dgm:cxn modelId="{6D0E3D20-6DCE-4275-B114-9018EA4B66B8}" type="presParOf" srcId="{79368255-F4BA-4CAB-A762-C4A19B75661E}" destId="{E0653A39-1ABC-4C69-A7B5-1EBBC644E50B}" srcOrd="0" destOrd="0" presId="urn:microsoft.com/office/officeart/2008/layout/HexagonCluster"/>
    <dgm:cxn modelId="{78CE5416-C5F6-4C7C-B54D-B5DFE7E1E544}" type="presParOf" srcId="{375E9364-D805-4EC6-9752-CCD947DB7E56}" destId="{BB428859-80B2-4E85-BAC3-C313A9663489}" srcOrd="26" destOrd="0" presId="urn:microsoft.com/office/officeart/2008/layout/HexagonCluster"/>
    <dgm:cxn modelId="{55805D45-66DA-45A1-ADBD-EBCCA7801518}" type="presParOf" srcId="{BB428859-80B2-4E85-BAC3-C313A9663489}" destId="{A41B8FFA-84D0-4868-95EA-E0A9B5B5F044}" srcOrd="0" destOrd="0" presId="urn:microsoft.com/office/officeart/2008/layout/HexagonCluster"/>
    <dgm:cxn modelId="{80305F48-C697-4250-AC85-DEA79246B67B}" type="presParOf" srcId="{375E9364-D805-4EC6-9752-CCD947DB7E56}" destId="{B45A40D5-2142-49AF-BAA8-7E400097A48E}" srcOrd="27" destOrd="0" presId="urn:microsoft.com/office/officeart/2008/layout/HexagonCluster"/>
    <dgm:cxn modelId="{8DE110DD-0897-4BDE-9F86-A5FE08A9DFB5}" type="presParOf" srcId="{B45A40D5-2142-49AF-BAA8-7E400097A48E}" destId="{DD91C51A-3D4E-4979-AAB7-48228197B910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400" b="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90B43A1C-85AB-40E4-9687-2313E85E0399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CCDC2A1-B573-48DB-AE6D-1F76901F1671}" type="parTrans" cxnId="{E3209E33-E5E7-49D7-A614-E18C032857AF}">
      <dgm:prSet/>
      <dgm:spPr/>
      <dgm:t>
        <a:bodyPr/>
        <a:lstStyle/>
        <a:p>
          <a:endParaRPr lang="ru-RU"/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1971851C-223B-4401-8505-0F79EF9DF2FE}">
      <dgm:prSet custRadScaleRad="103129" custRadScaleInc="23989"/>
      <dgm:spPr/>
      <dgm:t>
        <a:bodyPr/>
        <a:lstStyle/>
        <a:p>
          <a:endParaRPr lang="ru-RU" dirty="0"/>
        </a:p>
      </dgm:t>
    </dgm:pt>
    <dgm:pt modelId="{7BB7D12E-7788-481F-9A34-9DDD1920EEE6}" type="sibTrans" cxnId="{2B0D6A0C-F289-4FC7-8D98-5FE873E92EBA}">
      <dgm:prSet/>
      <dgm:spPr/>
      <dgm:t>
        <a:bodyPr/>
        <a:lstStyle/>
        <a:p>
          <a:endParaRPr lang="ru-RU"/>
        </a:p>
      </dgm:t>
    </dgm:pt>
    <dgm:pt modelId="{66777798-C242-4B14-BDDC-39BE21847441}" type="parTrans" cxnId="{2B0D6A0C-F289-4FC7-8D98-5FE873E92EBA}">
      <dgm:prSet/>
      <dgm:spPr/>
      <dgm:t>
        <a:bodyPr/>
        <a:lstStyle/>
        <a:p>
          <a:endParaRPr lang="ru-RU"/>
        </a:p>
      </dgm:t>
    </dgm:pt>
    <dgm:pt modelId="{5BD5A0E1-1493-490D-98B0-ADA84F7E4845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</dgm:t>
    </dgm:pt>
    <dgm:pt modelId="{E8D3D680-2231-483C-A0CE-8C5A83FACC1B}" type="parTrans" cxnId="{18873E3E-F8C2-403A-BE5B-64CD5EDA4967}">
      <dgm:prSet/>
      <dgm:spPr/>
      <dgm:t>
        <a:bodyPr/>
        <a:lstStyle/>
        <a:p>
          <a:endParaRPr lang="ru-RU"/>
        </a:p>
      </dgm:t>
    </dgm:pt>
    <dgm:pt modelId="{7B4C73F0-844C-48D3-B2E1-9CDAF8D00DD5}" type="sibTrans" cxnId="{18873E3E-F8C2-403A-BE5B-64CD5EDA4967}">
      <dgm:prSet/>
      <dgm:spPr/>
      <dgm:t>
        <a:bodyPr/>
        <a:lstStyle/>
        <a:p>
          <a:endParaRPr lang="ru-RU"/>
        </a:p>
      </dgm:t>
    </dgm:pt>
    <dgm:pt modelId="{1D686B62-2944-4F6B-9429-7FB7FCC0B616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</dgm:t>
    </dgm:pt>
    <dgm:pt modelId="{8DBED263-E631-4288-81FA-CEA08FED5D80}" type="parTrans" cxnId="{3E6897AC-BF8F-432C-AB59-7F3017CC83B1}">
      <dgm:prSet/>
      <dgm:spPr/>
      <dgm:t>
        <a:bodyPr/>
        <a:lstStyle/>
        <a:p>
          <a:endParaRPr lang="ru-RU"/>
        </a:p>
      </dgm:t>
    </dgm:pt>
    <dgm:pt modelId="{B7EE604A-587C-4CAB-8203-F1E0B96D3A89}" type="sibTrans" cxnId="{3E6897AC-BF8F-432C-AB59-7F3017CC83B1}">
      <dgm:prSet/>
      <dgm:spPr/>
      <dgm:t>
        <a:bodyPr/>
        <a:lstStyle/>
        <a:p>
          <a:endParaRPr lang="ru-RU"/>
        </a:p>
      </dgm:t>
    </dgm:pt>
    <dgm:pt modelId="{AC769545-F18B-4ED9-96FC-B7C20BE2D935}">
      <dgm:prSet/>
      <dgm:spPr/>
      <dgm:t>
        <a:bodyPr/>
        <a:lstStyle/>
        <a:p>
          <a:endParaRPr lang="ru-RU"/>
        </a:p>
      </dgm:t>
    </dgm:pt>
    <dgm:pt modelId="{2DD6B0C2-F3F0-46CC-A77D-508B9729B98A}" type="parTrans" cxnId="{BECC4F1E-8D80-4514-9658-CE8A04B34228}">
      <dgm:prSet/>
      <dgm:spPr/>
      <dgm:t>
        <a:bodyPr/>
        <a:lstStyle/>
        <a:p>
          <a:endParaRPr lang="ru-RU"/>
        </a:p>
      </dgm:t>
    </dgm:pt>
    <dgm:pt modelId="{4165EDEC-8B31-4D52-822B-3298A53B46D0}" type="sibTrans" cxnId="{BECC4F1E-8D80-4514-9658-CE8A04B34228}">
      <dgm:prSet/>
      <dgm:spPr/>
      <dgm:t>
        <a:bodyPr/>
        <a:lstStyle/>
        <a:p>
          <a:endParaRPr lang="ru-RU"/>
        </a:p>
      </dgm:t>
    </dgm:pt>
    <dgm:pt modelId="{D83F8C23-6E1E-4B2E-B56F-BC64BA52F064}">
      <dgm:prSet/>
      <dgm:spPr/>
      <dgm:t>
        <a:bodyPr/>
        <a:lstStyle/>
        <a:p>
          <a:endParaRPr lang="ru-RU"/>
        </a:p>
      </dgm:t>
    </dgm:pt>
    <dgm:pt modelId="{17DDAF68-339A-4777-8472-CCF21B811B34}" type="parTrans" cxnId="{1BE95901-2684-415C-BBC0-5A64D37781CD}">
      <dgm:prSet/>
      <dgm:spPr/>
      <dgm:t>
        <a:bodyPr/>
        <a:lstStyle/>
        <a:p>
          <a:endParaRPr lang="ru-RU"/>
        </a:p>
      </dgm:t>
    </dgm:pt>
    <dgm:pt modelId="{02906CE3-990E-495B-868B-3628F3311B01}" type="sibTrans" cxnId="{1BE95901-2684-415C-BBC0-5A64D37781CD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72936" custScaleY="164604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3" custLinFactNeighborX="-7792" custLinFactNeighborY="-9917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3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3" custLinFactNeighborX="30510" custLinFactNeighborY="-19098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3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3" custLinFactNeighborX="46412" custLinFactNeighborY="-25575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3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3" custRadScaleRad="98346" custRadScaleInc="-23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3" custLinFactNeighborX="63683" custLinFactNeighborY="-13545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3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3" custRadScaleRad="98785" custRadScaleInc="-45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1485E-E38C-4518-A609-8D1D62CF917B}" type="pres">
      <dgm:prSet presAssocID="{CCCDC2A1-B573-48DB-AE6D-1F76901F1671}" presName="parTrans" presStyleLbl="sibTrans2D1" presStyleIdx="4" presStyleCnt="13" custLinFactNeighborX="50812" custLinFactNeighborY="-16404"/>
      <dgm:spPr/>
      <dgm:t>
        <a:bodyPr/>
        <a:lstStyle/>
        <a:p>
          <a:endParaRPr lang="ru-RU"/>
        </a:p>
      </dgm:t>
    </dgm:pt>
    <dgm:pt modelId="{DB024BEC-8C88-4F07-BCA5-811E266A083B}" type="pres">
      <dgm:prSet presAssocID="{CCCDC2A1-B573-48DB-AE6D-1F76901F1671}" presName="connectorText" presStyleLbl="sibTrans2D1" presStyleIdx="4" presStyleCnt="13"/>
      <dgm:spPr/>
      <dgm:t>
        <a:bodyPr/>
        <a:lstStyle/>
        <a:p>
          <a:endParaRPr lang="ru-RU"/>
        </a:p>
      </dgm:t>
    </dgm:pt>
    <dgm:pt modelId="{0A6C1809-69AA-4BA6-8257-5A11C3557B45}" type="pres">
      <dgm:prSet presAssocID="{90B43A1C-85AB-40E4-9687-2313E85E0399}" presName="node" presStyleLbl="node1" presStyleIdx="4" presStyleCnt="13" custRadScaleRad="102892" custRadScaleInc="-61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5" presStyleCnt="13" custLinFactNeighborX="23668" custLinFactNeighborY="27685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5" presStyleCnt="13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5" presStyleCnt="13" custRadScaleRad="101261" custRadScaleInc="-68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6" presStyleCnt="13" custLinFactNeighborX="37011" custLinFactNeighborY="20636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6" presStyleCnt="13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6" presStyleCnt="13" custRadScaleRad="93637" custRadScaleInc="-50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7" presStyleCnt="13" custScaleX="289973" custLinFactNeighborX="17165" custLinFactNeighborY="-13627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7" presStyleCnt="13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7" presStyleCnt="13" custRadScaleRad="92313" custRadScaleInc="-4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8" presStyleCnt="13" custLinFactNeighborX="-33311" custLinFactNeighborY="13196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8" presStyleCnt="13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9" presStyleCnt="13" custLinFactNeighborX="-49488" custLinFactNeighborY="10848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9" presStyleCnt="13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5C1585-4E61-4F5A-9BFC-54208B923515}" type="pres">
      <dgm:prSet presAssocID="{2DD6B0C2-F3F0-46CC-A77D-508B9729B98A}" presName="parTrans" presStyleLbl="sibTrans2D1" presStyleIdx="10" presStyleCnt="13" custLinFactNeighborX="-54879" custLinFactNeighborY="830"/>
      <dgm:spPr/>
      <dgm:t>
        <a:bodyPr/>
        <a:lstStyle/>
        <a:p>
          <a:endParaRPr lang="ru-RU"/>
        </a:p>
      </dgm:t>
    </dgm:pt>
    <dgm:pt modelId="{FF7680E8-690C-4DDB-A561-55CE1BA8CED6}" type="pres">
      <dgm:prSet presAssocID="{2DD6B0C2-F3F0-46CC-A77D-508B9729B98A}" presName="connectorText" presStyleLbl="sibTrans2D1" presStyleIdx="10" presStyleCnt="13"/>
      <dgm:spPr/>
      <dgm:t>
        <a:bodyPr/>
        <a:lstStyle/>
        <a:p>
          <a:endParaRPr lang="ru-RU"/>
        </a:p>
      </dgm:t>
    </dgm:pt>
    <dgm:pt modelId="{06523326-C046-41B9-890C-9456FACCE40B}" type="pres">
      <dgm:prSet presAssocID="{AC769545-F18B-4ED9-96FC-B7C20BE2D935}" presName="node" presStyleLbl="node1" presStyleIdx="10" presStyleCnt="13" custRadScaleRad="99574" custRadScaleInc="-15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8144B-B5F5-4D7A-B26D-8DF77CBE1194}" type="pres">
      <dgm:prSet presAssocID="{17DDAF68-339A-4777-8472-CCF21B811B34}" presName="parTrans" presStyleLbl="sibTrans2D1" presStyleIdx="11" presStyleCnt="13" custLinFactNeighborX="-31581" custLinFactNeighborY="-22333"/>
      <dgm:spPr/>
      <dgm:t>
        <a:bodyPr/>
        <a:lstStyle/>
        <a:p>
          <a:endParaRPr lang="ru-RU"/>
        </a:p>
      </dgm:t>
    </dgm:pt>
    <dgm:pt modelId="{5DF0E262-D64F-4DDE-A8ED-03A278FD20D3}" type="pres">
      <dgm:prSet presAssocID="{17DDAF68-339A-4777-8472-CCF21B811B34}" presName="connectorText" presStyleLbl="sibTrans2D1" presStyleIdx="11" presStyleCnt="13"/>
      <dgm:spPr/>
      <dgm:t>
        <a:bodyPr/>
        <a:lstStyle/>
        <a:p>
          <a:endParaRPr lang="ru-RU"/>
        </a:p>
      </dgm:t>
    </dgm:pt>
    <dgm:pt modelId="{C7D10589-14F2-4712-951B-D3A370DA34D5}" type="pres">
      <dgm:prSet presAssocID="{D83F8C23-6E1E-4B2E-B56F-BC64BA52F064}" presName="node" presStyleLbl="node1" presStyleIdx="11" presStyleCnt="13" custRadScaleRad="98785" custRadScaleInc="-45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12" presStyleCnt="13" custLinFactNeighborX="-8444" custLinFactNeighborY="-13465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12" presStyleCnt="13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7FDA8E-B912-4ACE-869B-2F667C18BD9F}" type="presOf" srcId="{90B43A1C-85AB-40E4-9687-2313E85E0399}" destId="{0A6C1809-69AA-4BA6-8257-5A11C3557B45}" srcOrd="0" destOrd="0" presId="urn:microsoft.com/office/officeart/2005/8/layout/radial5"/>
    <dgm:cxn modelId="{784128FF-88E4-46C7-8297-0371E9645B0E}" type="presOf" srcId="{77DF95E1-3397-43CE-99EF-E82D1E9B2066}" destId="{7A035AEB-3A20-4DC3-9A60-032AB2743B03}" srcOrd="0" destOrd="0" presId="urn:microsoft.com/office/officeart/2005/8/layout/radial5"/>
    <dgm:cxn modelId="{7313D48A-B2F0-470C-9DD7-31289FE065E0}" type="presOf" srcId="{D83F8C23-6E1E-4B2E-B56F-BC64BA52F064}" destId="{C7D10589-14F2-4712-951B-D3A370DA34D5}" srcOrd="0" destOrd="0" presId="urn:microsoft.com/office/officeart/2005/8/layout/radial5"/>
    <dgm:cxn modelId="{D1C0A6AD-7071-4D58-82E6-646B36709CE4}" type="presOf" srcId="{420BA717-63F2-4ED1-9193-BDF0AD7BC7EB}" destId="{FFE63D16-C443-42C8-BB30-4CA61876A647}" srcOrd="0" destOrd="0" presId="urn:microsoft.com/office/officeart/2005/8/layout/radial5"/>
    <dgm:cxn modelId="{798F7059-5675-451D-B48A-112E70B3DB55}" type="presOf" srcId="{17DDAF68-339A-4777-8472-CCF21B811B34}" destId="{32F8144B-B5F5-4D7A-B26D-8DF77CBE1194}" srcOrd="0" destOrd="0" presId="urn:microsoft.com/office/officeart/2005/8/layout/radial5"/>
    <dgm:cxn modelId="{16913479-90FE-4512-A3F4-B07EE9258A39}" type="presOf" srcId="{2DD6B0C2-F3F0-46CC-A77D-508B9729B98A}" destId="{FF7680E8-690C-4DDB-A561-55CE1BA8CED6}" srcOrd="1" destOrd="0" presId="urn:microsoft.com/office/officeart/2005/8/layout/radial5"/>
    <dgm:cxn modelId="{4A189105-0239-4451-ACE0-D31E9CBF66B8}" srcId="{6F647F05-65E5-443B-9310-4AF895EEC1B0}" destId="{3BA0FA79-0F0A-4F39-8C6F-85BF113366C3}" srcOrd="12" destOrd="0" parTransId="{66E51CD7-05D6-4658-BDAA-92C6F3E19708}" sibTransId="{3F86135B-3CC7-4CEB-B411-92453A9354E3}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BDBC8127-C9A5-4636-AF0A-79E42F53D923}" srcId="{6F647F05-65E5-443B-9310-4AF895EEC1B0}" destId="{D2A69AB7-A0A6-4501-95CD-2902A3384DE3}" srcOrd="6" destOrd="0" parTransId="{9DEE7B50-C1CB-48D2-999B-DF1098A88396}" sibTransId="{B4AB27D7-F679-4C2F-B351-354C992C8F30}"/>
    <dgm:cxn modelId="{21D0BCB3-5F0D-4DEE-9FDA-95AEBDB43456}" type="presOf" srcId="{17DDAF68-339A-4777-8472-CCF21B811B34}" destId="{5DF0E262-D64F-4DDE-A8ED-03A278FD20D3}" srcOrd="1" destOrd="0" presId="urn:microsoft.com/office/officeart/2005/8/layout/radial5"/>
    <dgm:cxn modelId="{1CD63F5E-C081-48D9-84EF-C927991D5893}" type="presOf" srcId="{8D513BD1-7137-4BB2-A1F4-1B02EFB0F34F}" destId="{8D15C70B-27DC-4BC4-8B54-1A6B8CC1DBC1}" srcOrd="1" destOrd="0" presId="urn:microsoft.com/office/officeart/2005/8/layout/radial5"/>
    <dgm:cxn modelId="{ABB8D3AC-32ED-44B8-98D1-601987ACC1D1}" srcId="{6F647F05-65E5-443B-9310-4AF895EEC1B0}" destId="{9F96D360-CB55-48DB-9778-BF90DCE1129E}" srcOrd="7" destOrd="0" parTransId="{BC4B6763-2F33-4CCB-B9CC-377BBD0F0800}" sibTransId="{286A4893-ECEC-4EFE-BAC3-3F1C84511E21}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194B5368-0184-4F02-8EA6-F43E3EB4F279}" type="presOf" srcId="{D2A69AB7-A0A6-4501-95CD-2902A3384DE3}" destId="{FED909B6-8F19-4D98-AAC2-EBEEF4830C2B}" srcOrd="0" destOrd="0" presId="urn:microsoft.com/office/officeart/2005/8/layout/radial5"/>
    <dgm:cxn modelId="{1BE95901-2684-415C-BBC0-5A64D37781CD}" srcId="{6F647F05-65E5-443B-9310-4AF895EEC1B0}" destId="{D83F8C23-6E1E-4B2E-B56F-BC64BA52F064}" srcOrd="11" destOrd="0" parTransId="{17DDAF68-339A-4777-8472-CCF21B811B34}" sibTransId="{02906CE3-990E-495B-868B-3628F3311B01}"/>
    <dgm:cxn modelId="{814D6F1E-0570-4011-9F7D-1D8DAE7EC3C2}" type="presOf" srcId="{637E412C-91EE-486E-8354-15F2384BE3EA}" destId="{D8B200F5-4D07-49B2-A587-C2FE6CEC49F8}" srcOrd="0" destOrd="0" presId="urn:microsoft.com/office/officeart/2005/8/layout/radial5"/>
    <dgm:cxn modelId="{D9F66D50-A04F-4C7A-926A-0FE43878311F}" type="presOf" srcId="{8D513BD1-7137-4BB2-A1F4-1B02EFB0F34F}" destId="{4731EA70-1FA8-49F5-A6BF-4AE9CB97C303}" srcOrd="0" destOrd="0" presId="urn:microsoft.com/office/officeart/2005/8/layout/radial5"/>
    <dgm:cxn modelId="{E16B9C3C-D987-438E-A2AE-A3666FE18BC8}" type="presOf" srcId="{9DEE7B50-C1CB-48D2-999B-DF1098A88396}" destId="{2F5553CB-2478-4421-B002-5FA728364A78}" srcOrd="0" destOrd="0" presId="urn:microsoft.com/office/officeart/2005/8/layout/radial5"/>
    <dgm:cxn modelId="{51D4DE60-49BC-42B2-AF63-E42FAF2338E9}" type="presOf" srcId="{C021BE46-16AF-4372-B2A0-67875E2C82CF}" destId="{DA660ED5-C4B7-4208-928A-B8DD66837486}" srcOrd="1" destOrd="0" presId="urn:microsoft.com/office/officeart/2005/8/layout/radial5"/>
    <dgm:cxn modelId="{D89913BB-B052-4FF9-A2C5-F12CD3945226}" type="presOf" srcId="{6598F354-400C-439C-BDD5-729D663E252E}" destId="{F326903B-AF5C-41D9-A950-9DE60C069BDF}" srcOrd="1" destOrd="0" presId="urn:microsoft.com/office/officeart/2005/8/layout/radial5"/>
    <dgm:cxn modelId="{48ECD170-E6C5-489E-A263-20CC615C17AB}" srcId="{6F647F05-65E5-443B-9310-4AF895EEC1B0}" destId="{AA0A2BD5-A368-4F17-8E9D-23F1FC377812}" srcOrd="5" destOrd="0" parTransId="{6598F354-400C-439C-BDD5-729D663E252E}" sibTransId="{0A69E1AC-CA25-4F66-967D-B64CF01B740F}"/>
    <dgm:cxn modelId="{E3209E33-E5E7-49D7-A614-E18C032857AF}" srcId="{6F647F05-65E5-443B-9310-4AF895EEC1B0}" destId="{90B43A1C-85AB-40E4-9687-2313E85E0399}" srcOrd="4" destOrd="0" parTransId="{CCCDC2A1-B573-48DB-AE6D-1F76901F1671}" sibTransId="{E9924FC7-EF29-492B-B0FE-E3B61C99864B}"/>
    <dgm:cxn modelId="{18873E3E-F8C2-403A-BE5B-64CD5EDA4967}" srcId="{6B4A9C71-5243-4375-98C7-BA189146832B}" destId="{5BD5A0E1-1493-490D-98B0-ADA84F7E4845}" srcOrd="1" destOrd="0" parTransId="{E8D3D680-2231-483C-A0CE-8C5A83FACC1B}" sibTransId="{7B4C73F0-844C-48D3-B2E1-9CDAF8D00DD5}"/>
    <dgm:cxn modelId="{D9A42D55-0BC3-4424-9632-7ECA952E2D56}" type="presOf" srcId="{66E51CD7-05D6-4658-BDAA-92C6F3E19708}" destId="{553B84E4-4A31-43DB-B3BF-8E8EF2B79F2D}" srcOrd="0" destOrd="0" presId="urn:microsoft.com/office/officeart/2005/8/layout/radial5"/>
    <dgm:cxn modelId="{21F751D8-555F-4A17-9327-C968600F2481}" type="presOf" srcId="{77DF95E1-3397-43CE-99EF-E82D1E9B2066}" destId="{4273F29E-B93C-44D6-A671-FCDC77ED9BA3}" srcOrd="1" destOrd="0" presId="urn:microsoft.com/office/officeart/2005/8/layout/radial5"/>
    <dgm:cxn modelId="{24D11416-B84B-483B-AF8B-FD210A066797}" type="presOf" srcId="{BC4B6763-2F33-4CCB-B9CC-377BBD0F0800}" destId="{A0B7EB92-DF16-476D-BB87-6C0D26E26F61}" srcOrd="0" destOrd="0" presId="urn:microsoft.com/office/officeart/2005/8/layout/radial5"/>
    <dgm:cxn modelId="{7C1E672F-DD26-430D-AB45-C63C7D7B1781}" type="presOf" srcId="{6598F354-400C-439C-BDD5-729D663E252E}" destId="{FA950D33-9BD9-4D37-A533-789F5554AFB5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2115B89E-2CBA-45F7-94FF-33BA0A28CFB8}" type="presOf" srcId="{AC769545-F18B-4ED9-96FC-B7C20BE2D935}" destId="{06523326-C046-41B9-890C-9456FACCE40B}" srcOrd="0" destOrd="0" presId="urn:microsoft.com/office/officeart/2005/8/layout/radial5"/>
    <dgm:cxn modelId="{2D64186B-E283-41E1-A686-0C10767AD7F2}" type="presOf" srcId="{66E51CD7-05D6-4658-BDAA-92C6F3E19708}" destId="{C47D9E4B-AD47-4E79-B529-9B264E8F4F6B}" srcOrd="1" destOrd="0" presId="urn:microsoft.com/office/officeart/2005/8/layout/radial5"/>
    <dgm:cxn modelId="{BECC4F1E-8D80-4514-9658-CE8A04B34228}" srcId="{6F647F05-65E5-443B-9310-4AF895EEC1B0}" destId="{AC769545-F18B-4ED9-96FC-B7C20BE2D935}" srcOrd="10" destOrd="0" parTransId="{2DD6B0C2-F3F0-46CC-A77D-508B9729B98A}" sibTransId="{4165EDEC-8B31-4D52-822B-3298A53B46D0}"/>
    <dgm:cxn modelId="{B2146068-76D3-4E8A-93B6-6BD0C55F724E}" type="presOf" srcId="{082CE592-953F-441B-B0C2-F864433A8493}" destId="{839DF450-14DD-4280-9AEE-DA73938E9B9D}" srcOrd="1" destOrd="0" presId="urn:microsoft.com/office/officeart/2005/8/layout/radial5"/>
    <dgm:cxn modelId="{A00878C0-A87A-42B9-83D7-EE8880E34935}" srcId="{6F647F05-65E5-443B-9310-4AF895EEC1B0}" destId="{D78F1D4C-A2EF-4C56-940B-FB3F18A7298D}" srcOrd="9" destOrd="0" parTransId="{08170AFC-8E89-4179-A96D-636AFFD8C3F3}" sibTransId="{3B6B2775-EA0D-4CA6-A4A3-0187E341F68C}"/>
    <dgm:cxn modelId="{302DD66A-F252-4DA6-B5F3-48641FC4C9C4}" type="presOf" srcId="{A8FC0520-4E1C-47C9-9459-5A566E2A3269}" destId="{E7EAB10C-E176-4610-B2C6-BE8F83AD0F9B}" srcOrd="0" destOrd="0" presId="urn:microsoft.com/office/officeart/2005/8/layout/radial5"/>
    <dgm:cxn modelId="{DC3F6633-0670-4B78-A1EC-ABE369AC4365}" type="presOf" srcId="{C021BE46-16AF-4372-B2A0-67875E2C82CF}" destId="{06F93DE9-E67A-4CE1-BC6B-5C458B1137B0}" srcOrd="0" destOrd="0" presId="urn:microsoft.com/office/officeart/2005/8/layout/radial5"/>
    <dgm:cxn modelId="{EDF4CFF8-6197-4FBC-9785-72099FD17D6C}" type="presOf" srcId="{CCCDC2A1-B573-48DB-AE6D-1F76901F1671}" destId="{C481485E-E38C-4518-A609-8D1D62CF917B}" srcOrd="0" destOrd="0" presId="urn:microsoft.com/office/officeart/2005/8/layout/radial5"/>
    <dgm:cxn modelId="{9A1EA6A8-8853-4F14-90A1-3F42270E6B8B}" type="presOf" srcId="{CCCDC2A1-B573-48DB-AE6D-1F76901F1671}" destId="{DB024BEC-8C88-4F07-BCA5-811E266A083B}" srcOrd="1" destOrd="0" presId="urn:microsoft.com/office/officeart/2005/8/layout/radial5"/>
    <dgm:cxn modelId="{BBD58F76-6BA1-4577-B47D-FFBBED5B6926}" type="presOf" srcId="{08170AFC-8E89-4179-A96D-636AFFD8C3F3}" destId="{53D78D63-5F88-4163-9535-46A64127BD3A}" srcOrd="1" destOrd="0" presId="urn:microsoft.com/office/officeart/2005/8/layout/radial5"/>
    <dgm:cxn modelId="{93FC8ED5-E077-4281-8FEA-769BB7052DAF}" type="presOf" srcId="{A8FC0520-4E1C-47C9-9459-5A566E2A3269}" destId="{47F0322C-5978-482D-A409-1280E22C6D82}" srcOrd="1" destOrd="0" presId="urn:microsoft.com/office/officeart/2005/8/layout/radial5"/>
    <dgm:cxn modelId="{0C803EE8-476D-43F0-A103-3180D86828EF}" type="presOf" srcId="{2DD6B0C2-F3F0-46CC-A77D-508B9729B98A}" destId="{805C1585-4E61-4F5A-9BFC-54208B923515}" srcOrd="0" destOrd="0" presId="urn:microsoft.com/office/officeart/2005/8/layout/radial5"/>
    <dgm:cxn modelId="{C2B5EF77-C28B-4EF6-968B-9D660C91B0E0}" type="presOf" srcId="{D78F1D4C-A2EF-4C56-940B-FB3F18A7298D}" destId="{EDA34655-9131-4731-957F-5382F53A0660}" srcOrd="0" destOrd="0" presId="urn:microsoft.com/office/officeart/2005/8/layout/radial5"/>
    <dgm:cxn modelId="{1F607812-682F-4A3C-BAF4-489EC1AF8EE9}" type="presOf" srcId="{082CE592-953F-441B-B0C2-F864433A8493}" destId="{A0E222DD-64BD-4A89-BBB9-2B80D8318D4A}" srcOrd="0" destOrd="0" presId="urn:microsoft.com/office/officeart/2005/8/layout/radial5"/>
    <dgm:cxn modelId="{701C5760-AE59-466A-85DC-D7F30201A530}" type="presOf" srcId="{6B4A9C71-5243-4375-98C7-BA189146832B}" destId="{8B82EA68-B59A-424E-9756-C221A13DB47F}" srcOrd="0" destOrd="0" presId="urn:microsoft.com/office/officeart/2005/8/layout/radial5"/>
    <dgm:cxn modelId="{2B0D6A0C-F289-4FC7-8D98-5FE873E92EBA}" srcId="{6B4A9C71-5243-4375-98C7-BA189146832B}" destId="{1971851C-223B-4401-8505-0F79EF9DF2FE}" srcOrd="3" destOrd="0" parTransId="{66777798-C242-4B14-BDDC-39BE21847441}" sibTransId="{7BB7D12E-7788-481F-9A34-9DDD1920EEE6}"/>
    <dgm:cxn modelId="{C5DAEEFB-24DE-4884-BF2F-0847466BAEB6}" type="presOf" srcId="{AA0A2BD5-A368-4F17-8E9D-23F1FC377812}" destId="{EB1C3899-7B42-47CD-912B-DD035472498D}" srcOrd="0" destOrd="0" presId="urn:microsoft.com/office/officeart/2005/8/layout/radial5"/>
    <dgm:cxn modelId="{E02FCE68-3EB7-4776-8914-EDAE10807B98}" type="presOf" srcId="{6F647F05-65E5-443B-9310-4AF895EEC1B0}" destId="{ED72E44C-8498-48F8-9652-E5DD6AC5818D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DB5E7A7F-BC3A-486C-879B-07CF0BBF783F}" type="presOf" srcId="{62E153EB-408C-4CB3-B6CA-2A439518E14B}" destId="{83F11675-07D9-406F-853D-13FD28BBB805}" srcOrd="0" destOrd="0" presId="urn:microsoft.com/office/officeart/2005/8/layout/radial5"/>
    <dgm:cxn modelId="{AA734C80-FB7C-4060-BE88-87ED6AA6F8A5}" type="presOf" srcId="{4B1A8440-411B-4A5D-AFC7-3583C59ADD0E}" destId="{73BC26A8-8D0F-45E6-9E3B-37EADD227262}" srcOrd="0" destOrd="0" presId="urn:microsoft.com/office/officeart/2005/8/layout/radial5"/>
    <dgm:cxn modelId="{58768A0D-00FD-4BE4-9B7C-FA36E2BF4CDC}" type="presOf" srcId="{D63A74EC-A1EC-4823-AB28-835C2DE63D58}" destId="{E2EC1D87-F728-458A-8AB1-7A3D78F9D25E}" srcOrd="0" destOrd="0" presId="urn:microsoft.com/office/officeart/2005/8/layout/radial5"/>
    <dgm:cxn modelId="{9FE30B57-DDB3-4C3A-93A0-78B73DD430B8}" type="presOf" srcId="{9DEE7B50-C1CB-48D2-999B-DF1098A88396}" destId="{881BA4B6-6173-4BE7-ACB0-127409627ABA}" srcOrd="1" destOrd="0" presId="urn:microsoft.com/office/officeart/2005/8/layout/radial5"/>
    <dgm:cxn modelId="{16020D4D-D6B2-48FF-BD8A-AFA334603DCB}" type="presOf" srcId="{9F96D360-CB55-48DB-9778-BF90DCE1129E}" destId="{69EA0517-EDCB-4CEB-899F-D56DCF7B4404}" srcOrd="0" destOrd="0" presId="urn:microsoft.com/office/officeart/2005/8/layout/radial5"/>
    <dgm:cxn modelId="{C4E8D5CC-6623-4109-A5B9-8C5B7907A86E}" type="presOf" srcId="{3BA0FA79-0F0A-4F39-8C6F-85BF113366C3}" destId="{E0AC84DD-2093-416F-85DE-E547FE520660}" srcOrd="0" destOrd="0" presId="urn:microsoft.com/office/officeart/2005/8/layout/radial5"/>
    <dgm:cxn modelId="{54059384-7D56-4783-9E6B-CB7051B26B45}" srcId="{6F647F05-65E5-443B-9310-4AF895EEC1B0}" destId="{62E153EB-408C-4CB3-B6CA-2A439518E14B}" srcOrd="8" destOrd="0" parTransId="{77DF95E1-3397-43CE-99EF-E82D1E9B2066}" sibTransId="{69F9F7AF-4DAB-4B6C-A26F-22C945FB8A80}"/>
    <dgm:cxn modelId="{3E6897AC-BF8F-432C-AB59-7F3017CC83B1}" srcId="{6B4A9C71-5243-4375-98C7-BA189146832B}" destId="{1D686B62-2944-4F6B-9429-7FB7FCC0B616}" srcOrd="2" destOrd="0" parTransId="{8DBED263-E631-4288-81FA-CEA08FED5D80}" sibTransId="{B7EE604A-587C-4CAB-8203-F1E0B96D3A89}"/>
    <dgm:cxn modelId="{7625CC26-086C-45CC-877F-FAE690CEE71A}" type="presOf" srcId="{BC4B6763-2F33-4CCB-B9CC-377BBD0F0800}" destId="{E3A5A4EE-729B-477E-AEA8-7FC61FA6B941}" srcOrd="1" destOrd="0" presId="urn:microsoft.com/office/officeart/2005/8/layout/radial5"/>
    <dgm:cxn modelId="{B27222D9-A257-4EAF-8483-279047CDB36F}" type="presOf" srcId="{08170AFC-8E89-4179-A96D-636AFFD8C3F3}" destId="{DF27FC25-052B-426A-9E06-117E992234F6}" srcOrd="0" destOrd="0" presId="urn:microsoft.com/office/officeart/2005/8/layout/radial5"/>
    <dgm:cxn modelId="{CE70800C-0DCA-4BA6-A7CB-D01E9DB4FA8E}" type="presParOf" srcId="{8B82EA68-B59A-424E-9756-C221A13DB47F}" destId="{ED72E44C-8498-48F8-9652-E5DD6AC5818D}" srcOrd="0" destOrd="0" presId="urn:microsoft.com/office/officeart/2005/8/layout/radial5"/>
    <dgm:cxn modelId="{2FA0E776-CEA0-4919-9640-338C538EA611}" type="presParOf" srcId="{8B82EA68-B59A-424E-9756-C221A13DB47F}" destId="{4731EA70-1FA8-49F5-A6BF-4AE9CB97C303}" srcOrd="1" destOrd="0" presId="urn:microsoft.com/office/officeart/2005/8/layout/radial5"/>
    <dgm:cxn modelId="{62A6D7AE-4660-493F-B5CB-65C5EC158930}" type="presParOf" srcId="{4731EA70-1FA8-49F5-A6BF-4AE9CB97C303}" destId="{8D15C70B-27DC-4BC4-8B54-1A6B8CC1DBC1}" srcOrd="0" destOrd="0" presId="urn:microsoft.com/office/officeart/2005/8/layout/radial5"/>
    <dgm:cxn modelId="{D646A850-24EC-446F-A16E-0D4A322711ED}" type="presParOf" srcId="{8B82EA68-B59A-424E-9756-C221A13DB47F}" destId="{E2EC1D87-F728-458A-8AB1-7A3D78F9D25E}" srcOrd="2" destOrd="0" presId="urn:microsoft.com/office/officeart/2005/8/layout/radial5"/>
    <dgm:cxn modelId="{7561EC86-7F59-48AE-8514-EF9BAD625667}" type="presParOf" srcId="{8B82EA68-B59A-424E-9756-C221A13DB47F}" destId="{A0E222DD-64BD-4A89-BBB9-2B80D8318D4A}" srcOrd="3" destOrd="0" presId="urn:microsoft.com/office/officeart/2005/8/layout/radial5"/>
    <dgm:cxn modelId="{ABCC9441-225C-4C98-96DC-336F67FA2732}" type="presParOf" srcId="{A0E222DD-64BD-4A89-BBB9-2B80D8318D4A}" destId="{839DF450-14DD-4280-9AEE-DA73938E9B9D}" srcOrd="0" destOrd="0" presId="urn:microsoft.com/office/officeart/2005/8/layout/radial5"/>
    <dgm:cxn modelId="{2DCD3B32-AC49-44D4-AE4A-A7E241AD5F5E}" type="presParOf" srcId="{8B82EA68-B59A-424E-9756-C221A13DB47F}" destId="{73BC26A8-8D0F-45E6-9E3B-37EADD227262}" srcOrd="4" destOrd="0" presId="urn:microsoft.com/office/officeart/2005/8/layout/radial5"/>
    <dgm:cxn modelId="{023A4946-CE80-4C21-A874-61DE1F0DFFE5}" type="presParOf" srcId="{8B82EA68-B59A-424E-9756-C221A13DB47F}" destId="{06F93DE9-E67A-4CE1-BC6B-5C458B1137B0}" srcOrd="5" destOrd="0" presId="urn:microsoft.com/office/officeart/2005/8/layout/radial5"/>
    <dgm:cxn modelId="{42D1B2EE-A668-4F9E-B496-4D12384195A5}" type="presParOf" srcId="{06F93DE9-E67A-4CE1-BC6B-5C458B1137B0}" destId="{DA660ED5-C4B7-4208-928A-B8DD66837486}" srcOrd="0" destOrd="0" presId="urn:microsoft.com/office/officeart/2005/8/layout/radial5"/>
    <dgm:cxn modelId="{B3069A7C-BAF9-4451-AC83-C4F646606409}" type="presParOf" srcId="{8B82EA68-B59A-424E-9756-C221A13DB47F}" destId="{D8B200F5-4D07-49B2-A587-C2FE6CEC49F8}" srcOrd="6" destOrd="0" presId="urn:microsoft.com/office/officeart/2005/8/layout/radial5"/>
    <dgm:cxn modelId="{71AC2A4C-3FE0-4E51-A3B9-6645A3A5B684}" type="presParOf" srcId="{8B82EA68-B59A-424E-9756-C221A13DB47F}" destId="{E7EAB10C-E176-4610-B2C6-BE8F83AD0F9B}" srcOrd="7" destOrd="0" presId="urn:microsoft.com/office/officeart/2005/8/layout/radial5"/>
    <dgm:cxn modelId="{4547D658-28A2-4B8A-8F93-53F9036CBE53}" type="presParOf" srcId="{E7EAB10C-E176-4610-B2C6-BE8F83AD0F9B}" destId="{47F0322C-5978-482D-A409-1280E22C6D82}" srcOrd="0" destOrd="0" presId="urn:microsoft.com/office/officeart/2005/8/layout/radial5"/>
    <dgm:cxn modelId="{96B62631-FEA8-42B4-9458-72479FBB152B}" type="presParOf" srcId="{8B82EA68-B59A-424E-9756-C221A13DB47F}" destId="{FFE63D16-C443-42C8-BB30-4CA61876A647}" srcOrd="8" destOrd="0" presId="urn:microsoft.com/office/officeart/2005/8/layout/radial5"/>
    <dgm:cxn modelId="{1489B70F-CDA2-4BCA-8F42-2CA7211F022F}" type="presParOf" srcId="{8B82EA68-B59A-424E-9756-C221A13DB47F}" destId="{C481485E-E38C-4518-A609-8D1D62CF917B}" srcOrd="9" destOrd="0" presId="urn:microsoft.com/office/officeart/2005/8/layout/radial5"/>
    <dgm:cxn modelId="{70A1DEA3-A19D-4180-BCA4-1C0258770069}" type="presParOf" srcId="{C481485E-E38C-4518-A609-8D1D62CF917B}" destId="{DB024BEC-8C88-4F07-BCA5-811E266A083B}" srcOrd="0" destOrd="0" presId="urn:microsoft.com/office/officeart/2005/8/layout/radial5"/>
    <dgm:cxn modelId="{141009D7-0FB2-4DED-8E42-FD88A04E2AD9}" type="presParOf" srcId="{8B82EA68-B59A-424E-9756-C221A13DB47F}" destId="{0A6C1809-69AA-4BA6-8257-5A11C3557B45}" srcOrd="10" destOrd="0" presId="urn:microsoft.com/office/officeart/2005/8/layout/radial5"/>
    <dgm:cxn modelId="{D939D320-4989-4989-81D8-E1E370193723}" type="presParOf" srcId="{8B82EA68-B59A-424E-9756-C221A13DB47F}" destId="{FA950D33-9BD9-4D37-A533-789F5554AFB5}" srcOrd="11" destOrd="0" presId="urn:microsoft.com/office/officeart/2005/8/layout/radial5"/>
    <dgm:cxn modelId="{AF051D3D-4D2D-48C0-BBB5-81B7C366ACED}" type="presParOf" srcId="{FA950D33-9BD9-4D37-A533-789F5554AFB5}" destId="{F326903B-AF5C-41D9-A950-9DE60C069BDF}" srcOrd="0" destOrd="0" presId="urn:microsoft.com/office/officeart/2005/8/layout/radial5"/>
    <dgm:cxn modelId="{3A5617DE-9CE3-4DD1-858D-353FA8444F4F}" type="presParOf" srcId="{8B82EA68-B59A-424E-9756-C221A13DB47F}" destId="{EB1C3899-7B42-47CD-912B-DD035472498D}" srcOrd="12" destOrd="0" presId="urn:microsoft.com/office/officeart/2005/8/layout/radial5"/>
    <dgm:cxn modelId="{980C65AE-DBBB-452D-A6A2-F4EA4AC23EA1}" type="presParOf" srcId="{8B82EA68-B59A-424E-9756-C221A13DB47F}" destId="{2F5553CB-2478-4421-B002-5FA728364A78}" srcOrd="13" destOrd="0" presId="urn:microsoft.com/office/officeart/2005/8/layout/radial5"/>
    <dgm:cxn modelId="{3A6220D9-D0EC-457D-8004-8343A5C4A46E}" type="presParOf" srcId="{2F5553CB-2478-4421-B002-5FA728364A78}" destId="{881BA4B6-6173-4BE7-ACB0-127409627ABA}" srcOrd="0" destOrd="0" presId="urn:microsoft.com/office/officeart/2005/8/layout/radial5"/>
    <dgm:cxn modelId="{625631F8-8796-4F05-88DE-1DF690B2FC2C}" type="presParOf" srcId="{8B82EA68-B59A-424E-9756-C221A13DB47F}" destId="{FED909B6-8F19-4D98-AAC2-EBEEF4830C2B}" srcOrd="14" destOrd="0" presId="urn:microsoft.com/office/officeart/2005/8/layout/radial5"/>
    <dgm:cxn modelId="{BEB5AFC5-2226-4AA9-8109-2F5E3586DE41}" type="presParOf" srcId="{8B82EA68-B59A-424E-9756-C221A13DB47F}" destId="{A0B7EB92-DF16-476D-BB87-6C0D26E26F61}" srcOrd="15" destOrd="0" presId="urn:microsoft.com/office/officeart/2005/8/layout/radial5"/>
    <dgm:cxn modelId="{A8B7D1E4-D184-4DB5-A264-AD221C3FB39C}" type="presParOf" srcId="{A0B7EB92-DF16-476D-BB87-6C0D26E26F61}" destId="{E3A5A4EE-729B-477E-AEA8-7FC61FA6B941}" srcOrd="0" destOrd="0" presId="urn:microsoft.com/office/officeart/2005/8/layout/radial5"/>
    <dgm:cxn modelId="{B399EBEA-F0F4-46B5-AA74-3124D121353C}" type="presParOf" srcId="{8B82EA68-B59A-424E-9756-C221A13DB47F}" destId="{69EA0517-EDCB-4CEB-899F-D56DCF7B4404}" srcOrd="16" destOrd="0" presId="urn:microsoft.com/office/officeart/2005/8/layout/radial5"/>
    <dgm:cxn modelId="{BCC7EC4E-629B-43CA-BC53-C317CFC67CD6}" type="presParOf" srcId="{8B82EA68-B59A-424E-9756-C221A13DB47F}" destId="{7A035AEB-3A20-4DC3-9A60-032AB2743B03}" srcOrd="17" destOrd="0" presId="urn:microsoft.com/office/officeart/2005/8/layout/radial5"/>
    <dgm:cxn modelId="{D2152A9A-44F3-4159-B117-DD9512DCC3F5}" type="presParOf" srcId="{7A035AEB-3A20-4DC3-9A60-032AB2743B03}" destId="{4273F29E-B93C-44D6-A671-FCDC77ED9BA3}" srcOrd="0" destOrd="0" presId="urn:microsoft.com/office/officeart/2005/8/layout/radial5"/>
    <dgm:cxn modelId="{A6F85628-7A7A-4043-9F69-0A2D9BECE35F}" type="presParOf" srcId="{8B82EA68-B59A-424E-9756-C221A13DB47F}" destId="{83F11675-07D9-406F-853D-13FD28BBB805}" srcOrd="18" destOrd="0" presId="urn:microsoft.com/office/officeart/2005/8/layout/radial5"/>
    <dgm:cxn modelId="{58C4491E-EAC4-4969-A818-416AD5266AAA}" type="presParOf" srcId="{8B82EA68-B59A-424E-9756-C221A13DB47F}" destId="{DF27FC25-052B-426A-9E06-117E992234F6}" srcOrd="19" destOrd="0" presId="urn:microsoft.com/office/officeart/2005/8/layout/radial5"/>
    <dgm:cxn modelId="{84A025C6-84BA-49EA-A884-60A5A36638AF}" type="presParOf" srcId="{DF27FC25-052B-426A-9E06-117E992234F6}" destId="{53D78D63-5F88-4163-9535-46A64127BD3A}" srcOrd="0" destOrd="0" presId="urn:microsoft.com/office/officeart/2005/8/layout/radial5"/>
    <dgm:cxn modelId="{78F6E645-61C3-481A-A462-97C5806C6AFB}" type="presParOf" srcId="{8B82EA68-B59A-424E-9756-C221A13DB47F}" destId="{EDA34655-9131-4731-957F-5382F53A0660}" srcOrd="20" destOrd="0" presId="urn:microsoft.com/office/officeart/2005/8/layout/radial5"/>
    <dgm:cxn modelId="{EB23BDB4-D8FC-4750-924B-2C0D735ACCEB}" type="presParOf" srcId="{8B82EA68-B59A-424E-9756-C221A13DB47F}" destId="{805C1585-4E61-4F5A-9BFC-54208B923515}" srcOrd="21" destOrd="0" presId="urn:microsoft.com/office/officeart/2005/8/layout/radial5"/>
    <dgm:cxn modelId="{3421702E-C244-4C3A-A9A0-7EE93E973CEB}" type="presParOf" srcId="{805C1585-4E61-4F5A-9BFC-54208B923515}" destId="{FF7680E8-690C-4DDB-A561-55CE1BA8CED6}" srcOrd="0" destOrd="0" presId="urn:microsoft.com/office/officeart/2005/8/layout/radial5"/>
    <dgm:cxn modelId="{E57426F7-18FF-4118-BA9E-5C558081144D}" type="presParOf" srcId="{8B82EA68-B59A-424E-9756-C221A13DB47F}" destId="{06523326-C046-41B9-890C-9456FACCE40B}" srcOrd="22" destOrd="0" presId="urn:microsoft.com/office/officeart/2005/8/layout/radial5"/>
    <dgm:cxn modelId="{5D7A3F3B-75FA-418D-96C7-CB928BDB4937}" type="presParOf" srcId="{8B82EA68-B59A-424E-9756-C221A13DB47F}" destId="{32F8144B-B5F5-4D7A-B26D-8DF77CBE1194}" srcOrd="23" destOrd="0" presId="urn:microsoft.com/office/officeart/2005/8/layout/radial5"/>
    <dgm:cxn modelId="{C6FE4417-A7EB-44A6-BB0B-88760D19BC31}" type="presParOf" srcId="{32F8144B-B5F5-4D7A-B26D-8DF77CBE1194}" destId="{5DF0E262-D64F-4DDE-A8ED-03A278FD20D3}" srcOrd="0" destOrd="0" presId="urn:microsoft.com/office/officeart/2005/8/layout/radial5"/>
    <dgm:cxn modelId="{51C0F749-833B-46E9-A585-A98953816B9A}" type="presParOf" srcId="{8B82EA68-B59A-424E-9756-C221A13DB47F}" destId="{C7D10589-14F2-4712-951B-D3A370DA34D5}" srcOrd="24" destOrd="0" presId="urn:microsoft.com/office/officeart/2005/8/layout/radial5"/>
    <dgm:cxn modelId="{02AD4AA8-08EF-4283-82AF-8C40D2D190B6}" type="presParOf" srcId="{8B82EA68-B59A-424E-9756-C221A13DB47F}" destId="{553B84E4-4A31-43DB-B3BF-8E8EF2B79F2D}" srcOrd="25" destOrd="0" presId="urn:microsoft.com/office/officeart/2005/8/layout/radial5"/>
    <dgm:cxn modelId="{0F7842A4-7C48-41B0-9D4B-6CBA0595D857}" type="presParOf" srcId="{553B84E4-4A31-43DB-B3BF-8E8EF2B79F2D}" destId="{C47D9E4B-AD47-4E79-B529-9B264E8F4F6B}" srcOrd="0" destOrd="0" presId="urn:microsoft.com/office/officeart/2005/8/layout/radial5"/>
    <dgm:cxn modelId="{F6E4E095-FA2D-4B89-855A-9DFF058DE15A}" type="presParOf" srcId="{8B82EA68-B59A-424E-9756-C221A13DB47F}" destId="{E0AC84DD-2093-416F-85DE-E547FE520660}" srcOrd="2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536A43-ED77-4704-8E90-9878DAE5D9D5}" type="doc">
      <dgm:prSet loTypeId="urn:microsoft.com/office/officeart/2005/8/layout/orgChart1" loCatId="hierarchy" qsTypeId="urn:microsoft.com/office/officeart/2005/8/quickstyle/simple1#2" qsCatId="simple" csTypeId="urn:microsoft.com/office/officeart/2005/8/colors/accent1_2#2" csCatId="accent1" phldr="1"/>
      <dgm:spPr/>
    </dgm:pt>
    <dgm:pt modelId="{A5C3BCDC-68ED-4293-9061-206E0E43EA36}">
      <dgm:prSet custT="1"/>
      <dgm:spPr>
        <a:solidFill>
          <a:srgbClr val="FFFF66"/>
        </a:solidFill>
        <a:ln>
          <a:solidFill>
            <a:srgbClr val="FFFF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7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D96E6345-96AD-48F7-AF93-9743AF743916}" type="parTrans" cxnId="{9B6CAD35-4AA3-46F8-BD88-585FFBFE076C}">
      <dgm:prSet/>
      <dgm:spPr/>
      <dgm:t>
        <a:bodyPr/>
        <a:lstStyle/>
        <a:p>
          <a:endParaRPr lang="ru-RU"/>
        </a:p>
      </dgm:t>
    </dgm:pt>
    <dgm:pt modelId="{92EF3DCF-A470-456A-B54B-4C08CEE6B3DF}" type="sibTrans" cxnId="{9B6CAD35-4AA3-46F8-BD88-585FFBFE076C}">
      <dgm:prSet/>
      <dgm:spPr/>
      <dgm:t>
        <a:bodyPr/>
        <a:lstStyle/>
        <a:p>
          <a:endParaRPr lang="ru-RU"/>
        </a:p>
      </dgm:t>
    </dgm:pt>
    <dgm:pt modelId="{D9018506-15A2-46FF-8F0E-6839466C4340}">
      <dgm:prSet custT="1"/>
      <dgm:spPr>
        <a:solidFill>
          <a:srgbClr val="FFFF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Бюджет Щёлковского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муниципального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района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CA298BF4-269F-4CBF-B5C3-5CEFE87BB5F0}" type="parTrans" cxnId="{464F8EF1-BF8B-4636-9778-D1127A010D34}">
      <dgm:prSet/>
      <dgm:spPr/>
      <dgm:t>
        <a:bodyPr/>
        <a:lstStyle/>
        <a:p>
          <a:endParaRPr lang="ru-RU"/>
        </a:p>
      </dgm:t>
    </dgm:pt>
    <dgm:pt modelId="{F9BCD8C1-A99F-4CE2-9D59-7DF520EEA0AF}" type="sibTrans" cxnId="{464F8EF1-BF8B-4636-9778-D1127A010D34}">
      <dgm:prSet/>
      <dgm:spPr/>
      <dgm:t>
        <a:bodyPr/>
        <a:lstStyle/>
        <a:p>
          <a:endParaRPr lang="ru-RU"/>
        </a:p>
      </dgm:t>
    </dgm:pt>
    <dgm:pt modelId="{A30752F1-F16C-43D4-87F2-1DB2072B104D}">
      <dgm:prSet custT="1"/>
      <dgm:spPr>
        <a:solidFill>
          <a:srgbClr val="FFFF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Бюджеты городских поселений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568001FA-3440-49C3-9341-DE7D0A9390D7}" type="parTrans" cxnId="{CBECE5C1-F540-4492-AA55-B3B46CB02032}">
      <dgm:prSet/>
      <dgm:spPr/>
      <dgm:t>
        <a:bodyPr/>
        <a:lstStyle/>
        <a:p>
          <a:endParaRPr lang="ru-RU"/>
        </a:p>
      </dgm:t>
    </dgm:pt>
    <dgm:pt modelId="{619933D9-E29A-486F-9836-CD7FF56D023B}" type="sibTrans" cxnId="{CBECE5C1-F540-4492-AA55-B3B46CB02032}">
      <dgm:prSet/>
      <dgm:spPr/>
      <dgm:t>
        <a:bodyPr/>
        <a:lstStyle/>
        <a:p>
          <a:endParaRPr lang="ru-RU"/>
        </a:p>
      </dgm:t>
    </dgm:pt>
    <dgm:pt modelId="{63994FC9-92B2-41FE-A439-F124F9AB999B}">
      <dgm:prSet custT="1"/>
      <dgm:spPr>
        <a:solidFill>
          <a:srgbClr val="FFFF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Щёлково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5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649B7C72-1A75-4CD0-BE7D-59DBCCF2B969}" type="parTrans" cxnId="{19AE2C1F-A09D-4DAE-8019-B4CCEABEA6B8}">
      <dgm:prSet/>
      <dgm:spPr/>
      <dgm:t>
        <a:bodyPr/>
        <a:lstStyle/>
        <a:p>
          <a:endParaRPr lang="ru-RU"/>
        </a:p>
      </dgm:t>
    </dgm:pt>
    <dgm:pt modelId="{4A8B9083-438D-4E8D-ADDF-DE4643BC22FF}" type="sibTrans" cxnId="{19AE2C1F-A09D-4DAE-8019-B4CCEABEA6B8}">
      <dgm:prSet/>
      <dgm:spPr/>
      <dgm:t>
        <a:bodyPr/>
        <a:lstStyle/>
        <a:p>
          <a:endParaRPr lang="ru-RU"/>
        </a:p>
      </dgm:t>
    </dgm:pt>
    <dgm:pt modelId="{14490B2F-0F21-46AD-BD42-47E1FBCD6E34}">
      <dgm:prSet custT="1"/>
      <dgm:spPr>
        <a:solidFill>
          <a:srgbClr val="FFFF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Свердловский</a:t>
          </a:r>
        </a:p>
      </dgm:t>
    </dgm:pt>
    <dgm:pt modelId="{EDA0F503-0DA7-4B28-B084-942370011AD7}" type="parTrans" cxnId="{8DB0D313-2BBF-4D9B-AE4E-0D2CBFEDE69A}">
      <dgm:prSet/>
      <dgm:spPr/>
      <dgm:t>
        <a:bodyPr/>
        <a:lstStyle/>
        <a:p>
          <a:endParaRPr lang="ru-RU"/>
        </a:p>
      </dgm:t>
    </dgm:pt>
    <dgm:pt modelId="{F4F3DEC2-DF1A-494A-A3A2-A8F8562C921D}" type="sibTrans" cxnId="{8DB0D313-2BBF-4D9B-AE4E-0D2CBFEDE69A}">
      <dgm:prSet/>
      <dgm:spPr/>
      <dgm:t>
        <a:bodyPr/>
        <a:lstStyle/>
        <a:p>
          <a:endParaRPr lang="ru-RU"/>
        </a:p>
      </dgm:t>
    </dgm:pt>
    <dgm:pt modelId="{4B082C0D-692E-4819-9B48-DBBBABA37368}">
      <dgm:prSet custT="1"/>
      <dgm:spPr>
        <a:solidFill>
          <a:srgbClr val="FFFF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Загорянский</a:t>
          </a:r>
          <a:endParaRPr kumimoji="0" lang="ru-RU" altLang="ru-RU" sz="16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B93C7513-A498-45FC-B160-F18AC7C1B2D9}" type="parTrans" cxnId="{54B95F9B-B880-41A7-8C72-7B9C7BB5DD78}">
      <dgm:prSet/>
      <dgm:spPr/>
      <dgm:t>
        <a:bodyPr/>
        <a:lstStyle/>
        <a:p>
          <a:endParaRPr lang="ru-RU"/>
        </a:p>
      </dgm:t>
    </dgm:pt>
    <dgm:pt modelId="{9967DAB4-5830-43BC-8C0B-3899B55C1205}" type="sibTrans" cxnId="{54B95F9B-B880-41A7-8C72-7B9C7BB5DD78}">
      <dgm:prSet/>
      <dgm:spPr/>
      <dgm:t>
        <a:bodyPr/>
        <a:lstStyle/>
        <a:p>
          <a:endParaRPr lang="ru-RU"/>
        </a:p>
      </dgm:t>
    </dgm:pt>
    <dgm:pt modelId="{67DA1BFF-EB74-49DD-996A-6D59FFAD4D06}">
      <dgm:prSet custT="1"/>
      <dgm:spPr>
        <a:solidFill>
          <a:srgbClr val="FFFF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Монино</a:t>
          </a:r>
        </a:p>
      </dgm:t>
    </dgm:pt>
    <dgm:pt modelId="{19E7ED53-EBE7-4A9B-A92E-94DE7699A148}" type="parTrans" cxnId="{8A7E4A32-E70A-4CFD-86D8-124A320636F5}">
      <dgm:prSet/>
      <dgm:spPr/>
      <dgm:t>
        <a:bodyPr/>
        <a:lstStyle/>
        <a:p>
          <a:endParaRPr lang="ru-RU"/>
        </a:p>
      </dgm:t>
    </dgm:pt>
    <dgm:pt modelId="{1098B0EC-FA9C-4DFF-B40B-565E755EB74F}" type="sibTrans" cxnId="{8A7E4A32-E70A-4CFD-86D8-124A320636F5}">
      <dgm:prSet/>
      <dgm:spPr/>
      <dgm:t>
        <a:bodyPr/>
        <a:lstStyle/>
        <a:p>
          <a:endParaRPr lang="ru-RU"/>
        </a:p>
      </dgm:t>
    </dgm:pt>
    <dgm:pt modelId="{BA4D2B66-9213-4472-89FE-AC1C9FFBB01D}">
      <dgm:prSet custT="1"/>
      <dgm:spPr>
        <a:solidFill>
          <a:srgbClr val="FFFF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Фряново</a:t>
          </a:r>
        </a:p>
      </dgm:t>
    </dgm:pt>
    <dgm:pt modelId="{F88EE4FD-72C9-4925-B51C-6C90B6F341B1}" type="parTrans" cxnId="{3B2C8119-4471-4CE1-A7AA-A00537F03E0C}">
      <dgm:prSet/>
      <dgm:spPr/>
      <dgm:t>
        <a:bodyPr/>
        <a:lstStyle/>
        <a:p>
          <a:endParaRPr lang="ru-RU"/>
        </a:p>
      </dgm:t>
    </dgm:pt>
    <dgm:pt modelId="{A45195F7-186C-46C9-B151-D094C26F7832}" type="sibTrans" cxnId="{3B2C8119-4471-4CE1-A7AA-A00537F03E0C}">
      <dgm:prSet/>
      <dgm:spPr/>
      <dgm:t>
        <a:bodyPr/>
        <a:lstStyle/>
        <a:p>
          <a:endParaRPr lang="ru-RU"/>
        </a:p>
      </dgm:t>
    </dgm:pt>
    <dgm:pt modelId="{1BE50BC4-0202-44DA-9B21-139FE18BFEF2}">
      <dgm:prSet custT="1"/>
      <dgm:spPr>
        <a:solidFill>
          <a:srgbClr val="FFFF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Бюджеты сельских поселений</a:t>
          </a:r>
        </a:p>
      </dgm:t>
    </dgm:pt>
    <dgm:pt modelId="{B8F8277B-0145-4DB5-A632-42D32A90370A}" type="parTrans" cxnId="{81B7E4B1-4E75-4D8C-AE8A-806066D4B18B}">
      <dgm:prSet/>
      <dgm:spPr/>
      <dgm:t>
        <a:bodyPr/>
        <a:lstStyle/>
        <a:p>
          <a:endParaRPr lang="ru-RU"/>
        </a:p>
      </dgm:t>
    </dgm:pt>
    <dgm:pt modelId="{40486EA1-5081-4C76-B17E-FC5470F93B86}" type="sibTrans" cxnId="{81B7E4B1-4E75-4D8C-AE8A-806066D4B18B}">
      <dgm:prSet/>
      <dgm:spPr/>
      <dgm:t>
        <a:bodyPr/>
        <a:lstStyle/>
        <a:p>
          <a:endParaRPr lang="ru-RU"/>
        </a:p>
      </dgm:t>
    </dgm:pt>
    <dgm:pt modelId="{78265F22-A213-4AAD-9409-9BBFFA6F49E9}">
      <dgm:prSet custT="1"/>
      <dgm:spPr>
        <a:solidFill>
          <a:srgbClr val="FFFF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Анискинское</a:t>
          </a:r>
          <a:endParaRPr kumimoji="0" lang="ru-RU" altLang="ru-RU" sz="16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4D078CE8-5ED5-4773-850E-C0423B19FDB9}" type="parTrans" cxnId="{EE3B044E-5B2C-4338-8A1B-CD513852F16E}">
      <dgm:prSet/>
      <dgm:spPr/>
      <dgm:t>
        <a:bodyPr/>
        <a:lstStyle/>
        <a:p>
          <a:endParaRPr lang="ru-RU"/>
        </a:p>
      </dgm:t>
    </dgm:pt>
    <dgm:pt modelId="{24EA5315-F3D2-41B2-957A-CBE73717B57D}" type="sibTrans" cxnId="{EE3B044E-5B2C-4338-8A1B-CD513852F16E}">
      <dgm:prSet/>
      <dgm:spPr/>
      <dgm:t>
        <a:bodyPr/>
        <a:lstStyle/>
        <a:p>
          <a:endParaRPr lang="ru-RU"/>
        </a:p>
      </dgm:t>
    </dgm:pt>
    <dgm:pt modelId="{5EEC6FEF-8178-4A84-A6D4-7C2AB90B8391}">
      <dgm:prSet custT="1"/>
      <dgm:spPr>
        <a:solidFill>
          <a:srgbClr val="FFFF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Гребневское</a:t>
          </a:r>
          <a:endParaRPr kumimoji="0" lang="ru-RU" altLang="ru-RU" sz="16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38DFA3ED-6908-4FC9-896A-11B802CA3BBC}" type="parTrans" cxnId="{8A8F140F-0321-4F84-A0DA-10220432BD33}">
      <dgm:prSet/>
      <dgm:spPr/>
      <dgm:t>
        <a:bodyPr/>
        <a:lstStyle/>
        <a:p>
          <a:endParaRPr lang="ru-RU"/>
        </a:p>
      </dgm:t>
    </dgm:pt>
    <dgm:pt modelId="{E5B8590F-8DB6-4D56-8314-C29ED6F5645A}" type="sibTrans" cxnId="{8A8F140F-0321-4F84-A0DA-10220432BD33}">
      <dgm:prSet/>
      <dgm:spPr/>
      <dgm:t>
        <a:bodyPr/>
        <a:lstStyle/>
        <a:p>
          <a:endParaRPr lang="ru-RU"/>
        </a:p>
      </dgm:t>
    </dgm:pt>
    <dgm:pt modelId="{4110C604-D93B-41B7-8932-E9CDA2F7CA80}">
      <dgm:prSet custT="1"/>
      <dgm:spPr>
        <a:solidFill>
          <a:srgbClr val="FFFF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Огудневское</a:t>
          </a:r>
          <a:endParaRPr kumimoji="0" lang="ru-RU" altLang="ru-RU" sz="16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AA803764-C97B-433E-80E2-193D5132056F}" type="parTrans" cxnId="{24FFE486-288F-4DF5-98DD-08FC4C0DAE00}">
      <dgm:prSet/>
      <dgm:spPr/>
      <dgm:t>
        <a:bodyPr/>
        <a:lstStyle/>
        <a:p>
          <a:endParaRPr lang="ru-RU"/>
        </a:p>
      </dgm:t>
    </dgm:pt>
    <dgm:pt modelId="{B43BB877-C46D-41DA-8ADD-9C1E552F9CBC}" type="sibTrans" cxnId="{24FFE486-288F-4DF5-98DD-08FC4C0DAE00}">
      <dgm:prSet/>
      <dgm:spPr/>
      <dgm:t>
        <a:bodyPr/>
        <a:lstStyle/>
        <a:p>
          <a:endParaRPr lang="ru-RU"/>
        </a:p>
      </dgm:t>
    </dgm:pt>
    <dgm:pt modelId="{227EC8BA-1EBF-4C0B-8779-6B190538A9BC}">
      <dgm:prSet custT="1"/>
      <dgm:spPr>
        <a:solidFill>
          <a:srgbClr val="FFFF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Трубинское</a:t>
          </a:r>
          <a:endParaRPr kumimoji="0" lang="ru-RU" altLang="ru-RU" sz="16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CF25DE85-4489-4A0B-858D-F72D22D85D2C}" type="parTrans" cxnId="{40353B29-D294-4E58-910A-B6D1AEBACFFC}">
      <dgm:prSet/>
      <dgm:spPr/>
      <dgm:t>
        <a:bodyPr/>
        <a:lstStyle/>
        <a:p>
          <a:endParaRPr lang="ru-RU"/>
        </a:p>
      </dgm:t>
    </dgm:pt>
    <dgm:pt modelId="{A2225D74-4789-4E72-AADB-79B995ABDFD6}" type="sibTrans" cxnId="{40353B29-D294-4E58-910A-B6D1AEBACFFC}">
      <dgm:prSet/>
      <dgm:spPr/>
      <dgm:t>
        <a:bodyPr/>
        <a:lstStyle/>
        <a:p>
          <a:endParaRPr lang="ru-RU"/>
        </a:p>
      </dgm:t>
    </dgm:pt>
    <dgm:pt modelId="{A0F03D85-A535-4F67-918A-5EB833889318}">
      <dgm:prSet custT="1"/>
      <dgm:spPr>
        <a:solidFill>
          <a:srgbClr val="FFFF00"/>
        </a:solidFill>
      </dgm:spPr>
      <dgm:t>
        <a:bodyPr/>
        <a:lstStyle/>
        <a:p>
          <a:endParaRPr lang="ru-RU" sz="1600" baseline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49BB7D-DA12-4FF3-902F-295564BF3CD6}" type="parTrans" cxnId="{64EDF0C1-63F0-4099-B846-6AF2FD4EBABD}">
      <dgm:prSet/>
      <dgm:spPr/>
      <dgm:t>
        <a:bodyPr/>
        <a:lstStyle/>
        <a:p>
          <a:endParaRPr lang="ru-RU"/>
        </a:p>
      </dgm:t>
    </dgm:pt>
    <dgm:pt modelId="{D4C6EBF7-ADBF-4694-95CC-BD78507F162D}" type="sibTrans" cxnId="{64EDF0C1-63F0-4099-B846-6AF2FD4EBABD}">
      <dgm:prSet/>
      <dgm:spPr/>
      <dgm:t>
        <a:bodyPr/>
        <a:lstStyle/>
        <a:p>
          <a:endParaRPr lang="ru-RU"/>
        </a:p>
      </dgm:t>
    </dgm:pt>
    <dgm:pt modelId="{5627E6CA-FF2A-4475-B337-03C555B1FB3E}" type="pres">
      <dgm:prSet presAssocID="{3E536A43-ED77-4704-8E90-9878DAE5D9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9DDF425-052D-4135-9853-484666207506}" type="pres">
      <dgm:prSet presAssocID="{A5C3BCDC-68ED-4293-9061-206E0E43EA36}" presName="hierRoot1" presStyleCnt="0">
        <dgm:presLayoutVars>
          <dgm:hierBranch/>
        </dgm:presLayoutVars>
      </dgm:prSet>
      <dgm:spPr/>
    </dgm:pt>
    <dgm:pt modelId="{F3DE2C9C-818A-43C9-9593-E439273912E6}" type="pres">
      <dgm:prSet presAssocID="{A5C3BCDC-68ED-4293-9061-206E0E43EA36}" presName="rootComposite1" presStyleCnt="0"/>
      <dgm:spPr/>
    </dgm:pt>
    <dgm:pt modelId="{C7BE9B6F-6F6C-4A2F-A8E4-7F156294F4E0}" type="pres">
      <dgm:prSet presAssocID="{A5C3BCDC-68ED-4293-9061-206E0E43EA36}" presName="rootText1" presStyleLbl="node0" presStyleIdx="0" presStyleCnt="1" custScaleX="148187" custScaleY="1458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EAE16D-6ACD-4360-AFCC-FDC14886687D}" type="pres">
      <dgm:prSet presAssocID="{A5C3BCDC-68ED-4293-9061-206E0E43EA3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3C380A3-9542-42EC-983A-9572C340B3F6}" type="pres">
      <dgm:prSet presAssocID="{A5C3BCDC-68ED-4293-9061-206E0E43EA36}" presName="hierChild2" presStyleCnt="0"/>
      <dgm:spPr/>
    </dgm:pt>
    <dgm:pt modelId="{EC9C2E1C-740B-44E0-B512-AE22F2462BE2}" type="pres">
      <dgm:prSet presAssocID="{CA298BF4-269F-4CBF-B5C3-5CEFE87BB5F0}" presName="Name35" presStyleLbl="parChTrans1D2" presStyleIdx="0" presStyleCnt="3"/>
      <dgm:spPr/>
      <dgm:t>
        <a:bodyPr/>
        <a:lstStyle/>
        <a:p>
          <a:endParaRPr lang="ru-RU"/>
        </a:p>
      </dgm:t>
    </dgm:pt>
    <dgm:pt modelId="{3D802E12-4F93-4F4A-B373-12E3BD76B500}" type="pres">
      <dgm:prSet presAssocID="{D9018506-15A2-46FF-8F0E-6839466C4340}" presName="hierRoot2" presStyleCnt="0">
        <dgm:presLayoutVars>
          <dgm:hierBranch/>
        </dgm:presLayoutVars>
      </dgm:prSet>
      <dgm:spPr/>
    </dgm:pt>
    <dgm:pt modelId="{DC2416E9-2C87-4A3F-8B46-B773D0DF42F7}" type="pres">
      <dgm:prSet presAssocID="{D9018506-15A2-46FF-8F0E-6839466C4340}" presName="rootComposite" presStyleCnt="0"/>
      <dgm:spPr/>
    </dgm:pt>
    <dgm:pt modelId="{694EFCD9-9706-4E9D-9317-3DA123425CDD}" type="pres">
      <dgm:prSet presAssocID="{D9018506-15A2-46FF-8F0E-6839466C4340}" presName="rootText" presStyleLbl="node2" presStyleIdx="0" presStyleCnt="3" custScaleX="235546" custScaleY="178026" custLinFactNeighborX="-2630" custLinFactNeighborY="-99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75A1F2-8709-4296-BEF4-1507EFE2F2DA}" type="pres">
      <dgm:prSet presAssocID="{D9018506-15A2-46FF-8F0E-6839466C4340}" presName="rootConnector" presStyleLbl="node2" presStyleIdx="0" presStyleCnt="3"/>
      <dgm:spPr/>
      <dgm:t>
        <a:bodyPr/>
        <a:lstStyle/>
        <a:p>
          <a:endParaRPr lang="ru-RU"/>
        </a:p>
      </dgm:t>
    </dgm:pt>
    <dgm:pt modelId="{5AD4FE26-CC67-4FE7-94B0-CD23B3BBEAB7}" type="pres">
      <dgm:prSet presAssocID="{D9018506-15A2-46FF-8F0E-6839466C4340}" presName="hierChild4" presStyleCnt="0"/>
      <dgm:spPr/>
    </dgm:pt>
    <dgm:pt modelId="{196840FC-DC63-41EA-A65E-E22AE5A47928}" type="pres">
      <dgm:prSet presAssocID="{D9018506-15A2-46FF-8F0E-6839466C4340}" presName="hierChild5" presStyleCnt="0"/>
      <dgm:spPr/>
    </dgm:pt>
    <dgm:pt modelId="{6A367501-1E06-4B10-85D8-DBF8221FD77A}" type="pres">
      <dgm:prSet presAssocID="{568001FA-3440-49C3-9341-DE7D0A9390D7}" presName="Name35" presStyleLbl="parChTrans1D2" presStyleIdx="1" presStyleCnt="3"/>
      <dgm:spPr/>
      <dgm:t>
        <a:bodyPr/>
        <a:lstStyle/>
        <a:p>
          <a:endParaRPr lang="ru-RU"/>
        </a:p>
      </dgm:t>
    </dgm:pt>
    <dgm:pt modelId="{5E790EB0-7B13-441E-9E0A-F44C4A54718D}" type="pres">
      <dgm:prSet presAssocID="{A30752F1-F16C-43D4-87F2-1DB2072B104D}" presName="hierRoot2" presStyleCnt="0">
        <dgm:presLayoutVars>
          <dgm:hierBranch val="r"/>
        </dgm:presLayoutVars>
      </dgm:prSet>
      <dgm:spPr/>
    </dgm:pt>
    <dgm:pt modelId="{816B1E11-1F9B-495A-AF5C-F72ACC8CC971}" type="pres">
      <dgm:prSet presAssocID="{A30752F1-F16C-43D4-87F2-1DB2072B104D}" presName="rootComposite" presStyleCnt="0"/>
      <dgm:spPr/>
    </dgm:pt>
    <dgm:pt modelId="{3C38EE85-5030-4998-9B7F-51C099B13557}" type="pres">
      <dgm:prSet presAssocID="{A30752F1-F16C-43D4-87F2-1DB2072B104D}" presName="rootText" presStyleLbl="node2" presStyleIdx="1" presStyleCnt="3" custScaleX="184454" custScaleY="101292" custLinFactNeighborX="3500" custLinFactNeighborY="-23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546C37-B6CD-40AA-B211-C6399B21DE67}" type="pres">
      <dgm:prSet presAssocID="{A30752F1-F16C-43D4-87F2-1DB2072B104D}" presName="rootConnector" presStyleLbl="node2" presStyleIdx="1" presStyleCnt="3"/>
      <dgm:spPr/>
      <dgm:t>
        <a:bodyPr/>
        <a:lstStyle/>
        <a:p>
          <a:endParaRPr lang="ru-RU"/>
        </a:p>
      </dgm:t>
    </dgm:pt>
    <dgm:pt modelId="{2EF8B7E4-DEB8-49C1-9DEC-DC03FFDE3223}" type="pres">
      <dgm:prSet presAssocID="{A30752F1-F16C-43D4-87F2-1DB2072B104D}" presName="hierChild4" presStyleCnt="0"/>
      <dgm:spPr/>
    </dgm:pt>
    <dgm:pt modelId="{7AFDFC12-E013-493E-AF18-023091A47A01}" type="pres">
      <dgm:prSet presAssocID="{649B7C72-1A75-4CD0-BE7D-59DBCCF2B969}" presName="Name50" presStyleLbl="parChTrans1D3" presStyleIdx="0" presStyleCnt="10"/>
      <dgm:spPr/>
      <dgm:t>
        <a:bodyPr/>
        <a:lstStyle/>
        <a:p>
          <a:endParaRPr lang="ru-RU"/>
        </a:p>
      </dgm:t>
    </dgm:pt>
    <dgm:pt modelId="{1008E58E-9252-400E-BBAE-CF0105F5EFA8}" type="pres">
      <dgm:prSet presAssocID="{63994FC9-92B2-41FE-A439-F124F9AB999B}" presName="hierRoot2" presStyleCnt="0">
        <dgm:presLayoutVars>
          <dgm:hierBranch val="r"/>
        </dgm:presLayoutVars>
      </dgm:prSet>
      <dgm:spPr/>
    </dgm:pt>
    <dgm:pt modelId="{E8AE4166-0CDD-40AC-BE6C-555B7B6F1C23}" type="pres">
      <dgm:prSet presAssocID="{63994FC9-92B2-41FE-A439-F124F9AB999B}" presName="rootComposite" presStyleCnt="0"/>
      <dgm:spPr/>
    </dgm:pt>
    <dgm:pt modelId="{50462EFC-22CC-44C8-BEE0-25F5884798B6}" type="pres">
      <dgm:prSet presAssocID="{63994FC9-92B2-41FE-A439-F124F9AB999B}" presName="rootText" presStyleLbl="node3" presStyleIdx="0" presStyleCnt="10" custScaleX="1291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FCB58E-FA1D-4797-AC6E-2E5A1243F2C6}" type="pres">
      <dgm:prSet presAssocID="{63994FC9-92B2-41FE-A439-F124F9AB999B}" presName="rootConnector" presStyleLbl="node3" presStyleIdx="0" presStyleCnt="10"/>
      <dgm:spPr/>
      <dgm:t>
        <a:bodyPr/>
        <a:lstStyle/>
        <a:p>
          <a:endParaRPr lang="ru-RU"/>
        </a:p>
      </dgm:t>
    </dgm:pt>
    <dgm:pt modelId="{84D90A58-E05A-4F7B-83C6-1C2C6BFD00E7}" type="pres">
      <dgm:prSet presAssocID="{63994FC9-92B2-41FE-A439-F124F9AB999B}" presName="hierChild4" presStyleCnt="0"/>
      <dgm:spPr/>
    </dgm:pt>
    <dgm:pt modelId="{9723C4EB-4A0A-4835-B844-7F1123DCD647}" type="pres">
      <dgm:prSet presAssocID="{63994FC9-92B2-41FE-A439-F124F9AB999B}" presName="hierChild5" presStyleCnt="0"/>
      <dgm:spPr/>
    </dgm:pt>
    <dgm:pt modelId="{1A10ECAE-5D4A-40D5-A45B-EDF679BE6671}" type="pres">
      <dgm:prSet presAssocID="{EDA0F503-0DA7-4B28-B084-942370011AD7}" presName="Name50" presStyleLbl="parChTrans1D3" presStyleIdx="1" presStyleCnt="10"/>
      <dgm:spPr/>
      <dgm:t>
        <a:bodyPr/>
        <a:lstStyle/>
        <a:p>
          <a:endParaRPr lang="ru-RU"/>
        </a:p>
      </dgm:t>
    </dgm:pt>
    <dgm:pt modelId="{24E584D4-F29C-40D1-8EA0-D2B5BCEE523C}" type="pres">
      <dgm:prSet presAssocID="{14490B2F-0F21-46AD-BD42-47E1FBCD6E34}" presName="hierRoot2" presStyleCnt="0">
        <dgm:presLayoutVars>
          <dgm:hierBranch val="r"/>
        </dgm:presLayoutVars>
      </dgm:prSet>
      <dgm:spPr/>
    </dgm:pt>
    <dgm:pt modelId="{34D8BF81-8908-429A-8F06-9047AC60BEB6}" type="pres">
      <dgm:prSet presAssocID="{14490B2F-0F21-46AD-BD42-47E1FBCD6E34}" presName="rootComposite" presStyleCnt="0"/>
      <dgm:spPr/>
    </dgm:pt>
    <dgm:pt modelId="{2DB9F66E-EC23-49BC-B75E-3DB74688708A}" type="pres">
      <dgm:prSet presAssocID="{14490B2F-0F21-46AD-BD42-47E1FBCD6E34}" presName="rootText" presStyleLbl="node3" presStyleIdx="1" presStyleCnt="10" custScaleX="1481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27F2F5-8B71-4E0B-924C-254A53E10529}" type="pres">
      <dgm:prSet presAssocID="{14490B2F-0F21-46AD-BD42-47E1FBCD6E34}" presName="rootConnector" presStyleLbl="node3" presStyleIdx="1" presStyleCnt="10"/>
      <dgm:spPr/>
      <dgm:t>
        <a:bodyPr/>
        <a:lstStyle/>
        <a:p>
          <a:endParaRPr lang="ru-RU"/>
        </a:p>
      </dgm:t>
    </dgm:pt>
    <dgm:pt modelId="{6674875A-2CBF-4C2F-B275-E0EFD27F298A}" type="pres">
      <dgm:prSet presAssocID="{14490B2F-0F21-46AD-BD42-47E1FBCD6E34}" presName="hierChild4" presStyleCnt="0"/>
      <dgm:spPr/>
    </dgm:pt>
    <dgm:pt modelId="{7DE878D8-37E0-42D2-88E7-1D504F47323F}" type="pres">
      <dgm:prSet presAssocID="{14490B2F-0F21-46AD-BD42-47E1FBCD6E34}" presName="hierChild5" presStyleCnt="0"/>
      <dgm:spPr/>
    </dgm:pt>
    <dgm:pt modelId="{928DFA42-A0C6-4903-B776-36B2164E5EC9}" type="pres">
      <dgm:prSet presAssocID="{B93C7513-A498-45FC-B160-F18AC7C1B2D9}" presName="Name50" presStyleLbl="parChTrans1D3" presStyleIdx="2" presStyleCnt="10"/>
      <dgm:spPr/>
      <dgm:t>
        <a:bodyPr/>
        <a:lstStyle/>
        <a:p>
          <a:endParaRPr lang="ru-RU"/>
        </a:p>
      </dgm:t>
    </dgm:pt>
    <dgm:pt modelId="{07C7BE72-2F9C-4CEA-9AF3-5714D0F646F5}" type="pres">
      <dgm:prSet presAssocID="{4B082C0D-692E-4819-9B48-DBBBABA37368}" presName="hierRoot2" presStyleCnt="0">
        <dgm:presLayoutVars>
          <dgm:hierBranch val="r"/>
        </dgm:presLayoutVars>
      </dgm:prSet>
      <dgm:spPr/>
    </dgm:pt>
    <dgm:pt modelId="{D4EB5018-7661-44F3-BD60-38A2B4248A6F}" type="pres">
      <dgm:prSet presAssocID="{4B082C0D-692E-4819-9B48-DBBBABA37368}" presName="rootComposite" presStyleCnt="0"/>
      <dgm:spPr/>
    </dgm:pt>
    <dgm:pt modelId="{419B6391-C84E-4067-8D94-4E141F08A15B}" type="pres">
      <dgm:prSet presAssocID="{4B082C0D-692E-4819-9B48-DBBBABA37368}" presName="rootText" presStyleLbl="node3" presStyleIdx="2" presStyleCnt="10" custScaleX="1308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21F160-60CE-4CDF-8739-EA4A58FF4F0B}" type="pres">
      <dgm:prSet presAssocID="{4B082C0D-692E-4819-9B48-DBBBABA37368}" presName="rootConnector" presStyleLbl="node3" presStyleIdx="2" presStyleCnt="10"/>
      <dgm:spPr/>
      <dgm:t>
        <a:bodyPr/>
        <a:lstStyle/>
        <a:p>
          <a:endParaRPr lang="ru-RU"/>
        </a:p>
      </dgm:t>
    </dgm:pt>
    <dgm:pt modelId="{B06F31B9-1D59-4A25-9092-81B84F89D32E}" type="pres">
      <dgm:prSet presAssocID="{4B082C0D-692E-4819-9B48-DBBBABA37368}" presName="hierChild4" presStyleCnt="0"/>
      <dgm:spPr/>
    </dgm:pt>
    <dgm:pt modelId="{2762EBCA-1EFD-4A41-8498-903FF34CDFE9}" type="pres">
      <dgm:prSet presAssocID="{4B082C0D-692E-4819-9B48-DBBBABA37368}" presName="hierChild5" presStyleCnt="0"/>
      <dgm:spPr/>
    </dgm:pt>
    <dgm:pt modelId="{31E213E8-0878-4AB2-B7A7-29CCC1059FB5}" type="pres">
      <dgm:prSet presAssocID="{19E7ED53-EBE7-4A9B-A92E-94DE7699A148}" presName="Name50" presStyleLbl="parChTrans1D3" presStyleIdx="3" presStyleCnt="10"/>
      <dgm:spPr/>
      <dgm:t>
        <a:bodyPr/>
        <a:lstStyle/>
        <a:p>
          <a:endParaRPr lang="ru-RU"/>
        </a:p>
      </dgm:t>
    </dgm:pt>
    <dgm:pt modelId="{66ABAC2F-8436-4642-AB51-FB22CDB80735}" type="pres">
      <dgm:prSet presAssocID="{67DA1BFF-EB74-49DD-996A-6D59FFAD4D06}" presName="hierRoot2" presStyleCnt="0">
        <dgm:presLayoutVars>
          <dgm:hierBranch val="r"/>
        </dgm:presLayoutVars>
      </dgm:prSet>
      <dgm:spPr/>
    </dgm:pt>
    <dgm:pt modelId="{7985D7C8-83D7-4A05-9C68-47C9D792B4C4}" type="pres">
      <dgm:prSet presAssocID="{67DA1BFF-EB74-49DD-996A-6D59FFAD4D06}" presName="rootComposite" presStyleCnt="0"/>
      <dgm:spPr/>
    </dgm:pt>
    <dgm:pt modelId="{2673F627-EE16-4007-A4EA-AD1C4D347C58}" type="pres">
      <dgm:prSet presAssocID="{67DA1BFF-EB74-49DD-996A-6D59FFAD4D06}" presName="rootText" presStyleLbl="node3" presStyleIdx="3" presStyleCnt="10" custScaleX="1291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9A5D47-B7F6-4E58-A470-6D37B129C35E}" type="pres">
      <dgm:prSet presAssocID="{67DA1BFF-EB74-49DD-996A-6D59FFAD4D06}" presName="rootConnector" presStyleLbl="node3" presStyleIdx="3" presStyleCnt="10"/>
      <dgm:spPr/>
      <dgm:t>
        <a:bodyPr/>
        <a:lstStyle/>
        <a:p>
          <a:endParaRPr lang="ru-RU"/>
        </a:p>
      </dgm:t>
    </dgm:pt>
    <dgm:pt modelId="{6FEFF56B-15C0-4C66-974E-DC94F7EB62B8}" type="pres">
      <dgm:prSet presAssocID="{67DA1BFF-EB74-49DD-996A-6D59FFAD4D06}" presName="hierChild4" presStyleCnt="0"/>
      <dgm:spPr/>
    </dgm:pt>
    <dgm:pt modelId="{0B678678-CCB3-4EED-905F-F447D5AE8DEE}" type="pres">
      <dgm:prSet presAssocID="{67DA1BFF-EB74-49DD-996A-6D59FFAD4D06}" presName="hierChild5" presStyleCnt="0"/>
      <dgm:spPr/>
    </dgm:pt>
    <dgm:pt modelId="{EBA4CFAF-DC82-446A-9D5C-7D9D5706A437}" type="pres">
      <dgm:prSet presAssocID="{F88EE4FD-72C9-4925-B51C-6C90B6F341B1}" presName="Name50" presStyleLbl="parChTrans1D3" presStyleIdx="4" presStyleCnt="10"/>
      <dgm:spPr/>
      <dgm:t>
        <a:bodyPr/>
        <a:lstStyle/>
        <a:p>
          <a:endParaRPr lang="ru-RU"/>
        </a:p>
      </dgm:t>
    </dgm:pt>
    <dgm:pt modelId="{D05CB9C5-4677-43D0-BB7D-E631214E90EF}" type="pres">
      <dgm:prSet presAssocID="{BA4D2B66-9213-4472-89FE-AC1C9FFBB01D}" presName="hierRoot2" presStyleCnt="0">
        <dgm:presLayoutVars>
          <dgm:hierBranch val="r"/>
        </dgm:presLayoutVars>
      </dgm:prSet>
      <dgm:spPr/>
    </dgm:pt>
    <dgm:pt modelId="{3734A3F1-EE6E-4808-A147-7CD6FF0253B8}" type="pres">
      <dgm:prSet presAssocID="{BA4D2B66-9213-4472-89FE-AC1C9FFBB01D}" presName="rootComposite" presStyleCnt="0"/>
      <dgm:spPr/>
    </dgm:pt>
    <dgm:pt modelId="{DAE49669-BAE1-4430-801B-C968E4A180A3}" type="pres">
      <dgm:prSet presAssocID="{BA4D2B66-9213-4472-89FE-AC1C9FFBB01D}" presName="rootText" presStyleLbl="node3" presStyleIdx="4" presStyleCnt="10" custScaleX="1291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E9A97E-316A-4D48-96AF-676D383C1BA7}" type="pres">
      <dgm:prSet presAssocID="{BA4D2B66-9213-4472-89FE-AC1C9FFBB01D}" presName="rootConnector" presStyleLbl="node3" presStyleIdx="4" presStyleCnt="10"/>
      <dgm:spPr/>
      <dgm:t>
        <a:bodyPr/>
        <a:lstStyle/>
        <a:p>
          <a:endParaRPr lang="ru-RU"/>
        </a:p>
      </dgm:t>
    </dgm:pt>
    <dgm:pt modelId="{71F2CC09-E242-4E2E-A4A1-A7B7967E9108}" type="pres">
      <dgm:prSet presAssocID="{BA4D2B66-9213-4472-89FE-AC1C9FFBB01D}" presName="hierChild4" presStyleCnt="0"/>
      <dgm:spPr/>
    </dgm:pt>
    <dgm:pt modelId="{33B49E08-68A1-41B8-8F5B-CB561042B35C}" type="pres">
      <dgm:prSet presAssocID="{BA4D2B66-9213-4472-89FE-AC1C9FFBB01D}" presName="hierChild5" presStyleCnt="0"/>
      <dgm:spPr/>
    </dgm:pt>
    <dgm:pt modelId="{E3F55254-BDA2-464D-9CE8-F80A1D150693}" type="pres">
      <dgm:prSet presAssocID="{A30752F1-F16C-43D4-87F2-1DB2072B104D}" presName="hierChild5" presStyleCnt="0"/>
      <dgm:spPr/>
    </dgm:pt>
    <dgm:pt modelId="{DD22170D-FF5D-4BE6-94A3-1A4B0E1FC555}" type="pres">
      <dgm:prSet presAssocID="{B8F8277B-0145-4DB5-A632-42D32A90370A}" presName="Name35" presStyleLbl="parChTrans1D2" presStyleIdx="2" presStyleCnt="3"/>
      <dgm:spPr/>
      <dgm:t>
        <a:bodyPr/>
        <a:lstStyle/>
        <a:p>
          <a:endParaRPr lang="ru-RU"/>
        </a:p>
      </dgm:t>
    </dgm:pt>
    <dgm:pt modelId="{679AA8DC-514B-4814-A8C9-09B83BF25EE4}" type="pres">
      <dgm:prSet presAssocID="{1BE50BC4-0202-44DA-9B21-139FE18BFEF2}" presName="hierRoot2" presStyleCnt="0">
        <dgm:presLayoutVars>
          <dgm:hierBranch val="r"/>
        </dgm:presLayoutVars>
      </dgm:prSet>
      <dgm:spPr/>
    </dgm:pt>
    <dgm:pt modelId="{0F445457-9228-4D95-9980-B5D5DDDE503D}" type="pres">
      <dgm:prSet presAssocID="{1BE50BC4-0202-44DA-9B21-139FE18BFEF2}" presName="rootComposite" presStyleCnt="0"/>
      <dgm:spPr/>
    </dgm:pt>
    <dgm:pt modelId="{8506C212-71F3-4EFF-A3AB-AFF0D0DDAE5B}" type="pres">
      <dgm:prSet presAssocID="{1BE50BC4-0202-44DA-9B21-139FE18BFEF2}" presName="rootText" presStyleLbl="node2" presStyleIdx="2" presStyleCnt="3" custScaleX="2308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1B3DD7-D5E3-4571-B469-75E8D99C1987}" type="pres">
      <dgm:prSet presAssocID="{1BE50BC4-0202-44DA-9B21-139FE18BFEF2}" presName="rootConnector" presStyleLbl="node2" presStyleIdx="2" presStyleCnt="3"/>
      <dgm:spPr/>
      <dgm:t>
        <a:bodyPr/>
        <a:lstStyle/>
        <a:p>
          <a:endParaRPr lang="ru-RU"/>
        </a:p>
      </dgm:t>
    </dgm:pt>
    <dgm:pt modelId="{90441FF8-F164-4B37-ADFA-1B59C0577991}" type="pres">
      <dgm:prSet presAssocID="{1BE50BC4-0202-44DA-9B21-139FE18BFEF2}" presName="hierChild4" presStyleCnt="0"/>
      <dgm:spPr/>
    </dgm:pt>
    <dgm:pt modelId="{EB265A23-D083-4116-AFA6-6B3C3F23D7B8}" type="pres">
      <dgm:prSet presAssocID="{4D078CE8-5ED5-4773-850E-C0423B19FDB9}" presName="Name50" presStyleLbl="parChTrans1D3" presStyleIdx="5" presStyleCnt="10"/>
      <dgm:spPr/>
      <dgm:t>
        <a:bodyPr/>
        <a:lstStyle/>
        <a:p>
          <a:endParaRPr lang="ru-RU"/>
        </a:p>
      </dgm:t>
    </dgm:pt>
    <dgm:pt modelId="{ED34FA16-0F78-4F7F-9E88-9EEFD5DF3831}" type="pres">
      <dgm:prSet presAssocID="{78265F22-A213-4AAD-9409-9BBFFA6F49E9}" presName="hierRoot2" presStyleCnt="0">
        <dgm:presLayoutVars>
          <dgm:hierBranch val="r"/>
        </dgm:presLayoutVars>
      </dgm:prSet>
      <dgm:spPr/>
    </dgm:pt>
    <dgm:pt modelId="{652BF46C-8B8B-45D7-850E-778F30FAA059}" type="pres">
      <dgm:prSet presAssocID="{78265F22-A213-4AAD-9409-9BBFFA6F49E9}" presName="rootComposite" presStyleCnt="0"/>
      <dgm:spPr/>
    </dgm:pt>
    <dgm:pt modelId="{F8217E0F-5B28-488F-91A9-22923CD087F4}" type="pres">
      <dgm:prSet presAssocID="{78265F22-A213-4AAD-9409-9BBFFA6F49E9}" presName="rootText" presStyleLbl="node3" presStyleIdx="5" presStyleCnt="10" custScaleX="151358" custLinFactNeighborX="1921" custLinFactNeighborY="-64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C89ECA-5090-4D67-BF98-273180056286}" type="pres">
      <dgm:prSet presAssocID="{78265F22-A213-4AAD-9409-9BBFFA6F49E9}" presName="rootConnector" presStyleLbl="node3" presStyleIdx="5" presStyleCnt="10"/>
      <dgm:spPr/>
      <dgm:t>
        <a:bodyPr/>
        <a:lstStyle/>
        <a:p>
          <a:endParaRPr lang="ru-RU"/>
        </a:p>
      </dgm:t>
    </dgm:pt>
    <dgm:pt modelId="{D667CF0A-9B38-4137-A8F2-FC268722F81B}" type="pres">
      <dgm:prSet presAssocID="{78265F22-A213-4AAD-9409-9BBFFA6F49E9}" presName="hierChild4" presStyleCnt="0"/>
      <dgm:spPr/>
    </dgm:pt>
    <dgm:pt modelId="{06DB9EDC-8DD0-4A3C-96FF-502E7EDDC444}" type="pres">
      <dgm:prSet presAssocID="{78265F22-A213-4AAD-9409-9BBFFA6F49E9}" presName="hierChild5" presStyleCnt="0"/>
      <dgm:spPr/>
    </dgm:pt>
    <dgm:pt modelId="{9E581E21-7DBA-4CD7-8B94-6B7D16A7F864}" type="pres">
      <dgm:prSet presAssocID="{38DFA3ED-6908-4FC9-896A-11B802CA3BBC}" presName="Name50" presStyleLbl="parChTrans1D3" presStyleIdx="6" presStyleCnt="10"/>
      <dgm:spPr/>
      <dgm:t>
        <a:bodyPr/>
        <a:lstStyle/>
        <a:p>
          <a:endParaRPr lang="ru-RU"/>
        </a:p>
      </dgm:t>
    </dgm:pt>
    <dgm:pt modelId="{CCE377F7-121D-4367-A4EC-BD911BDBDCA0}" type="pres">
      <dgm:prSet presAssocID="{5EEC6FEF-8178-4A84-A6D4-7C2AB90B8391}" presName="hierRoot2" presStyleCnt="0">
        <dgm:presLayoutVars>
          <dgm:hierBranch val="r"/>
        </dgm:presLayoutVars>
      </dgm:prSet>
      <dgm:spPr/>
    </dgm:pt>
    <dgm:pt modelId="{FAE93418-937A-4142-B254-7803B51A62CD}" type="pres">
      <dgm:prSet presAssocID="{5EEC6FEF-8178-4A84-A6D4-7C2AB90B8391}" presName="rootComposite" presStyleCnt="0"/>
      <dgm:spPr/>
    </dgm:pt>
    <dgm:pt modelId="{0F042531-48DF-4B5C-A343-55683EE0A3D7}" type="pres">
      <dgm:prSet presAssocID="{5EEC6FEF-8178-4A84-A6D4-7C2AB90B8391}" presName="rootText" presStyleLbl="node3" presStyleIdx="6" presStyleCnt="10" custScaleX="1481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A13DAF-B813-4446-A969-65F8C7B96A72}" type="pres">
      <dgm:prSet presAssocID="{5EEC6FEF-8178-4A84-A6D4-7C2AB90B8391}" presName="rootConnector" presStyleLbl="node3" presStyleIdx="6" presStyleCnt="10"/>
      <dgm:spPr/>
      <dgm:t>
        <a:bodyPr/>
        <a:lstStyle/>
        <a:p>
          <a:endParaRPr lang="ru-RU"/>
        </a:p>
      </dgm:t>
    </dgm:pt>
    <dgm:pt modelId="{65769AAF-6C06-4F58-A0BD-D6FB9ECD78B7}" type="pres">
      <dgm:prSet presAssocID="{5EEC6FEF-8178-4A84-A6D4-7C2AB90B8391}" presName="hierChild4" presStyleCnt="0"/>
      <dgm:spPr/>
    </dgm:pt>
    <dgm:pt modelId="{0FE88638-90BC-4AEB-AE38-D455F1561AEC}" type="pres">
      <dgm:prSet presAssocID="{5EEC6FEF-8178-4A84-A6D4-7C2AB90B8391}" presName="hierChild5" presStyleCnt="0"/>
      <dgm:spPr/>
    </dgm:pt>
    <dgm:pt modelId="{743AB72B-1085-41F0-B846-3D263D272910}" type="pres">
      <dgm:prSet presAssocID="{AA803764-C97B-433E-80E2-193D5132056F}" presName="Name50" presStyleLbl="parChTrans1D3" presStyleIdx="7" presStyleCnt="10"/>
      <dgm:spPr/>
      <dgm:t>
        <a:bodyPr/>
        <a:lstStyle/>
        <a:p>
          <a:endParaRPr lang="ru-RU"/>
        </a:p>
      </dgm:t>
    </dgm:pt>
    <dgm:pt modelId="{2F1EB437-BFEE-40E9-86EF-EFEBFAF687C8}" type="pres">
      <dgm:prSet presAssocID="{4110C604-D93B-41B7-8932-E9CDA2F7CA80}" presName="hierRoot2" presStyleCnt="0">
        <dgm:presLayoutVars>
          <dgm:hierBranch val="r"/>
        </dgm:presLayoutVars>
      </dgm:prSet>
      <dgm:spPr/>
    </dgm:pt>
    <dgm:pt modelId="{3888E570-121D-432C-B1F1-5EE728D61E68}" type="pres">
      <dgm:prSet presAssocID="{4110C604-D93B-41B7-8932-E9CDA2F7CA80}" presName="rootComposite" presStyleCnt="0"/>
      <dgm:spPr/>
    </dgm:pt>
    <dgm:pt modelId="{F1281F76-A10E-411A-93A6-503DFF10F40A}" type="pres">
      <dgm:prSet presAssocID="{4110C604-D93B-41B7-8932-E9CDA2F7CA80}" presName="rootText" presStyleLbl="node3" presStyleIdx="7" presStyleCnt="10" custScaleX="155200" custLinFactNeighborX="8738" custLinFactNeighborY="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87ADE2-BC60-4E43-9FEC-C76CA52ADE36}" type="pres">
      <dgm:prSet presAssocID="{4110C604-D93B-41B7-8932-E9CDA2F7CA80}" presName="rootConnector" presStyleLbl="node3" presStyleIdx="7" presStyleCnt="10"/>
      <dgm:spPr/>
      <dgm:t>
        <a:bodyPr/>
        <a:lstStyle/>
        <a:p>
          <a:endParaRPr lang="ru-RU"/>
        </a:p>
      </dgm:t>
    </dgm:pt>
    <dgm:pt modelId="{3E9886BB-E7A9-43BE-B8ED-F6980641021A}" type="pres">
      <dgm:prSet presAssocID="{4110C604-D93B-41B7-8932-E9CDA2F7CA80}" presName="hierChild4" presStyleCnt="0"/>
      <dgm:spPr/>
    </dgm:pt>
    <dgm:pt modelId="{B949A999-F272-4175-B105-92834F5DC343}" type="pres">
      <dgm:prSet presAssocID="{4110C604-D93B-41B7-8932-E9CDA2F7CA80}" presName="hierChild5" presStyleCnt="0"/>
      <dgm:spPr/>
    </dgm:pt>
    <dgm:pt modelId="{F393CC08-9A1F-4C73-9851-23D3F7A3E0BC}" type="pres">
      <dgm:prSet presAssocID="{CF25DE85-4489-4A0B-858D-F72D22D85D2C}" presName="Name50" presStyleLbl="parChTrans1D3" presStyleIdx="8" presStyleCnt="10"/>
      <dgm:spPr/>
      <dgm:t>
        <a:bodyPr/>
        <a:lstStyle/>
        <a:p>
          <a:endParaRPr lang="ru-RU"/>
        </a:p>
      </dgm:t>
    </dgm:pt>
    <dgm:pt modelId="{B21F0EC5-7581-4D89-A50A-8CBC721956FC}" type="pres">
      <dgm:prSet presAssocID="{227EC8BA-1EBF-4C0B-8779-6B190538A9BC}" presName="hierRoot2" presStyleCnt="0">
        <dgm:presLayoutVars>
          <dgm:hierBranch val="r"/>
        </dgm:presLayoutVars>
      </dgm:prSet>
      <dgm:spPr/>
    </dgm:pt>
    <dgm:pt modelId="{5506FE47-695E-4070-A746-6023F9B54214}" type="pres">
      <dgm:prSet presAssocID="{227EC8BA-1EBF-4C0B-8779-6B190538A9BC}" presName="rootComposite" presStyleCnt="0"/>
      <dgm:spPr/>
    </dgm:pt>
    <dgm:pt modelId="{9984CCF7-54C5-46C0-B2F9-6CDDB7D621DF}" type="pres">
      <dgm:prSet presAssocID="{227EC8BA-1EBF-4C0B-8779-6B190538A9BC}" presName="rootText" presStyleLbl="node3" presStyleIdx="8" presStyleCnt="10" custScaleX="1599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9595C3-85CD-4376-A282-FFFC064CFA47}" type="pres">
      <dgm:prSet presAssocID="{227EC8BA-1EBF-4C0B-8779-6B190538A9BC}" presName="rootConnector" presStyleLbl="node3" presStyleIdx="8" presStyleCnt="10"/>
      <dgm:spPr/>
      <dgm:t>
        <a:bodyPr/>
        <a:lstStyle/>
        <a:p>
          <a:endParaRPr lang="ru-RU"/>
        </a:p>
      </dgm:t>
    </dgm:pt>
    <dgm:pt modelId="{E516B1A2-E9AF-4B8F-8E5C-D206A9BDB6D9}" type="pres">
      <dgm:prSet presAssocID="{227EC8BA-1EBF-4C0B-8779-6B190538A9BC}" presName="hierChild4" presStyleCnt="0"/>
      <dgm:spPr/>
    </dgm:pt>
    <dgm:pt modelId="{96E337AC-B24B-4821-BDD6-DBC1FF91AF47}" type="pres">
      <dgm:prSet presAssocID="{227EC8BA-1EBF-4C0B-8779-6B190538A9BC}" presName="hierChild5" presStyleCnt="0"/>
      <dgm:spPr/>
    </dgm:pt>
    <dgm:pt modelId="{D1655D7D-9BCF-4A5B-82F9-D0AF6CD426F9}" type="pres">
      <dgm:prSet presAssocID="{0949BB7D-DA12-4FF3-902F-295564BF3CD6}" presName="Name50" presStyleLbl="parChTrans1D3" presStyleIdx="9" presStyleCnt="10"/>
      <dgm:spPr/>
      <dgm:t>
        <a:bodyPr/>
        <a:lstStyle/>
        <a:p>
          <a:endParaRPr lang="ru-RU"/>
        </a:p>
      </dgm:t>
    </dgm:pt>
    <dgm:pt modelId="{E9520AB2-5CC0-4299-80B0-B9D003AD40CB}" type="pres">
      <dgm:prSet presAssocID="{A0F03D85-A535-4F67-918A-5EB833889318}" presName="hierRoot2" presStyleCnt="0">
        <dgm:presLayoutVars>
          <dgm:hierBranch val="init"/>
        </dgm:presLayoutVars>
      </dgm:prSet>
      <dgm:spPr/>
    </dgm:pt>
    <dgm:pt modelId="{C43FA0FD-A692-487B-BADA-55CE21A321E7}" type="pres">
      <dgm:prSet presAssocID="{A0F03D85-A535-4F67-918A-5EB833889318}" presName="rootComposite" presStyleCnt="0"/>
      <dgm:spPr/>
    </dgm:pt>
    <dgm:pt modelId="{C584DA5E-B74E-411F-8297-6A327E92FB87}" type="pres">
      <dgm:prSet presAssocID="{A0F03D85-A535-4F67-918A-5EB833889318}" presName="rootText" presStyleLbl="node3" presStyleIdx="9" presStyleCnt="10" custScaleX="222531" custScaleY="107761" custLinFactNeighborX="652" custLinFactNeighborY="-149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9726D1-2D20-4C55-B017-ADF5A9F3B8F3}" type="pres">
      <dgm:prSet presAssocID="{A0F03D85-A535-4F67-918A-5EB833889318}" presName="rootConnector" presStyleLbl="node3" presStyleIdx="9" presStyleCnt="10"/>
      <dgm:spPr/>
      <dgm:t>
        <a:bodyPr/>
        <a:lstStyle/>
        <a:p>
          <a:endParaRPr lang="ru-RU"/>
        </a:p>
      </dgm:t>
    </dgm:pt>
    <dgm:pt modelId="{77A69CA2-23FC-4579-8A35-73618F180CA9}" type="pres">
      <dgm:prSet presAssocID="{A0F03D85-A535-4F67-918A-5EB833889318}" presName="hierChild4" presStyleCnt="0"/>
      <dgm:spPr/>
    </dgm:pt>
    <dgm:pt modelId="{F46DEED9-0824-495F-A14F-46ACD8222A11}" type="pres">
      <dgm:prSet presAssocID="{A0F03D85-A535-4F67-918A-5EB833889318}" presName="hierChild5" presStyleCnt="0"/>
      <dgm:spPr/>
    </dgm:pt>
    <dgm:pt modelId="{343E6FAB-993B-4356-B6C9-8D8A078C4878}" type="pres">
      <dgm:prSet presAssocID="{1BE50BC4-0202-44DA-9B21-139FE18BFEF2}" presName="hierChild5" presStyleCnt="0"/>
      <dgm:spPr/>
    </dgm:pt>
    <dgm:pt modelId="{4515EB93-39F0-4EAB-88E0-A195B34D710C}" type="pres">
      <dgm:prSet presAssocID="{A5C3BCDC-68ED-4293-9061-206E0E43EA36}" presName="hierChild3" presStyleCnt="0"/>
      <dgm:spPr/>
    </dgm:pt>
  </dgm:ptLst>
  <dgm:cxnLst>
    <dgm:cxn modelId="{BF1575E8-68A0-4CD2-86F4-58D4F3701CFE}" type="presOf" srcId="{B93C7513-A498-45FC-B160-F18AC7C1B2D9}" destId="{928DFA42-A0C6-4903-B776-36B2164E5EC9}" srcOrd="0" destOrd="0" presId="urn:microsoft.com/office/officeart/2005/8/layout/orgChart1"/>
    <dgm:cxn modelId="{85D56C88-9068-4987-9799-F58840451782}" type="presOf" srcId="{5EEC6FEF-8178-4A84-A6D4-7C2AB90B8391}" destId="{0F042531-48DF-4B5C-A343-55683EE0A3D7}" srcOrd="0" destOrd="0" presId="urn:microsoft.com/office/officeart/2005/8/layout/orgChart1"/>
    <dgm:cxn modelId="{694386E7-E27C-418B-9A77-721D4A463A7C}" type="presOf" srcId="{A30752F1-F16C-43D4-87F2-1DB2072B104D}" destId="{8A546C37-B6CD-40AA-B211-C6399B21DE67}" srcOrd="1" destOrd="0" presId="urn:microsoft.com/office/officeart/2005/8/layout/orgChart1"/>
    <dgm:cxn modelId="{3B2C8119-4471-4CE1-A7AA-A00537F03E0C}" srcId="{A30752F1-F16C-43D4-87F2-1DB2072B104D}" destId="{BA4D2B66-9213-4472-89FE-AC1C9FFBB01D}" srcOrd="4" destOrd="0" parTransId="{F88EE4FD-72C9-4925-B51C-6C90B6F341B1}" sibTransId="{A45195F7-186C-46C9-B151-D094C26F7832}"/>
    <dgm:cxn modelId="{24FFE486-288F-4DF5-98DD-08FC4C0DAE00}" srcId="{1BE50BC4-0202-44DA-9B21-139FE18BFEF2}" destId="{4110C604-D93B-41B7-8932-E9CDA2F7CA80}" srcOrd="2" destOrd="0" parTransId="{AA803764-C97B-433E-80E2-193D5132056F}" sibTransId="{B43BB877-C46D-41DA-8ADD-9C1E552F9CBC}"/>
    <dgm:cxn modelId="{584A6019-6C44-410E-A4AE-CDD474641C1F}" type="presOf" srcId="{38DFA3ED-6908-4FC9-896A-11B802CA3BBC}" destId="{9E581E21-7DBA-4CD7-8B94-6B7D16A7F864}" srcOrd="0" destOrd="0" presId="urn:microsoft.com/office/officeart/2005/8/layout/orgChart1"/>
    <dgm:cxn modelId="{34C96F2E-8A96-48D5-ADF4-3AF4038CBA4C}" type="presOf" srcId="{BA4D2B66-9213-4472-89FE-AC1C9FFBB01D}" destId="{DAE49669-BAE1-4430-801B-C968E4A180A3}" srcOrd="0" destOrd="0" presId="urn:microsoft.com/office/officeart/2005/8/layout/orgChart1"/>
    <dgm:cxn modelId="{9508198F-0B2B-4EB2-806C-BA2524D9971A}" type="presOf" srcId="{D9018506-15A2-46FF-8F0E-6839466C4340}" destId="{694EFCD9-9706-4E9D-9317-3DA123425CDD}" srcOrd="0" destOrd="0" presId="urn:microsoft.com/office/officeart/2005/8/layout/orgChart1"/>
    <dgm:cxn modelId="{19AE2C1F-A09D-4DAE-8019-B4CCEABEA6B8}" srcId="{A30752F1-F16C-43D4-87F2-1DB2072B104D}" destId="{63994FC9-92B2-41FE-A439-F124F9AB999B}" srcOrd="0" destOrd="0" parTransId="{649B7C72-1A75-4CD0-BE7D-59DBCCF2B969}" sibTransId="{4A8B9083-438D-4E8D-ADDF-DE4643BC22FF}"/>
    <dgm:cxn modelId="{B9D1F96D-DE02-4331-80CC-9654C952ED7D}" type="presOf" srcId="{EDA0F503-0DA7-4B28-B084-942370011AD7}" destId="{1A10ECAE-5D4A-40D5-A45B-EDF679BE6671}" srcOrd="0" destOrd="0" presId="urn:microsoft.com/office/officeart/2005/8/layout/orgChart1"/>
    <dgm:cxn modelId="{F6C9345D-1FC7-452F-82FD-11CF76D4C4F9}" type="presOf" srcId="{4B082C0D-692E-4819-9B48-DBBBABA37368}" destId="{419B6391-C84E-4067-8D94-4E141F08A15B}" srcOrd="0" destOrd="0" presId="urn:microsoft.com/office/officeart/2005/8/layout/orgChart1"/>
    <dgm:cxn modelId="{CBECE5C1-F540-4492-AA55-B3B46CB02032}" srcId="{A5C3BCDC-68ED-4293-9061-206E0E43EA36}" destId="{A30752F1-F16C-43D4-87F2-1DB2072B104D}" srcOrd="1" destOrd="0" parTransId="{568001FA-3440-49C3-9341-DE7D0A9390D7}" sibTransId="{619933D9-E29A-486F-9836-CD7FF56D023B}"/>
    <dgm:cxn modelId="{C636937F-68C3-4509-A728-CE3434A129C4}" type="presOf" srcId="{A0F03D85-A535-4F67-918A-5EB833889318}" destId="{589726D1-2D20-4C55-B017-ADF5A9F3B8F3}" srcOrd="1" destOrd="0" presId="urn:microsoft.com/office/officeart/2005/8/layout/orgChart1"/>
    <dgm:cxn modelId="{65F70783-B5E7-417E-91EA-DCCAD9FCFC9F}" type="presOf" srcId="{14490B2F-0F21-46AD-BD42-47E1FBCD6E34}" destId="{2DB9F66E-EC23-49BC-B75E-3DB74688708A}" srcOrd="0" destOrd="0" presId="urn:microsoft.com/office/officeart/2005/8/layout/orgChart1"/>
    <dgm:cxn modelId="{3811BCC3-8B2F-46EA-A5E2-DEBA690BB1B3}" type="presOf" srcId="{78265F22-A213-4AAD-9409-9BBFFA6F49E9}" destId="{44C89ECA-5090-4D67-BF98-273180056286}" srcOrd="1" destOrd="0" presId="urn:microsoft.com/office/officeart/2005/8/layout/orgChart1"/>
    <dgm:cxn modelId="{8DB0D313-2BBF-4D9B-AE4E-0D2CBFEDE69A}" srcId="{A30752F1-F16C-43D4-87F2-1DB2072B104D}" destId="{14490B2F-0F21-46AD-BD42-47E1FBCD6E34}" srcOrd="1" destOrd="0" parTransId="{EDA0F503-0DA7-4B28-B084-942370011AD7}" sibTransId="{F4F3DEC2-DF1A-494A-A3A2-A8F8562C921D}"/>
    <dgm:cxn modelId="{3AC094D9-5A93-4C0D-B7BA-F349AB9837B4}" type="presOf" srcId="{4110C604-D93B-41B7-8932-E9CDA2F7CA80}" destId="{CA87ADE2-BC60-4E43-9FEC-C76CA52ADE36}" srcOrd="1" destOrd="0" presId="urn:microsoft.com/office/officeart/2005/8/layout/orgChart1"/>
    <dgm:cxn modelId="{6E4B0FF3-EC9C-431D-ACDE-0E0A69FCDBF4}" type="presOf" srcId="{1BE50BC4-0202-44DA-9B21-139FE18BFEF2}" destId="{8506C212-71F3-4EFF-A3AB-AFF0D0DDAE5B}" srcOrd="0" destOrd="0" presId="urn:microsoft.com/office/officeart/2005/8/layout/orgChart1"/>
    <dgm:cxn modelId="{EE3B044E-5B2C-4338-8A1B-CD513852F16E}" srcId="{1BE50BC4-0202-44DA-9B21-139FE18BFEF2}" destId="{78265F22-A213-4AAD-9409-9BBFFA6F49E9}" srcOrd="0" destOrd="0" parTransId="{4D078CE8-5ED5-4773-850E-C0423B19FDB9}" sibTransId="{24EA5315-F3D2-41B2-957A-CBE73717B57D}"/>
    <dgm:cxn modelId="{21CA1768-AB27-44C3-880B-DFAD3B508EB3}" type="presOf" srcId="{4B082C0D-692E-4819-9B48-DBBBABA37368}" destId="{9421F160-60CE-4CDF-8739-EA4A58FF4F0B}" srcOrd="1" destOrd="0" presId="urn:microsoft.com/office/officeart/2005/8/layout/orgChart1"/>
    <dgm:cxn modelId="{C1440440-8146-4EF6-995D-709953CA8481}" type="presOf" srcId="{649B7C72-1A75-4CD0-BE7D-59DBCCF2B969}" destId="{7AFDFC12-E013-493E-AF18-023091A47A01}" srcOrd="0" destOrd="0" presId="urn:microsoft.com/office/officeart/2005/8/layout/orgChart1"/>
    <dgm:cxn modelId="{8A8F140F-0321-4F84-A0DA-10220432BD33}" srcId="{1BE50BC4-0202-44DA-9B21-139FE18BFEF2}" destId="{5EEC6FEF-8178-4A84-A6D4-7C2AB90B8391}" srcOrd="1" destOrd="0" parTransId="{38DFA3ED-6908-4FC9-896A-11B802CA3BBC}" sibTransId="{E5B8590F-8DB6-4D56-8314-C29ED6F5645A}"/>
    <dgm:cxn modelId="{EA2530D1-2A9E-4A36-B73A-E5BEB9F01524}" type="presOf" srcId="{4D078CE8-5ED5-4773-850E-C0423B19FDB9}" destId="{EB265A23-D083-4116-AFA6-6B3C3F23D7B8}" srcOrd="0" destOrd="0" presId="urn:microsoft.com/office/officeart/2005/8/layout/orgChart1"/>
    <dgm:cxn modelId="{F22BB922-AC71-4330-A96B-1BEC29969FD9}" type="presOf" srcId="{A5C3BCDC-68ED-4293-9061-206E0E43EA36}" destId="{C7BE9B6F-6F6C-4A2F-A8E4-7F156294F4E0}" srcOrd="0" destOrd="0" presId="urn:microsoft.com/office/officeart/2005/8/layout/orgChart1"/>
    <dgm:cxn modelId="{678E7CCF-88B9-4F4C-A781-E271615D3B97}" type="presOf" srcId="{BA4D2B66-9213-4472-89FE-AC1C9FFBB01D}" destId="{FEE9A97E-316A-4D48-96AF-676D383C1BA7}" srcOrd="1" destOrd="0" presId="urn:microsoft.com/office/officeart/2005/8/layout/orgChart1"/>
    <dgm:cxn modelId="{ED55DBB4-F972-4927-885E-0F0CACA34B9C}" type="presOf" srcId="{227EC8BA-1EBF-4C0B-8779-6B190538A9BC}" destId="{899595C3-85CD-4376-A282-FFFC064CFA47}" srcOrd="1" destOrd="0" presId="urn:microsoft.com/office/officeart/2005/8/layout/orgChart1"/>
    <dgm:cxn modelId="{F98B9ACA-EB95-4F30-91CA-75AC69561DDF}" type="presOf" srcId="{A0F03D85-A535-4F67-918A-5EB833889318}" destId="{C584DA5E-B74E-411F-8297-6A327E92FB87}" srcOrd="0" destOrd="0" presId="urn:microsoft.com/office/officeart/2005/8/layout/orgChart1"/>
    <dgm:cxn modelId="{63BE139E-9EF4-4A9B-B73A-84FFB795E52E}" type="presOf" srcId="{CF25DE85-4489-4A0B-858D-F72D22D85D2C}" destId="{F393CC08-9A1F-4C73-9851-23D3F7A3E0BC}" srcOrd="0" destOrd="0" presId="urn:microsoft.com/office/officeart/2005/8/layout/orgChart1"/>
    <dgm:cxn modelId="{00217A3F-81F5-4A64-A3F3-30ADC3A904C4}" type="presOf" srcId="{67DA1BFF-EB74-49DD-996A-6D59FFAD4D06}" destId="{C79A5D47-B7F6-4E58-A470-6D37B129C35E}" srcOrd="1" destOrd="0" presId="urn:microsoft.com/office/officeart/2005/8/layout/orgChart1"/>
    <dgm:cxn modelId="{40353B29-D294-4E58-910A-B6D1AEBACFFC}" srcId="{1BE50BC4-0202-44DA-9B21-139FE18BFEF2}" destId="{227EC8BA-1EBF-4C0B-8779-6B190538A9BC}" srcOrd="3" destOrd="0" parTransId="{CF25DE85-4489-4A0B-858D-F72D22D85D2C}" sibTransId="{A2225D74-4789-4E72-AADB-79B995ABDFD6}"/>
    <dgm:cxn modelId="{9015E19B-4AAE-4289-B511-D2654C5B4F3B}" type="presOf" srcId="{5EEC6FEF-8178-4A84-A6D4-7C2AB90B8391}" destId="{6DA13DAF-B813-4446-A969-65F8C7B96A72}" srcOrd="1" destOrd="0" presId="urn:microsoft.com/office/officeart/2005/8/layout/orgChart1"/>
    <dgm:cxn modelId="{A9179FC6-F160-4EF1-9095-66ABAE5E837C}" type="presOf" srcId="{19E7ED53-EBE7-4A9B-A92E-94DE7699A148}" destId="{31E213E8-0878-4AB2-B7A7-29CCC1059FB5}" srcOrd="0" destOrd="0" presId="urn:microsoft.com/office/officeart/2005/8/layout/orgChart1"/>
    <dgm:cxn modelId="{8A7E4A32-E70A-4CFD-86D8-124A320636F5}" srcId="{A30752F1-F16C-43D4-87F2-1DB2072B104D}" destId="{67DA1BFF-EB74-49DD-996A-6D59FFAD4D06}" srcOrd="3" destOrd="0" parTransId="{19E7ED53-EBE7-4A9B-A92E-94DE7699A148}" sibTransId="{1098B0EC-FA9C-4DFF-B40B-565E755EB74F}"/>
    <dgm:cxn modelId="{00C5744E-1CC3-4658-B8C7-D636A8A3D913}" type="presOf" srcId="{78265F22-A213-4AAD-9409-9BBFFA6F49E9}" destId="{F8217E0F-5B28-488F-91A9-22923CD087F4}" srcOrd="0" destOrd="0" presId="urn:microsoft.com/office/officeart/2005/8/layout/orgChart1"/>
    <dgm:cxn modelId="{464F8EF1-BF8B-4636-9778-D1127A010D34}" srcId="{A5C3BCDC-68ED-4293-9061-206E0E43EA36}" destId="{D9018506-15A2-46FF-8F0E-6839466C4340}" srcOrd="0" destOrd="0" parTransId="{CA298BF4-269F-4CBF-B5C3-5CEFE87BB5F0}" sibTransId="{F9BCD8C1-A99F-4CE2-9D59-7DF520EEA0AF}"/>
    <dgm:cxn modelId="{7AA409AF-851B-438F-A67C-AAA9C09DBDE1}" type="presOf" srcId="{63994FC9-92B2-41FE-A439-F124F9AB999B}" destId="{6AFCB58E-FA1D-4797-AC6E-2E5A1243F2C6}" srcOrd="1" destOrd="0" presId="urn:microsoft.com/office/officeart/2005/8/layout/orgChart1"/>
    <dgm:cxn modelId="{C6179C0C-5F6A-42E6-A5A4-83613A146730}" type="presOf" srcId="{67DA1BFF-EB74-49DD-996A-6D59FFAD4D06}" destId="{2673F627-EE16-4007-A4EA-AD1C4D347C58}" srcOrd="0" destOrd="0" presId="urn:microsoft.com/office/officeart/2005/8/layout/orgChart1"/>
    <dgm:cxn modelId="{0D548AE7-18FA-41CC-B49F-38FC3415E36D}" type="presOf" srcId="{A30752F1-F16C-43D4-87F2-1DB2072B104D}" destId="{3C38EE85-5030-4998-9B7F-51C099B13557}" srcOrd="0" destOrd="0" presId="urn:microsoft.com/office/officeart/2005/8/layout/orgChart1"/>
    <dgm:cxn modelId="{65FC149B-9320-472D-8562-EF1DCC3FF967}" type="presOf" srcId="{F88EE4FD-72C9-4925-B51C-6C90B6F341B1}" destId="{EBA4CFAF-DC82-446A-9D5C-7D9D5706A437}" srcOrd="0" destOrd="0" presId="urn:microsoft.com/office/officeart/2005/8/layout/orgChart1"/>
    <dgm:cxn modelId="{8A0328F3-62E1-4637-B79B-949D5935A343}" type="presOf" srcId="{A5C3BCDC-68ED-4293-9061-206E0E43EA36}" destId="{B3EAE16D-6ACD-4360-AFCC-FDC14886687D}" srcOrd="1" destOrd="0" presId="urn:microsoft.com/office/officeart/2005/8/layout/orgChart1"/>
    <dgm:cxn modelId="{BE2125F7-C383-4641-ABFE-62B15ED2D96A}" type="presOf" srcId="{D9018506-15A2-46FF-8F0E-6839466C4340}" destId="{8075A1F2-8709-4296-BEF4-1507EFE2F2DA}" srcOrd="1" destOrd="0" presId="urn:microsoft.com/office/officeart/2005/8/layout/orgChart1"/>
    <dgm:cxn modelId="{B9050B6D-37D8-432D-86BA-90B608042B77}" type="presOf" srcId="{AA803764-C97B-433E-80E2-193D5132056F}" destId="{743AB72B-1085-41F0-B846-3D263D272910}" srcOrd="0" destOrd="0" presId="urn:microsoft.com/office/officeart/2005/8/layout/orgChart1"/>
    <dgm:cxn modelId="{86D2E6AD-32A2-4C9A-AD3F-0F72C2621DE6}" type="presOf" srcId="{B8F8277B-0145-4DB5-A632-42D32A90370A}" destId="{DD22170D-FF5D-4BE6-94A3-1A4B0E1FC555}" srcOrd="0" destOrd="0" presId="urn:microsoft.com/office/officeart/2005/8/layout/orgChart1"/>
    <dgm:cxn modelId="{308D4F2E-E9FA-45C3-99AF-2F24CE68D7DC}" type="presOf" srcId="{4110C604-D93B-41B7-8932-E9CDA2F7CA80}" destId="{F1281F76-A10E-411A-93A6-503DFF10F40A}" srcOrd="0" destOrd="0" presId="urn:microsoft.com/office/officeart/2005/8/layout/orgChart1"/>
    <dgm:cxn modelId="{21CA10E0-D258-4B6C-846F-AEF6B0B331E5}" type="presOf" srcId="{3E536A43-ED77-4704-8E90-9878DAE5D9D5}" destId="{5627E6CA-FF2A-4475-B337-03C555B1FB3E}" srcOrd="0" destOrd="0" presId="urn:microsoft.com/office/officeart/2005/8/layout/orgChart1"/>
    <dgm:cxn modelId="{6E513AD4-6D09-4E16-95FD-25974A3AAE51}" type="presOf" srcId="{227EC8BA-1EBF-4C0B-8779-6B190538A9BC}" destId="{9984CCF7-54C5-46C0-B2F9-6CDDB7D621DF}" srcOrd="0" destOrd="0" presId="urn:microsoft.com/office/officeart/2005/8/layout/orgChart1"/>
    <dgm:cxn modelId="{E9DEA930-3A7C-454B-B518-BA1F127A9575}" type="presOf" srcId="{14490B2F-0F21-46AD-BD42-47E1FBCD6E34}" destId="{FC27F2F5-8B71-4E0B-924C-254A53E10529}" srcOrd="1" destOrd="0" presId="urn:microsoft.com/office/officeart/2005/8/layout/orgChart1"/>
    <dgm:cxn modelId="{81B7E4B1-4E75-4D8C-AE8A-806066D4B18B}" srcId="{A5C3BCDC-68ED-4293-9061-206E0E43EA36}" destId="{1BE50BC4-0202-44DA-9B21-139FE18BFEF2}" srcOrd="2" destOrd="0" parTransId="{B8F8277B-0145-4DB5-A632-42D32A90370A}" sibTransId="{40486EA1-5081-4C76-B17E-FC5470F93B86}"/>
    <dgm:cxn modelId="{9B6CAD35-4AA3-46F8-BD88-585FFBFE076C}" srcId="{3E536A43-ED77-4704-8E90-9878DAE5D9D5}" destId="{A5C3BCDC-68ED-4293-9061-206E0E43EA36}" srcOrd="0" destOrd="0" parTransId="{D96E6345-96AD-48F7-AF93-9743AF743916}" sibTransId="{92EF3DCF-A470-456A-B54B-4C08CEE6B3DF}"/>
    <dgm:cxn modelId="{F3A74F93-A9CD-432F-82F4-5C37350533BA}" type="presOf" srcId="{63994FC9-92B2-41FE-A439-F124F9AB999B}" destId="{50462EFC-22CC-44C8-BEE0-25F5884798B6}" srcOrd="0" destOrd="0" presId="urn:microsoft.com/office/officeart/2005/8/layout/orgChart1"/>
    <dgm:cxn modelId="{2244C814-F59A-4F5D-A5AA-075F38C4E41F}" type="presOf" srcId="{0949BB7D-DA12-4FF3-902F-295564BF3CD6}" destId="{D1655D7D-9BCF-4A5B-82F9-D0AF6CD426F9}" srcOrd="0" destOrd="0" presId="urn:microsoft.com/office/officeart/2005/8/layout/orgChart1"/>
    <dgm:cxn modelId="{CC398778-3BAB-48A3-851B-D61C474E47E2}" type="presOf" srcId="{1BE50BC4-0202-44DA-9B21-139FE18BFEF2}" destId="{391B3DD7-D5E3-4571-B469-75E8D99C1987}" srcOrd="1" destOrd="0" presId="urn:microsoft.com/office/officeart/2005/8/layout/orgChart1"/>
    <dgm:cxn modelId="{E65810B3-8A83-4472-A794-529E28E84962}" type="presOf" srcId="{CA298BF4-269F-4CBF-B5C3-5CEFE87BB5F0}" destId="{EC9C2E1C-740B-44E0-B512-AE22F2462BE2}" srcOrd="0" destOrd="0" presId="urn:microsoft.com/office/officeart/2005/8/layout/orgChart1"/>
    <dgm:cxn modelId="{54B95F9B-B880-41A7-8C72-7B9C7BB5DD78}" srcId="{A30752F1-F16C-43D4-87F2-1DB2072B104D}" destId="{4B082C0D-692E-4819-9B48-DBBBABA37368}" srcOrd="2" destOrd="0" parTransId="{B93C7513-A498-45FC-B160-F18AC7C1B2D9}" sibTransId="{9967DAB4-5830-43BC-8C0B-3899B55C1205}"/>
    <dgm:cxn modelId="{4D76EEB1-D407-4197-B42D-88377370CFB6}" type="presOf" srcId="{568001FA-3440-49C3-9341-DE7D0A9390D7}" destId="{6A367501-1E06-4B10-85D8-DBF8221FD77A}" srcOrd="0" destOrd="0" presId="urn:microsoft.com/office/officeart/2005/8/layout/orgChart1"/>
    <dgm:cxn modelId="{64EDF0C1-63F0-4099-B846-6AF2FD4EBABD}" srcId="{1BE50BC4-0202-44DA-9B21-139FE18BFEF2}" destId="{A0F03D85-A535-4F67-918A-5EB833889318}" srcOrd="4" destOrd="0" parTransId="{0949BB7D-DA12-4FF3-902F-295564BF3CD6}" sibTransId="{D4C6EBF7-ADBF-4694-95CC-BD78507F162D}"/>
    <dgm:cxn modelId="{B6B120B1-0E35-4811-B481-87E7BFF03211}" type="presParOf" srcId="{5627E6CA-FF2A-4475-B337-03C555B1FB3E}" destId="{19DDF425-052D-4135-9853-484666207506}" srcOrd="0" destOrd="0" presId="urn:microsoft.com/office/officeart/2005/8/layout/orgChart1"/>
    <dgm:cxn modelId="{C0FD73DD-FC5B-4A26-87CC-35FFD6A5C07B}" type="presParOf" srcId="{19DDF425-052D-4135-9853-484666207506}" destId="{F3DE2C9C-818A-43C9-9593-E439273912E6}" srcOrd="0" destOrd="0" presId="urn:microsoft.com/office/officeart/2005/8/layout/orgChart1"/>
    <dgm:cxn modelId="{457AC42E-ABF3-4A66-820F-F15FFC6EDB9C}" type="presParOf" srcId="{F3DE2C9C-818A-43C9-9593-E439273912E6}" destId="{C7BE9B6F-6F6C-4A2F-A8E4-7F156294F4E0}" srcOrd="0" destOrd="0" presId="urn:microsoft.com/office/officeart/2005/8/layout/orgChart1"/>
    <dgm:cxn modelId="{9FCCC97D-A6FD-4F16-B00D-60B1EF5FB720}" type="presParOf" srcId="{F3DE2C9C-818A-43C9-9593-E439273912E6}" destId="{B3EAE16D-6ACD-4360-AFCC-FDC14886687D}" srcOrd="1" destOrd="0" presId="urn:microsoft.com/office/officeart/2005/8/layout/orgChart1"/>
    <dgm:cxn modelId="{4A3B0397-2968-4D2D-8E35-1274971CE56D}" type="presParOf" srcId="{19DDF425-052D-4135-9853-484666207506}" destId="{53C380A3-9542-42EC-983A-9572C340B3F6}" srcOrd="1" destOrd="0" presId="urn:microsoft.com/office/officeart/2005/8/layout/orgChart1"/>
    <dgm:cxn modelId="{DFCB3E05-9655-422D-BD23-8F4257842135}" type="presParOf" srcId="{53C380A3-9542-42EC-983A-9572C340B3F6}" destId="{EC9C2E1C-740B-44E0-B512-AE22F2462BE2}" srcOrd="0" destOrd="0" presId="urn:microsoft.com/office/officeart/2005/8/layout/orgChart1"/>
    <dgm:cxn modelId="{EF07FDB9-4A77-424C-B3C8-782050DA81C1}" type="presParOf" srcId="{53C380A3-9542-42EC-983A-9572C340B3F6}" destId="{3D802E12-4F93-4F4A-B373-12E3BD76B500}" srcOrd="1" destOrd="0" presId="urn:microsoft.com/office/officeart/2005/8/layout/orgChart1"/>
    <dgm:cxn modelId="{DEDF0C42-C383-43B4-A688-BA16E8D8298A}" type="presParOf" srcId="{3D802E12-4F93-4F4A-B373-12E3BD76B500}" destId="{DC2416E9-2C87-4A3F-8B46-B773D0DF42F7}" srcOrd="0" destOrd="0" presId="urn:microsoft.com/office/officeart/2005/8/layout/orgChart1"/>
    <dgm:cxn modelId="{DEE5EE1C-F9C6-4B1C-B6CA-A0C601FC3D7B}" type="presParOf" srcId="{DC2416E9-2C87-4A3F-8B46-B773D0DF42F7}" destId="{694EFCD9-9706-4E9D-9317-3DA123425CDD}" srcOrd="0" destOrd="0" presId="urn:microsoft.com/office/officeart/2005/8/layout/orgChart1"/>
    <dgm:cxn modelId="{D758E893-62DD-419D-AD7B-AE14E2C928D0}" type="presParOf" srcId="{DC2416E9-2C87-4A3F-8B46-B773D0DF42F7}" destId="{8075A1F2-8709-4296-BEF4-1507EFE2F2DA}" srcOrd="1" destOrd="0" presId="urn:microsoft.com/office/officeart/2005/8/layout/orgChart1"/>
    <dgm:cxn modelId="{94B931AB-D2E9-46F6-A57E-00D979002AD3}" type="presParOf" srcId="{3D802E12-4F93-4F4A-B373-12E3BD76B500}" destId="{5AD4FE26-CC67-4FE7-94B0-CD23B3BBEAB7}" srcOrd="1" destOrd="0" presId="urn:microsoft.com/office/officeart/2005/8/layout/orgChart1"/>
    <dgm:cxn modelId="{74FA0C81-960C-42C1-AF1B-21D278D6E33B}" type="presParOf" srcId="{3D802E12-4F93-4F4A-B373-12E3BD76B500}" destId="{196840FC-DC63-41EA-A65E-E22AE5A47928}" srcOrd="2" destOrd="0" presId="urn:microsoft.com/office/officeart/2005/8/layout/orgChart1"/>
    <dgm:cxn modelId="{FD19E273-54D7-49ED-A721-F1EA01116BB4}" type="presParOf" srcId="{53C380A3-9542-42EC-983A-9572C340B3F6}" destId="{6A367501-1E06-4B10-85D8-DBF8221FD77A}" srcOrd="2" destOrd="0" presId="urn:microsoft.com/office/officeart/2005/8/layout/orgChart1"/>
    <dgm:cxn modelId="{CBC3FE55-D848-4BBF-98E7-932C6495CA7E}" type="presParOf" srcId="{53C380A3-9542-42EC-983A-9572C340B3F6}" destId="{5E790EB0-7B13-441E-9E0A-F44C4A54718D}" srcOrd="3" destOrd="0" presId="urn:microsoft.com/office/officeart/2005/8/layout/orgChart1"/>
    <dgm:cxn modelId="{932079AE-90BA-4467-AAAC-F02D238EBA03}" type="presParOf" srcId="{5E790EB0-7B13-441E-9E0A-F44C4A54718D}" destId="{816B1E11-1F9B-495A-AF5C-F72ACC8CC971}" srcOrd="0" destOrd="0" presId="urn:microsoft.com/office/officeart/2005/8/layout/orgChart1"/>
    <dgm:cxn modelId="{A762D96E-D230-497D-91EA-6C101D2D871E}" type="presParOf" srcId="{816B1E11-1F9B-495A-AF5C-F72ACC8CC971}" destId="{3C38EE85-5030-4998-9B7F-51C099B13557}" srcOrd="0" destOrd="0" presId="urn:microsoft.com/office/officeart/2005/8/layout/orgChart1"/>
    <dgm:cxn modelId="{D5D34CD6-F662-4DE3-AFDA-002F964D2E1B}" type="presParOf" srcId="{816B1E11-1F9B-495A-AF5C-F72ACC8CC971}" destId="{8A546C37-B6CD-40AA-B211-C6399B21DE67}" srcOrd="1" destOrd="0" presId="urn:microsoft.com/office/officeart/2005/8/layout/orgChart1"/>
    <dgm:cxn modelId="{40654F15-D131-4EE5-994E-45247905542B}" type="presParOf" srcId="{5E790EB0-7B13-441E-9E0A-F44C4A54718D}" destId="{2EF8B7E4-DEB8-49C1-9DEC-DC03FFDE3223}" srcOrd="1" destOrd="0" presId="urn:microsoft.com/office/officeart/2005/8/layout/orgChart1"/>
    <dgm:cxn modelId="{EC07C059-35BC-4E32-982C-63910BC4ED4C}" type="presParOf" srcId="{2EF8B7E4-DEB8-49C1-9DEC-DC03FFDE3223}" destId="{7AFDFC12-E013-493E-AF18-023091A47A01}" srcOrd="0" destOrd="0" presId="urn:microsoft.com/office/officeart/2005/8/layout/orgChart1"/>
    <dgm:cxn modelId="{71C34E7D-D9B9-4CEF-B434-CDCC7A08495F}" type="presParOf" srcId="{2EF8B7E4-DEB8-49C1-9DEC-DC03FFDE3223}" destId="{1008E58E-9252-400E-BBAE-CF0105F5EFA8}" srcOrd="1" destOrd="0" presId="urn:microsoft.com/office/officeart/2005/8/layout/orgChart1"/>
    <dgm:cxn modelId="{67652AC9-656F-4955-9CDA-512F66D1F755}" type="presParOf" srcId="{1008E58E-9252-400E-BBAE-CF0105F5EFA8}" destId="{E8AE4166-0CDD-40AC-BE6C-555B7B6F1C23}" srcOrd="0" destOrd="0" presId="urn:microsoft.com/office/officeart/2005/8/layout/orgChart1"/>
    <dgm:cxn modelId="{82E0ECBB-43CF-40C5-B5F5-F1C29CAE871B}" type="presParOf" srcId="{E8AE4166-0CDD-40AC-BE6C-555B7B6F1C23}" destId="{50462EFC-22CC-44C8-BEE0-25F5884798B6}" srcOrd="0" destOrd="0" presId="urn:microsoft.com/office/officeart/2005/8/layout/orgChart1"/>
    <dgm:cxn modelId="{558BBA56-5481-43AE-BEDA-57418C4EACEB}" type="presParOf" srcId="{E8AE4166-0CDD-40AC-BE6C-555B7B6F1C23}" destId="{6AFCB58E-FA1D-4797-AC6E-2E5A1243F2C6}" srcOrd="1" destOrd="0" presId="urn:microsoft.com/office/officeart/2005/8/layout/orgChart1"/>
    <dgm:cxn modelId="{54DCA962-A011-46A0-8501-CA07E46EA825}" type="presParOf" srcId="{1008E58E-9252-400E-BBAE-CF0105F5EFA8}" destId="{84D90A58-E05A-4F7B-83C6-1C2C6BFD00E7}" srcOrd="1" destOrd="0" presId="urn:microsoft.com/office/officeart/2005/8/layout/orgChart1"/>
    <dgm:cxn modelId="{83CC83AC-8C7A-4BA6-AC48-C66464557DD4}" type="presParOf" srcId="{1008E58E-9252-400E-BBAE-CF0105F5EFA8}" destId="{9723C4EB-4A0A-4835-B844-7F1123DCD647}" srcOrd="2" destOrd="0" presId="urn:microsoft.com/office/officeart/2005/8/layout/orgChart1"/>
    <dgm:cxn modelId="{4C89091A-477C-4181-BC9F-0E75CB7D97DA}" type="presParOf" srcId="{2EF8B7E4-DEB8-49C1-9DEC-DC03FFDE3223}" destId="{1A10ECAE-5D4A-40D5-A45B-EDF679BE6671}" srcOrd="2" destOrd="0" presId="urn:microsoft.com/office/officeart/2005/8/layout/orgChart1"/>
    <dgm:cxn modelId="{B6D47653-1E0C-486F-B81E-066BB9C7D598}" type="presParOf" srcId="{2EF8B7E4-DEB8-49C1-9DEC-DC03FFDE3223}" destId="{24E584D4-F29C-40D1-8EA0-D2B5BCEE523C}" srcOrd="3" destOrd="0" presId="urn:microsoft.com/office/officeart/2005/8/layout/orgChart1"/>
    <dgm:cxn modelId="{8CE61C4B-05F3-4612-B0BA-0AA222DF4641}" type="presParOf" srcId="{24E584D4-F29C-40D1-8EA0-D2B5BCEE523C}" destId="{34D8BF81-8908-429A-8F06-9047AC60BEB6}" srcOrd="0" destOrd="0" presId="urn:microsoft.com/office/officeart/2005/8/layout/orgChart1"/>
    <dgm:cxn modelId="{AC7E26C4-7E2E-4F84-A784-10CECD33570B}" type="presParOf" srcId="{34D8BF81-8908-429A-8F06-9047AC60BEB6}" destId="{2DB9F66E-EC23-49BC-B75E-3DB74688708A}" srcOrd="0" destOrd="0" presId="urn:microsoft.com/office/officeart/2005/8/layout/orgChart1"/>
    <dgm:cxn modelId="{A0F58089-5C3D-4154-B1AB-62EA12BE5AFB}" type="presParOf" srcId="{34D8BF81-8908-429A-8F06-9047AC60BEB6}" destId="{FC27F2F5-8B71-4E0B-924C-254A53E10529}" srcOrd="1" destOrd="0" presId="urn:microsoft.com/office/officeart/2005/8/layout/orgChart1"/>
    <dgm:cxn modelId="{BCF66581-EC9A-4080-B0BF-2945DCDEA88F}" type="presParOf" srcId="{24E584D4-F29C-40D1-8EA0-D2B5BCEE523C}" destId="{6674875A-2CBF-4C2F-B275-E0EFD27F298A}" srcOrd="1" destOrd="0" presId="urn:microsoft.com/office/officeart/2005/8/layout/orgChart1"/>
    <dgm:cxn modelId="{718250DE-76CA-44BC-9C4F-60803610520D}" type="presParOf" srcId="{24E584D4-F29C-40D1-8EA0-D2B5BCEE523C}" destId="{7DE878D8-37E0-42D2-88E7-1D504F47323F}" srcOrd="2" destOrd="0" presId="urn:microsoft.com/office/officeart/2005/8/layout/orgChart1"/>
    <dgm:cxn modelId="{68F0B974-ECED-4CA2-BF5A-89062553CF67}" type="presParOf" srcId="{2EF8B7E4-DEB8-49C1-9DEC-DC03FFDE3223}" destId="{928DFA42-A0C6-4903-B776-36B2164E5EC9}" srcOrd="4" destOrd="0" presId="urn:microsoft.com/office/officeart/2005/8/layout/orgChart1"/>
    <dgm:cxn modelId="{965008E3-FC90-423C-999E-403CDD0B46FE}" type="presParOf" srcId="{2EF8B7E4-DEB8-49C1-9DEC-DC03FFDE3223}" destId="{07C7BE72-2F9C-4CEA-9AF3-5714D0F646F5}" srcOrd="5" destOrd="0" presId="urn:microsoft.com/office/officeart/2005/8/layout/orgChart1"/>
    <dgm:cxn modelId="{BDD01965-6CD3-4520-A8E1-BC124714E890}" type="presParOf" srcId="{07C7BE72-2F9C-4CEA-9AF3-5714D0F646F5}" destId="{D4EB5018-7661-44F3-BD60-38A2B4248A6F}" srcOrd="0" destOrd="0" presId="urn:microsoft.com/office/officeart/2005/8/layout/orgChart1"/>
    <dgm:cxn modelId="{B009D41C-7D93-445A-BC14-D02B2C7DFA81}" type="presParOf" srcId="{D4EB5018-7661-44F3-BD60-38A2B4248A6F}" destId="{419B6391-C84E-4067-8D94-4E141F08A15B}" srcOrd="0" destOrd="0" presId="urn:microsoft.com/office/officeart/2005/8/layout/orgChart1"/>
    <dgm:cxn modelId="{3CA49364-05FF-4368-A219-C579A7A7E69A}" type="presParOf" srcId="{D4EB5018-7661-44F3-BD60-38A2B4248A6F}" destId="{9421F160-60CE-4CDF-8739-EA4A58FF4F0B}" srcOrd="1" destOrd="0" presId="urn:microsoft.com/office/officeart/2005/8/layout/orgChart1"/>
    <dgm:cxn modelId="{7E908B2C-CAE7-4A9D-ACC1-AC9DDB4B5918}" type="presParOf" srcId="{07C7BE72-2F9C-4CEA-9AF3-5714D0F646F5}" destId="{B06F31B9-1D59-4A25-9092-81B84F89D32E}" srcOrd="1" destOrd="0" presId="urn:microsoft.com/office/officeart/2005/8/layout/orgChart1"/>
    <dgm:cxn modelId="{5E72BD80-066B-4458-AB03-ED39EDC4FE85}" type="presParOf" srcId="{07C7BE72-2F9C-4CEA-9AF3-5714D0F646F5}" destId="{2762EBCA-1EFD-4A41-8498-903FF34CDFE9}" srcOrd="2" destOrd="0" presId="urn:microsoft.com/office/officeart/2005/8/layout/orgChart1"/>
    <dgm:cxn modelId="{2ACCA7D5-AE2E-4EFF-BB5E-0DB08EFB2BE7}" type="presParOf" srcId="{2EF8B7E4-DEB8-49C1-9DEC-DC03FFDE3223}" destId="{31E213E8-0878-4AB2-B7A7-29CCC1059FB5}" srcOrd="6" destOrd="0" presId="urn:microsoft.com/office/officeart/2005/8/layout/orgChart1"/>
    <dgm:cxn modelId="{CD12F290-7076-4226-B14D-A35E35509DF6}" type="presParOf" srcId="{2EF8B7E4-DEB8-49C1-9DEC-DC03FFDE3223}" destId="{66ABAC2F-8436-4642-AB51-FB22CDB80735}" srcOrd="7" destOrd="0" presId="urn:microsoft.com/office/officeart/2005/8/layout/orgChart1"/>
    <dgm:cxn modelId="{491548D8-D2B0-440D-8F64-6E3FE653F2BD}" type="presParOf" srcId="{66ABAC2F-8436-4642-AB51-FB22CDB80735}" destId="{7985D7C8-83D7-4A05-9C68-47C9D792B4C4}" srcOrd="0" destOrd="0" presId="urn:microsoft.com/office/officeart/2005/8/layout/orgChart1"/>
    <dgm:cxn modelId="{0217FA37-4C30-41AB-874F-4FB6AE27F805}" type="presParOf" srcId="{7985D7C8-83D7-4A05-9C68-47C9D792B4C4}" destId="{2673F627-EE16-4007-A4EA-AD1C4D347C58}" srcOrd="0" destOrd="0" presId="urn:microsoft.com/office/officeart/2005/8/layout/orgChart1"/>
    <dgm:cxn modelId="{4C70038A-852B-40FE-AF19-46085707FD1C}" type="presParOf" srcId="{7985D7C8-83D7-4A05-9C68-47C9D792B4C4}" destId="{C79A5D47-B7F6-4E58-A470-6D37B129C35E}" srcOrd="1" destOrd="0" presId="urn:microsoft.com/office/officeart/2005/8/layout/orgChart1"/>
    <dgm:cxn modelId="{0CE0C8BE-8A6F-4B53-9B21-E878CC7CA649}" type="presParOf" srcId="{66ABAC2F-8436-4642-AB51-FB22CDB80735}" destId="{6FEFF56B-15C0-4C66-974E-DC94F7EB62B8}" srcOrd="1" destOrd="0" presId="urn:microsoft.com/office/officeart/2005/8/layout/orgChart1"/>
    <dgm:cxn modelId="{AD742283-1B7F-4BAB-B5C7-E94ACDDE46DE}" type="presParOf" srcId="{66ABAC2F-8436-4642-AB51-FB22CDB80735}" destId="{0B678678-CCB3-4EED-905F-F447D5AE8DEE}" srcOrd="2" destOrd="0" presId="urn:microsoft.com/office/officeart/2005/8/layout/orgChart1"/>
    <dgm:cxn modelId="{B25C1DBD-015A-4BBA-849E-4CEFACFE14BD}" type="presParOf" srcId="{2EF8B7E4-DEB8-49C1-9DEC-DC03FFDE3223}" destId="{EBA4CFAF-DC82-446A-9D5C-7D9D5706A437}" srcOrd="8" destOrd="0" presId="urn:microsoft.com/office/officeart/2005/8/layout/orgChart1"/>
    <dgm:cxn modelId="{E94A58B1-2257-4A4D-BB0B-1913C4D18473}" type="presParOf" srcId="{2EF8B7E4-DEB8-49C1-9DEC-DC03FFDE3223}" destId="{D05CB9C5-4677-43D0-BB7D-E631214E90EF}" srcOrd="9" destOrd="0" presId="urn:microsoft.com/office/officeart/2005/8/layout/orgChart1"/>
    <dgm:cxn modelId="{9A6794CC-652D-4CB2-927C-07D7FDD8BFE2}" type="presParOf" srcId="{D05CB9C5-4677-43D0-BB7D-E631214E90EF}" destId="{3734A3F1-EE6E-4808-A147-7CD6FF0253B8}" srcOrd="0" destOrd="0" presId="urn:microsoft.com/office/officeart/2005/8/layout/orgChart1"/>
    <dgm:cxn modelId="{BF037EF3-95DC-4490-BECC-733A8047B586}" type="presParOf" srcId="{3734A3F1-EE6E-4808-A147-7CD6FF0253B8}" destId="{DAE49669-BAE1-4430-801B-C968E4A180A3}" srcOrd="0" destOrd="0" presId="urn:microsoft.com/office/officeart/2005/8/layout/orgChart1"/>
    <dgm:cxn modelId="{D847190A-86DF-41DF-BB7A-029090A82D9E}" type="presParOf" srcId="{3734A3F1-EE6E-4808-A147-7CD6FF0253B8}" destId="{FEE9A97E-316A-4D48-96AF-676D383C1BA7}" srcOrd="1" destOrd="0" presId="urn:microsoft.com/office/officeart/2005/8/layout/orgChart1"/>
    <dgm:cxn modelId="{1EEA25AB-26E2-4C91-A309-C3B660CF7513}" type="presParOf" srcId="{D05CB9C5-4677-43D0-BB7D-E631214E90EF}" destId="{71F2CC09-E242-4E2E-A4A1-A7B7967E9108}" srcOrd="1" destOrd="0" presId="urn:microsoft.com/office/officeart/2005/8/layout/orgChart1"/>
    <dgm:cxn modelId="{944B7E3E-558E-434B-A92B-AB8CEE10AC4D}" type="presParOf" srcId="{D05CB9C5-4677-43D0-BB7D-E631214E90EF}" destId="{33B49E08-68A1-41B8-8F5B-CB561042B35C}" srcOrd="2" destOrd="0" presId="urn:microsoft.com/office/officeart/2005/8/layout/orgChart1"/>
    <dgm:cxn modelId="{510E2568-91F0-4C78-9003-32917F314E3C}" type="presParOf" srcId="{5E790EB0-7B13-441E-9E0A-F44C4A54718D}" destId="{E3F55254-BDA2-464D-9CE8-F80A1D150693}" srcOrd="2" destOrd="0" presId="urn:microsoft.com/office/officeart/2005/8/layout/orgChart1"/>
    <dgm:cxn modelId="{D63B35A2-5404-4C78-99CC-511379D17E04}" type="presParOf" srcId="{53C380A3-9542-42EC-983A-9572C340B3F6}" destId="{DD22170D-FF5D-4BE6-94A3-1A4B0E1FC555}" srcOrd="4" destOrd="0" presId="urn:microsoft.com/office/officeart/2005/8/layout/orgChart1"/>
    <dgm:cxn modelId="{C17AF018-8B2E-4F5D-BA97-513E04CDF61C}" type="presParOf" srcId="{53C380A3-9542-42EC-983A-9572C340B3F6}" destId="{679AA8DC-514B-4814-A8C9-09B83BF25EE4}" srcOrd="5" destOrd="0" presId="urn:microsoft.com/office/officeart/2005/8/layout/orgChart1"/>
    <dgm:cxn modelId="{278D602E-1DB1-4945-9BDD-79FA0EA7E910}" type="presParOf" srcId="{679AA8DC-514B-4814-A8C9-09B83BF25EE4}" destId="{0F445457-9228-4D95-9980-B5D5DDDE503D}" srcOrd="0" destOrd="0" presId="urn:microsoft.com/office/officeart/2005/8/layout/orgChart1"/>
    <dgm:cxn modelId="{0C92512C-24AD-443C-BB6F-6D45554538D5}" type="presParOf" srcId="{0F445457-9228-4D95-9980-B5D5DDDE503D}" destId="{8506C212-71F3-4EFF-A3AB-AFF0D0DDAE5B}" srcOrd="0" destOrd="0" presId="urn:microsoft.com/office/officeart/2005/8/layout/orgChart1"/>
    <dgm:cxn modelId="{1C2CFEC2-30FA-45B7-B1D9-23632AF5230D}" type="presParOf" srcId="{0F445457-9228-4D95-9980-B5D5DDDE503D}" destId="{391B3DD7-D5E3-4571-B469-75E8D99C1987}" srcOrd="1" destOrd="0" presId="urn:microsoft.com/office/officeart/2005/8/layout/orgChart1"/>
    <dgm:cxn modelId="{365EEE39-0DC8-450F-8E46-6227D76D7C08}" type="presParOf" srcId="{679AA8DC-514B-4814-A8C9-09B83BF25EE4}" destId="{90441FF8-F164-4B37-ADFA-1B59C0577991}" srcOrd="1" destOrd="0" presId="urn:microsoft.com/office/officeart/2005/8/layout/orgChart1"/>
    <dgm:cxn modelId="{751191D0-2C02-4DF0-9F78-CE84105EE682}" type="presParOf" srcId="{90441FF8-F164-4B37-ADFA-1B59C0577991}" destId="{EB265A23-D083-4116-AFA6-6B3C3F23D7B8}" srcOrd="0" destOrd="0" presId="urn:microsoft.com/office/officeart/2005/8/layout/orgChart1"/>
    <dgm:cxn modelId="{C28EA029-E711-4E1A-9066-8B9F04524AE3}" type="presParOf" srcId="{90441FF8-F164-4B37-ADFA-1B59C0577991}" destId="{ED34FA16-0F78-4F7F-9E88-9EEFD5DF3831}" srcOrd="1" destOrd="0" presId="urn:microsoft.com/office/officeart/2005/8/layout/orgChart1"/>
    <dgm:cxn modelId="{E4D09446-B37E-4681-BA18-B5A850B5A24D}" type="presParOf" srcId="{ED34FA16-0F78-4F7F-9E88-9EEFD5DF3831}" destId="{652BF46C-8B8B-45D7-850E-778F30FAA059}" srcOrd="0" destOrd="0" presId="urn:microsoft.com/office/officeart/2005/8/layout/orgChart1"/>
    <dgm:cxn modelId="{978E2F52-5AD5-4936-AA9A-AB05D1420B1D}" type="presParOf" srcId="{652BF46C-8B8B-45D7-850E-778F30FAA059}" destId="{F8217E0F-5B28-488F-91A9-22923CD087F4}" srcOrd="0" destOrd="0" presId="urn:microsoft.com/office/officeart/2005/8/layout/orgChart1"/>
    <dgm:cxn modelId="{C703F3F6-4BA3-4F8C-9552-B40C7E70EA71}" type="presParOf" srcId="{652BF46C-8B8B-45D7-850E-778F30FAA059}" destId="{44C89ECA-5090-4D67-BF98-273180056286}" srcOrd="1" destOrd="0" presId="urn:microsoft.com/office/officeart/2005/8/layout/orgChart1"/>
    <dgm:cxn modelId="{9C359007-38F2-40E8-9029-86E1287E2790}" type="presParOf" srcId="{ED34FA16-0F78-4F7F-9E88-9EEFD5DF3831}" destId="{D667CF0A-9B38-4137-A8F2-FC268722F81B}" srcOrd="1" destOrd="0" presId="urn:microsoft.com/office/officeart/2005/8/layout/orgChart1"/>
    <dgm:cxn modelId="{CA8334DD-4723-4398-88B9-35B0B92E8B09}" type="presParOf" srcId="{ED34FA16-0F78-4F7F-9E88-9EEFD5DF3831}" destId="{06DB9EDC-8DD0-4A3C-96FF-502E7EDDC444}" srcOrd="2" destOrd="0" presId="urn:microsoft.com/office/officeart/2005/8/layout/orgChart1"/>
    <dgm:cxn modelId="{7771B798-B894-4FEE-90F3-6256403664A6}" type="presParOf" srcId="{90441FF8-F164-4B37-ADFA-1B59C0577991}" destId="{9E581E21-7DBA-4CD7-8B94-6B7D16A7F864}" srcOrd="2" destOrd="0" presId="urn:microsoft.com/office/officeart/2005/8/layout/orgChart1"/>
    <dgm:cxn modelId="{99CBE87C-15AD-4050-99E6-41D188B856CE}" type="presParOf" srcId="{90441FF8-F164-4B37-ADFA-1B59C0577991}" destId="{CCE377F7-121D-4367-A4EC-BD911BDBDCA0}" srcOrd="3" destOrd="0" presId="urn:microsoft.com/office/officeart/2005/8/layout/orgChart1"/>
    <dgm:cxn modelId="{F804BE46-29D5-44A8-ACC8-7D3291F37144}" type="presParOf" srcId="{CCE377F7-121D-4367-A4EC-BD911BDBDCA0}" destId="{FAE93418-937A-4142-B254-7803B51A62CD}" srcOrd="0" destOrd="0" presId="urn:microsoft.com/office/officeart/2005/8/layout/orgChart1"/>
    <dgm:cxn modelId="{4AD8937A-F9E5-472D-B84A-8FAAC5997049}" type="presParOf" srcId="{FAE93418-937A-4142-B254-7803B51A62CD}" destId="{0F042531-48DF-4B5C-A343-55683EE0A3D7}" srcOrd="0" destOrd="0" presId="urn:microsoft.com/office/officeart/2005/8/layout/orgChart1"/>
    <dgm:cxn modelId="{B09617A1-06F7-484E-B815-0F3AA3D4B3FE}" type="presParOf" srcId="{FAE93418-937A-4142-B254-7803B51A62CD}" destId="{6DA13DAF-B813-4446-A969-65F8C7B96A72}" srcOrd="1" destOrd="0" presId="urn:microsoft.com/office/officeart/2005/8/layout/orgChart1"/>
    <dgm:cxn modelId="{D6185EAE-D371-4F42-B9E9-7040D6243FAC}" type="presParOf" srcId="{CCE377F7-121D-4367-A4EC-BD911BDBDCA0}" destId="{65769AAF-6C06-4F58-A0BD-D6FB9ECD78B7}" srcOrd="1" destOrd="0" presId="urn:microsoft.com/office/officeart/2005/8/layout/orgChart1"/>
    <dgm:cxn modelId="{F507BF23-B687-41FB-A0EA-F9D196478129}" type="presParOf" srcId="{CCE377F7-121D-4367-A4EC-BD911BDBDCA0}" destId="{0FE88638-90BC-4AEB-AE38-D455F1561AEC}" srcOrd="2" destOrd="0" presId="urn:microsoft.com/office/officeart/2005/8/layout/orgChart1"/>
    <dgm:cxn modelId="{F613FC17-225E-460C-9D6F-F755911C993E}" type="presParOf" srcId="{90441FF8-F164-4B37-ADFA-1B59C0577991}" destId="{743AB72B-1085-41F0-B846-3D263D272910}" srcOrd="4" destOrd="0" presId="urn:microsoft.com/office/officeart/2005/8/layout/orgChart1"/>
    <dgm:cxn modelId="{B615B285-664B-47DF-A119-B96B3EDEF437}" type="presParOf" srcId="{90441FF8-F164-4B37-ADFA-1B59C0577991}" destId="{2F1EB437-BFEE-40E9-86EF-EFEBFAF687C8}" srcOrd="5" destOrd="0" presId="urn:microsoft.com/office/officeart/2005/8/layout/orgChart1"/>
    <dgm:cxn modelId="{8BB0F7D8-0B51-4A00-BC91-11DEFDD5B1C8}" type="presParOf" srcId="{2F1EB437-BFEE-40E9-86EF-EFEBFAF687C8}" destId="{3888E570-121D-432C-B1F1-5EE728D61E68}" srcOrd="0" destOrd="0" presId="urn:microsoft.com/office/officeart/2005/8/layout/orgChart1"/>
    <dgm:cxn modelId="{58F13DCE-491E-4F2A-96F4-D3D41C11A8B9}" type="presParOf" srcId="{3888E570-121D-432C-B1F1-5EE728D61E68}" destId="{F1281F76-A10E-411A-93A6-503DFF10F40A}" srcOrd="0" destOrd="0" presId="urn:microsoft.com/office/officeart/2005/8/layout/orgChart1"/>
    <dgm:cxn modelId="{0CF61665-B15C-4D1A-A0D0-26714FAB9FDB}" type="presParOf" srcId="{3888E570-121D-432C-B1F1-5EE728D61E68}" destId="{CA87ADE2-BC60-4E43-9FEC-C76CA52ADE36}" srcOrd="1" destOrd="0" presId="urn:microsoft.com/office/officeart/2005/8/layout/orgChart1"/>
    <dgm:cxn modelId="{A9C4E819-BED6-4518-95DF-1D04A336BA89}" type="presParOf" srcId="{2F1EB437-BFEE-40E9-86EF-EFEBFAF687C8}" destId="{3E9886BB-E7A9-43BE-B8ED-F6980641021A}" srcOrd="1" destOrd="0" presId="urn:microsoft.com/office/officeart/2005/8/layout/orgChart1"/>
    <dgm:cxn modelId="{F3EB0A74-041B-405B-BD1D-62FE48D21A1F}" type="presParOf" srcId="{2F1EB437-BFEE-40E9-86EF-EFEBFAF687C8}" destId="{B949A999-F272-4175-B105-92834F5DC343}" srcOrd="2" destOrd="0" presId="urn:microsoft.com/office/officeart/2005/8/layout/orgChart1"/>
    <dgm:cxn modelId="{EDCB27F2-3BF7-41EF-A4B7-C0E0B8C6D9D1}" type="presParOf" srcId="{90441FF8-F164-4B37-ADFA-1B59C0577991}" destId="{F393CC08-9A1F-4C73-9851-23D3F7A3E0BC}" srcOrd="6" destOrd="0" presId="urn:microsoft.com/office/officeart/2005/8/layout/orgChart1"/>
    <dgm:cxn modelId="{04010FA7-557B-4DD7-9063-A4888789EEA3}" type="presParOf" srcId="{90441FF8-F164-4B37-ADFA-1B59C0577991}" destId="{B21F0EC5-7581-4D89-A50A-8CBC721956FC}" srcOrd="7" destOrd="0" presId="urn:microsoft.com/office/officeart/2005/8/layout/orgChart1"/>
    <dgm:cxn modelId="{1D11EC74-A7B4-497E-A1CC-D7F13C3C6016}" type="presParOf" srcId="{B21F0EC5-7581-4D89-A50A-8CBC721956FC}" destId="{5506FE47-695E-4070-A746-6023F9B54214}" srcOrd="0" destOrd="0" presId="urn:microsoft.com/office/officeart/2005/8/layout/orgChart1"/>
    <dgm:cxn modelId="{026DB44B-6294-48EE-A7C7-0A75B3FD52A2}" type="presParOf" srcId="{5506FE47-695E-4070-A746-6023F9B54214}" destId="{9984CCF7-54C5-46C0-B2F9-6CDDB7D621DF}" srcOrd="0" destOrd="0" presId="urn:microsoft.com/office/officeart/2005/8/layout/orgChart1"/>
    <dgm:cxn modelId="{9E68F874-2F82-4491-8152-D862CA7827F5}" type="presParOf" srcId="{5506FE47-695E-4070-A746-6023F9B54214}" destId="{899595C3-85CD-4376-A282-FFFC064CFA47}" srcOrd="1" destOrd="0" presId="urn:microsoft.com/office/officeart/2005/8/layout/orgChart1"/>
    <dgm:cxn modelId="{C24658E6-60A3-4C3B-995F-073BD936C7BE}" type="presParOf" srcId="{B21F0EC5-7581-4D89-A50A-8CBC721956FC}" destId="{E516B1A2-E9AF-4B8F-8E5C-D206A9BDB6D9}" srcOrd="1" destOrd="0" presId="urn:microsoft.com/office/officeart/2005/8/layout/orgChart1"/>
    <dgm:cxn modelId="{5501139A-2707-41C0-B915-479A9AFD1A7D}" type="presParOf" srcId="{B21F0EC5-7581-4D89-A50A-8CBC721956FC}" destId="{96E337AC-B24B-4821-BDD6-DBC1FF91AF47}" srcOrd="2" destOrd="0" presId="urn:microsoft.com/office/officeart/2005/8/layout/orgChart1"/>
    <dgm:cxn modelId="{C3F5FF91-DC5C-45D1-B6CA-4DE9287334D1}" type="presParOf" srcId="{90441FF8-F164-4B37-ADFA-1B59C0577991}" destId="{D1655D7D-9BCF-4A5B-82F9-D0AF6CD426F9}" srcOrd="8" destOrd="0" presId="urn:microsoft.com/office/officeart/2005/8/layout/orgChart1"/>
    <dgm:cxn modelId="{EBB4C5D8-0A14-4578-8942-C6DC0231B08C}" type="presParOf" srcId="{90441FF8-F164-4B37-ADFA-1B59C0577991}" destId="{E9520AB2-5CC0-4299-80B0-B9D003AD40CB}" srcOrd="9" destOrd="0" presId="urn:microsoft.com/office/officeart/2005/8/layout/orgChart1"/>
    <dgm:cxn modelId="{2285530C-6FB0-4003-B8FB-FBB244512FFE}" type="presParOf" srcId="{E9520AB2-5CC0-4299-80B0-B9D003AD40CB}" destId="{C43FA0FD-A692-487B-BADA-55CE21A321E7}" srcOrd="0" destOrd="0" presId="urn:microsoft.com/office/officeart/2005/8/layout/orgChart1"/>
    <dgm:cxn modelId="{D654778E-E465-4C3C-B49B-4601A2376AC3}" type="presParOf" srcId="{C43FA0FD-A692-487B-BADA-55CE21A321E7}" destId="{C584DA5E-B74E-411F-8297-6A327E92FB87}" srcOrd="0" destOrd="0" presId="urn:microsoft.com/office/officeart/2005/8/layout/orgChart1"/>
    <dgm:cxn modelId="{DDA324A5-4419-43B9-AB4B-446B90CF89BD}" type="presParOf" srcId="{C43FA0FD-A692-487B-BADA-55CE21A321E7}" destId="{589726D1-2D20-4C55-B017-ADF5A9F3B8F3}" srcOrd="1" destOrd="0" presId="urn:microsoft.com/office/officeart/2005/8/layout/orgChart1"/>
    <dgm:cxn modelId="{07318898-4AA4-4504-AA52-D181DD3D40A4}" type="presParOf" srcId="{E9520AB2-5CC0-4299-80B0-B9D003AD40CB}" destId="{77A69CA2-23FC-4579-8A35-73618F180CA9}" srcOrd="1" destOrd="0" presId="urn:microsoft.com/office/officeart/2005/8/layout/orgChart1"/>
    <dgm:cxn modelId="{CCA12C3C-CDE6-43E9-B6C0-7BBF2761A9A0}" type="presParOf" srcId="{E9520AB2-5CC0-4299-80B0-B9D003AD40CB}" destId="{F46DEED9-0824-495F-A14F-46ACD8222A11}" srcOrd="2" destOrd="0" presId="urn:microsoft.com/office/officeart/2005/8/layout/orgChart1"/>
    <dgm:cxn modelId="{84F8F060-F41E-4548-86CA-96B1FC56AF38}" type="presParOf" srcId="{679AA8DC-514B-4814-A8C9-09B83BF25EE4}" destId="{343E6FAB-993B-4356-B6C9-8D8A078C4878}" srcOrd="2" destOrd="0" presId="urn:microsoft.com/office/officeart/2005/8/layout/orgChart1"/>
    <dgm:cxn modelId="{3347CED1-A279-44FD-B683-21C9E502BFD1}" type="presParOf" srcId="{19DDF425-052D-4135-9853-484666207506}" destId="{4515EB93-39F0-4EAB-88E0-A195B34D710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5B47D-DE0F-4495-8EF4-8F9104EBBC76}">
      <dsp:nvSpPr>
        <dsp:cNvPr id="0" name=""/>
        <dsp:cNvSpPr/>
      </dsp:nvSpPr>
      <dsp:spPr>
        <a:xfrm>
          <a:off x="876685" y="0"/>
          <a:ext cx="5418667" cy="5418667"/>
        </a:xfrm>
        <a:prstGeom prst="triangle">
          <a:avLst/>
        </a:prstGeom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E1B197-BA3E-4CDF-ABCE-6A624F2C351D}">
      <dsp:nvSpPr>
        <dsp:cNvPr id="0" name=""/>
        <dsp:cNvSpPr/>
      </dsp:nvSpPr>
      <dsp:spPr>
        <a:xfrm>
          <a:off x="3700182" y="1956132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+mn-lt"/>
              <a:cs typeface="Times New Roman" pitchFamily="18" charset="0"/>
            </a:rPr>
            <a:t>Неналоговые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+mn-lt"/>
              <a:cs typeface="Times New Roman" pitchFamily="18" charset="0"/>
            </a:rPr>
            <a:t>доходы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+mn-lt"/>
              <a:cs typeface="Times New Roman" pitchFamily="18" charset="0"/>
            </a:rPr>
            <a:t>416,8 </a:t>
          </a:r>
          <a:r>
            <a:rPr lang="ru-RU" sz="1500" kern="1200" dirty="0" err="1" smtClean="0">
              <a:latin typeface="+mn-lt"/>
              <a:cs typeface="Times New Roman" pitchFamily="18" charset="0"/>
            </a:rPr>
            <a:t>млн.руб</a:t>
          </a:r>
          <a:r>
            <a:rPr lang="ru-RU" sz="1500" kern="1200" dirty="0" smtClean="0">
              <a:latin typeface="+mn-lt"/>
              <a:cs typeface="Times New Roman" pitchFamily="18" charset="0"/>
            </a:rPr>
            <a:t>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+mn-lt"/>
              <a:cs typeface="Times New Roman" pitchFamily="18" charset="0"/>
            </a:rPr>
            <a:t>7,5 % от общего объема доходов</a:t>
          </a:r>
          <a:endParaRPr lang="ru-RU" sz="1500" kern="1200" dirty="0"/>
        </a:p>
      </dsp:txBody>
      <dsp:txXfrm>
        <a:off x="3762798" y="2018748"/>
        <a:ext cx="3396901" cy="1157468"/>
      </dsp:txXfrm>
    </dsp:sp>
    <dsp:sp modelId="{E2A244D9-FEBE-45D2-BE1F-ED4FEBC9F2E7}">
      <dsp:nvSpPr>
        <dsp:cNvPr id="0" name=""/>
        <dsp:cNvSpPr/>
      </dsp:nvSpPr>
      <dsp:spPr>
        <a:xfrm>
          <a:off x="3700182" y="469691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+mn-lt"/>
              <a:cs typeface="Times New Roman" pitchFamily="18" charset="0"/>
            </a:rPr>
            <a:t>Налоговые доходы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+mn-lt"/>
              <a:cs typeface="Times New Roman" pitchFamily="18" charset="0"/>
            </a:rPr>
            <a:t>2 060,3</a:t>
          </a:r>
          <a:r>
            <a:rPr lang="ru-RU" sz="1500" kern="1200" dirty="0" smtClean="0">
              <a:latin typeface="+mn-lt"/>
              <a:cs typeface="Times New Roman" pitchFamily="18" charset="0"/>
            </a:rPr>
            <a:t> млн. руб.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+mn-lt"/>
              <a:cs typeface="Times New Roman" pitchFamily="18" charset="0"/>
            </a:rPr>
            <a:t>37,0 % от общего объема доходов</a:t>
          </a:r>
          <a:endParaRPr lang="ru-RU" sz="1500" kern="1200" dirty="0"/>
        </a:p>
      </dsp:txBody>
      <dsp:txXfrm>
        <a:off x="3762798" y="532307"/>
        <a:ext cx="3396901" cy="1157468"/>
      </dsp:txXfrm>
    </dsp:sp>
    <dsp:sp modelId="{3D24841E-08D5-4A9C-92A7-8242CCCF9444}">
      <dsp:nvSpPr>
        <dsp:cNvPr id="0" name=""/>
        <dsp:cNvSpPr/>
      </dsp:nvSpPr>
      <dsp:spPr>
        <a:xfrm>
          <a:off x="3657599" y="3430852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+mn-lt"/>
              <a:cs typeface="Times New Roman" pitchFamily="18" charset="0"/>
            </a:rPr>
            <a:t>Межбюджетные трансферты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+mn-lt"/>
              <a:cs typeface="Times New Roman" pitchFamily="18" charset="0"/>
            </a:rPr>
            <a:t>3 088,4</a:t>
          </a:r>
          <a:r>
            <a:rPr lang="ru-RU" sz="1500" kern="1200" dirty="0" smtClean="0">
              <a:latin typeface="+mn-lt"/>
              <a:cs typeface="Times New Roman" pitchFamily="18" charset="0"/>
            </a:rPr>
            <a:t> млн. руб.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+mn-lt"/>
              <a:cs typeface="Times New Roman" pitchFamily="18" charset="0"/>
            </a:rPr>
            <a:t>55,5 % от общего объема доходов</a:t>
          </a:r>
          <a:endParaRPr lang="ru-RU" sz="1500" kern="1200" dirty="0"/>
        </a:p>
      </dsp:txBody>
      <dsp:txXfrm>
        <a:off x="3720215" y="3493468"/>
        <a:ext cx="3396901" cy="11574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0F9D9-A3F6-4A2B-8E3F-8578D74A09A9}">
      <dsp:nvSpPr>
        <dsp:cNvPr id="0" name=""/>
        <dsp:cNvSpPr/>
      </dsp:nvSpPr>
      <dsp:spPr>
        <a:xfrm>
          <a:off x="1848504" y="2078979"/>
          <a:ext cx="1457193" cy="125125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На жилищно-коммунальное хозяйство</a:t>
          </a:r>
          <a:endParaRPr lang="ru-RU" sz="1100" kern="1200" dirty="0"/>
        </a:p>
      </dsp:txBody>
      <dsp:txXfrm>
        <a:off x="2074208" y="2272785"/>
        <a:ext cx="1005785" cy="863643"/>
      </dsp:txXfrm>
    </dsp:sp>
    <dsp:sp modelId="{704B1D73-90B5-4AB9-BC9B-8549D51FD3EC}">
      <dsp:nvSpPr>
        <dsp:cNvPr id="0" name=""/>
        <dsp:cNvSpPr/>
      </dsp:nvSpPr>
      <dsp:spPr>
        <a:xfrm>
          <a:off x="1883272" y="2638342"/>
          <a:ext cx="169980" cy="1466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1C7423-CD1C-47ED-9050-3BF776DF2D74}">
      <dsp:nvSpPr>
        <dsp:cNvPr id="0" name=""/>
        <dsp:cNvSpPr/>
      </dsp:nvSpPr>
      <dsp:spPr>
        <a:xfrm>
          <a:off x="594513" y="1387087"/>
          <a:ext cx="1457193" cy="125125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CDBA8A-B15A-46DF-915E-FDF0388B9200}">
      <dsp:nvSpPr>
        <dsp:cNvPr id="0" name=""/>
        <dsp:cNvSpPr/>
      </dsp:nvSpPr>
      <dsp:spPr>
        <a:xfrm>
          <a:off x="1592761" y="2472325"/>
          <a:ext cx="169980" cy="1466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504037-493E-4255-AF37-BA877E66C55C}">
      <dsp:nvSpPr>
        <dsp:cNvPr id="0" name=""/>
        <dsp:cNvSpPr/>
      </dsp:nvSpPr>
      <dsp:spPr>
        <a:xfrm>
          <a:off x="3102494" y="1383313"/>
          <a:ext cx="1457193" cy="125125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На физическую культуру и спорт</a:t>
          </a:r>
          <a:endParaRPr lang="ru-RU" sz="1100" kern="1200" dirty="0"/>
        </a:p>
      </dsp:txBody>
      <dsp:txXfrm>
        <a:off x="3328198" y="1577119"/>
        <a:ext cx="1005785" cy="863643"/>
      </dsp:txXfrm>
    </dsp:sp>
    <dsp:sp modelId="{F1F937D7-65B9-4158-9C6F-4EC02D8BCBBB}">
      <dsp:nvSpPr>
        <dsp:cNvPr id="0" name=""/>
        <dsp:cNvSpPr/>
      </dsp:nvSpPr>
      <dsp:spPr>
        <a:xfrm>
          <a:off x="3341484" y="2829920"/>
          <a:ext cx="169980" cy="1466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224651-FCAB-4471-B8DA-1FCFDA005E24}">
      <dsp:nvSpPr>
        <dsp:cNvPr id="0" name=""/>
        <dsp:cNvSpPr/>
      </dsp:nvSpPr>
      <dsp:spPr>
        <a:xfrm>
          <a:off x="4355711" y="2076150"/>
          <a:ext cx="1457193" cy="125125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45446-55C1-4D31-875A-4666F02F72FA}">
      <dsp:nvSpPr>
        <dsp:cNvPr id="0" name=""/>
        <dsp:cNvSpPr/>
      </dsp:nvSpPr>
      <dsp:spPr>
        <a:xfrm>
          <a:off x="4391253" y="2633154"/>
          <a:ext cx="169980" cy="1466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637C6-F093-4E25-9B38-D235590DA5B4}">
      <dsp:nvSpPr>
        <dsp:cNvPr id="0" name=""/>
        <dsp:cNvSpPr/>
      </dsp:nvSpPr>
      <dsp:spPr>
        <a:xfrm>
          <a:off x="1848504" y="695665"/>
          <a:ext cx="1457193" cy="125125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 здравоохранение</a:t>
          </a:r>
          <a:endParaRPr lang="ru-RU" sz="1400" kern="1200" dirty="0"/>
        </a:p>
      </dsp:txBody>
      <dsp:txXfrm>
        <a:off x="2074208" y="889471"/>
        <a:ext cx="1005785" cy="863643"/>
      </dsp:txXfrm>
    </dsp:sp>
    <dsp:sp modelId="{1A08E6AC-D078-460C-8C7F-496112D96661}">
      <dsp:nvSpPr>
        <dsp:cNvPr id="0" name=""/>
        <dsp:cNvSpPr/>
      </dsp:nvSpPr>
      <dsp:spPr>
        <a:xfrm>
          <a:off x="2840570" y="712644"/>
          <a:ext cx="169980" cy="1466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03CF03-6C87-4432-A010-F781EA62BB49}">
      <dsp:nvSpPr>
        <dsp:cNvPr id="0" name=""/>
        <dsp:cNvSpPr/>
      </dsp:nvSpPr>
      <dsp:spPr>
        <a:xfrm>
          <a:off x="3102494" y="0"/>
          <a:ext cx="1457193" cy="125125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81659-483B-4C09-A925-6186DCD21D16}">
      <dsp:nvSpPr>
        <dsp:cNvPr id="0" name=""/>
        <dsp:cNvSpPr/>
      </dsp:nvSpPr>
      <dsp:spPr>
        <a:xfrm>
          <a:off x="3143444" y="554174"/>
          <a:ext cx="169980" cy="1466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9342D5-43FC-4999-B33E-51ABDBB004BE}">
      <dsp:nvSpPr>
        <dsp:cNvPr id="0" name=""/>
        <dsp:cNvSpPr/>
      </dsp:nvSpPr>
      <dsp:spPr>
        <a:xfrm>
          <a:off x="4355711" y="692836"/>
          <a:ext cx="1457193" cy="125125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На  культуру</a:t>
          </a:r>
          <a:endParaRPr lang="ru-RU" sz="1100" kern="1200" dirty="0"/>
        </a:p>
      </dsp:txBody>
      <dsp:txXfrm>
        <a:off x="4581415" y="886642"/>
        <a:ext cx="1005785" cy="863643"/>
      </dsp:txXfrm>
    </dsp:sp>
    <dsp:sp modelId="{075BFFDE-DFA0-4E3A-9E42-801ACC412685}">
      <dsp:nvSpPr>
        <dsp:cNvPr id="0" name=""/>
        <dsp:cNvSpPr/>
      </dsp:nvSpPr>
      <dsp:spPr>
        <a:xfrm>
          <a:off x="5616655" y="1247482"/>
          <a:ext cx="169980" cy="1466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4F2CFF-81A0-4D8D-BD9A-1E07D97A40B6}">
      <dsp:nvSpPr>
        <dsp:cNvPr id="0" name=""/>
        <dsp:cNvSpPr/>
      </dsp:nvSpPr>
      <dsp:spPr>
        <a:xfrm>
          <a:off x="6813723" y="716950"/>
          <a:ext cx="1457193" cy="125125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949E14-8117-4032-A42F-EDB81CA4B84E}">
      <dsp:nvSpPr>
        <dsp:cNvPr id="0" name=""/>
        <dsp:cNvSpPr/>
      </dsp:nvSpPr>
      <dsp:spPr>
        <a:xfrm>
          <a:off x="5894032" y="1418686"/>
          <a:ext cx="169980" cy="1466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82977-5DD7-47D9-BA39-5510658B1DAE}">
      <dsp:nvSpPr>
        <dsp:cNvPr id="0" name=""/>
        <dsp:cNvSpPr/>
      </dsp:nvSpPr>
      <dsp:spPr>
        <a:xfrm>
          <a:off x="5609702" y="13205"/>
          <a:ext cx="1457193" cy="125125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На образование</a:t>
          </a:r>
          <a:endParaRPr lang="ru-RU" sz="1100" kern="1200" dirty="0"/>
        </a:p>
      </dsp:txBody>
      <dsp:txXfrm>
        <a:off x="5835406" y="207011"/>
        <a:ext cx="1005785" cy="863643"/>
      </dsp:txXfrm>
    </dsp:sp>
    <dsp:sp modelId="{A8648E4A-7D38-4CC0-9E4F-EA3F1C5B5474}">
      <dsp:nvSpPr>
        <dsp:cNvPr id="0" name=""/>
        <dsp:cNvSpPr/>
      </dsp:nvSpPr>
      <dsp:spPr>
        <a:xfrm>
          <a:off x="6870645" y="573983"/>
          <a:ext cx="169980" cy="1466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53C2E7-E2EB-4E02-9EC7-1C7CE471E336}">
      <dsp:nvSpPr>
        <dsp:cNvPr id="0" name=""/>
        <dsp:cNvSpPr/>
      </dsp:nvSpPr>
      <dsp:spPr>
        <a:xfrm>
          <a:off x="6820865" y="2012172"/>
          <a:ext cx="1457193" cy="125125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779733-3C11-4596-8C98-D9A5F7453BF9}">
      <dsp:nvSpPr>
        <dsp:cNvPr id="0" name=""/>
        <dsp:cNvSpPr/>
      </dsp:nvSpPr>
      <dsp:spPr>
        <a:xfrm>
          <a:off x="7154203" y="739056"/>
          <a:ext cx="169980" cy="1466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4D5722-5E49-45C6-9A50-242E4ACE6770}">
      <dsp:nvSpPr>
        <dsp:cNvPr id="0" name=""/>
        <dsp:cNvSpPr/>
      </dsp:nvSpPr>
      <dsp:spPr>
        <a:xfrm>
          <a:off x="5579088" y="1356272"/>
          <a:ext cx="1457193" cy="125125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На охрану природы</a:t>
          </a:r>
          <a:endParaRPr lang="ru-RU" sz="1100" kern="1200" dirty="0"/>
        </a:p>
      </dsp:txBody>
      <dsp:txXfrm>
        <a:off x="5804792" y="1550078"/>
        <a:ext cx="1005785" cy="863643"/>
      </dsp:txXfrm>
    </dsp:sp>
    <dsp:sp modelId="{D226EDCC-F48F-4976-8A47-C8A77FD0FB4E}">
      <dsp:nvSpPr>
        <dsp:cNvPr id="0" name=""/>
        <dsp:cNvSpPr/>
      </dsp:nvSpPr>
      <dsp:spPr>
        <a:xfrm>
          <a:off x="5953276" y="81887"/>
          <a:ext cx="169980" cy="1466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50C18C-499D-4B41-BD6D-D36E2F43BF66}">
      <dsp:nvSpPr>
        <dsp:cNvPr id="0" name=""/>
        <dsp:cNvSpPr/>
      </dsp:nvSpPr>
      <dsp:spPr>
        <a:xfrm>
          <a:off x="3096713" y="2698946"/>
          <a:ext cx="1457193" cy="125125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58B4D8-BF56-4BB3-9A47-4476D0EA9C8F}">
      <dsp:nvSpPr>
        <dsp:cNvPr id="0" name=""/>
        <dsp:cNvSpPr/>
      </dsp:nvSpPr>
      <dsp:spPr>
        <a:xfrm>
          <a:off x="7160663" y="2055342"/>
          <a:ext cx="169980" cy="1466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7FDE20-35EC-4321-9CAB-3D2EB795A523}">
      <dsp:nvSpPr>
        <dsp:cNvPr id="0" name=""/>
        <dsp:cNvSpPr/>
      </dsp:nvSpPr>
      <dsp:spPr>
        <a:xfrm>
          <a:off x="5585726" y="2640253"/>
          <a:ext cx="1457193" cy="125125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На </a:t>
          </a:r>
          <a:r>
            <a:rPr lang="en-US" sz="1100" kern="1200" dirty="0" err="1" smtClean="0"/>
            <a:t>дорожное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хозяйство</a:t>
          </a:r>
          <a:endParaRPr lang="ru-RU" sz="1100" kern="1200" dirty="0"/>
        </a:p>
      </dsp:txBody>
      <dsp:txXfrm>
        <a:off x="5811430" y="2834059"/>
        <a:ext cx="1005785" cy="863643"/>
      </dsp:txXfrm>
    </dsp:sp>
    <dsp:sp modelId="{E0653A39-1ABC-4C69-A7B5-1EBBC644E50B}">
      <dsp:nvSpPr>
        <dsp:cNvPr id="0" name=""/>
        <dsp:cNvSpPr/>
      </dsp:nvSpPr>
      <dsp:spPr>
        <a:xfrm>
          <a:off x="3142671" y="3324103"/>
          <a:ext cx="169980" cy="1466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B8FFA-84D0-4868-95EA-E0A9B5B5F044}">
      <dsp:nvSpPr>
        <dsp:cNvPr id="0" name=""/>
        <dsp:cNvSpPr/>
      </dsp:nvSpPr>
      <dsp:spPr>
        <a:xfrm>
          <a:off x="622144" y="2729623"/>
          <a:ext cx="1457193" cy="125125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91C51A-3D4E-4979-AAB7-48228197B910}">
      <dsp:nvSpPr>
        <dsp:cNvPr id="0" name=""/>
        <dsp:cNvSpPr/>
      </dsp:nvSpPr>
      <dsp:spPr>
        <a:xfrm>
          <a:off x="2839025" y="3482574"/>
          <a:ext cx="169980" cy="1466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4627247" y="1620555"/>
          <a:ext cx="2377345" cy="22628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kern="1200" dirty="0"/>
        </a:p>
      </dsp:txBody>
      <dsp:txXfrm>
        <a:off x="4975401" y="1951935"/>
        <a:ext cx="1681037" cy="1600045"/>
      </dsp:txXfrm>
    </dsp:sp>
    <dsp:sp modelId="{4731EA70-1FA8-49F5-A6BF-4AE9CB97C303}">
      <dsp:nvSpPr>
        <dsp:cNvPr id="0" name=""/>
        <dsp:cNvSpPr/>
      </dsp:nvSpPr>
      <dsp:spPr>
        <a:xfrm rot="16260366">
          <a:off x="5604771" y="964464"/>
          <a:ext cx="411167" cy="4673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5665363" y="1119608"/>
        <a:ext cx="287817" cy="280438"/>
      </dsp:txXfrm>
    </dsp:sp>
    <dsp:sp modelId="{E2EC1D87-F728-458A-8AB1-7A3D78F9D25E}">
      <dsp:nvSpPr>
        <dsp:cNvPr id="0" name=""/>
        <dsp:cNvSpPr/>
      </dsp:nvSpPr>
      <dsp:spPr>
        <a:xfrm>
          <a:off x="5444241" y="20290"/>
          <a:ext cx="824817" cy="82481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5565033" y="141082"/>
        <a:ext cx="583233" cy="583233"/>
      </dsp:txXfrm>
    </dsp:sp>
    <dsp:sp modelId="{A0E222DD-64BD-4A89-BBB9-2B80D8318D4A}">
      <dsp:nvSpPr>
        <dsp:cNvPr id="0" name=""/>
        <dsp:cNvSpPr/>
      </dsp:nvSpPr>
      <dsp:spPr>
        <a:xfrm rot="17862340">
          <a:off x="6441943" y="1084647"/>
          <a:ext cx="410189" cy="4673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6474865" y="1232600"/>
        <a:ext cx="287132" cy="280438"/>
      </dsp:txXfrm>
    </dsp:sp>
    <dsp:sp modelId="{73BC26A8-8D0F-45E6-9E3B-37EADD227262}">
      <dsp:nvSpPr>
        <dsp:cNvPr id="0" name=""/>
        <dsp:cNvSpPr/>
      </dsp:nvSpPr>
      <dsp:spPr>
        <a:xfrm>
          <a:off x="6486532" y="277192"/>
          <a:ext cx="824817" cy="82481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6607324" y="397984"/>
        <a:ext cx="583233" cy="583233"/>
      </dsp:txXfrm>
    </dsp:sp>
    <dsp:sp modelId="{06F93DE9-E67A-4CE1-BC6B-5C458B1137B0}">
      <dsp:nvSpPr>
        <dsp:cNvPr id="0" name=""/>
        <dsp:cNvSpPr/>
      </dsp:nvSpPr>
      <dsp:spPr>
        <a:xfrm rot="19271058">
          <a:off x="6977691" y="1453286"/>
          <a:ext cx="375001" cy="4673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6990113" y="1582023"/>
        <a:ext cx="262501" cy="280438"/>
      </dsp:txXfrm>
    </dsp:sp>
    <dsp:sp modelId="{D8B200F5-4D07-49B2-A587-C2FE6CEC49F8}">
      <dsp:nvSpPr>
        <dsp:cNvPr id="0" name=""/>
        <dsp:cNvSpPr/>
      </dsp:nvSpPr>
      <dsp:spPr>
        <a:xfrm>
          <a:off x="7183992" y="907202"/>
          <a:ext cx="824817" cy="82481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7304784" y="1027994"/>
        <a:ext cx="583233" cy="583233"/>
      </dsp:txXfrm>
    </dsp:sp>
    <dsp:sp modelId="{E7EAB10C-E176-4610-B2C6-BE8F83AD0F9B}">
      <dsp:nvSpPr>
        <dsp:cNvPr id="0" name=""/>
        <dsp:cNvSpPr/>
      </dsp:nvSpPr>
      <dsp:spPr>
        <a:xfrm rot="20709194">
          <a:off x="7327258" y="2067324"/>
          <a:ext cx="358580" cy="4673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7329054" y="2174585"/>
        <a:ext cx="251006" cy="280438"/>
      </dsp:txXfrm>
    </dsp:sp>
    <dsp:sp modelId="{FFE63D16-C443-42C8-BB30-4CA61876A647}">
      <dsp:nvSpPr>
        <dsp:cNvPr id="0" name=""/>
        <dsp:cNvSpPr/>
      </dsp:nvSpPr>
      <dsp:spPr>
        <a:xfrm>
          <a:off x="7601224" y="1756968"/>
          <a:ext cx="824817" cy="82481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7722016" y="1877760"/>
        <a:ext cx="583233" cy="583233"/>
      </dsp:txXfrm>
    </dsp:sp>
    <dsp:sp modelId="{C481485E-E38C-4518-A609-8D1D62CF917B}">
      <dsp:nvSpPr>
        <dsp:cNvPr id="0" name=""/>
        <dsp:cNvSpPr/>
      </dsp:nvSpPr>
      <dsp:spPr>
        <a:xfrm rot="615002">
          <a:off x="7336959" y="2716066"/>
          <a:ext cx="388785" cy="4673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7337890" y="2799168"/>
        <a:ext cx="272150" cy="280438"/>
      </dsp:txXfrm>
    </dsp:sp>
    <dsp:sp modelId="{0A6C1809-69AA-4BA6-8257-5A11C3557B45}">
      <dsp:nvSpPr>
        <dsp:cNvPr id="0" name=""/>
        <dsp:cNvSpPr/>
      </dsp:nvSpPr>
      <dsp:spPr>
        <a:xfrm>
          <a:off x="7698972" y="2754637"/>
          <a:ext cx="824817" cy="82481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7819764" y="2875429"/>
        <a:ext cx="583233" cy="583233"/>
      </dsp:txXfrm>
    </dsp:sp>
    <dsp:sp modelId="{FA950D33-9BD9-4D37-A533-789F5554AFB5}">
      <dsp:nvSpPr>
        <dsp:cNvPr id="0" name=""/>
        <dsp:cNvSpPr/>
      </dsp:nvSpPr>
      <dsp:spPr>
        <a:xfrm rot="2207862">
          <a:off x="6918898" y="3543374"/>
          <a:ext cx="358690" cy="4673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6929618" y="3604625"/>
        <a:ext cx="251083" cy="280438"/>
      </dsp:txXfrm>
    </dsp:sp>
    <dsp:sp modelId="{EB1C3899-7B42-47CD-912B-DD035472498D}">
      <dsp:nvSpPr>
        <dsp:cNvPr id="0" name=""/>
        <dsp:cNvSpPr/>
      </dsp:nvSpPr>
      <dsp:spPr>
        <a:xfrm>
          <a:off x="7210272" y="3691066"/>
          <a:ext cx="824817" cy="82481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7331064" y="3811858"/>
        <a:ext cx="583233" cy="583233"/>
      </dsp:txXfrm>
    </dsp:sp>
    <dsp:sp modelId="{2F5553CB-2478-4421-B002-5FA728364A78}">
      <dsp:nvSpPr>
        <dsp:cNvPr id="0" name=""/>
        <dsp:cNvSpPr/>
      </dsp:nvSpPr>
      <dsp:spPr>
        <a:xfrm rot="4041604">
          <a:off x="6312538" y="3886693"/>
          <a:ext cx="260970" cy="4673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6336615" y="3944043"/>
        <a:ext cx="182679" cy="280438"/>
      </dsp:txXfrm>
    </dsp:sp>
    <dsp:sp modelId="{FED909B6-8F19-4D98-AAC2-EBEEF4830C2B}">
      <dsp:nvSpPr>
        <dsp:cNvPr id="0" name=""/>
        <dsp:cNvSpPr/>
      </dsp:nvSpPr>
      <dsp:spPr>
        <a:xfrm>
          <a:off x="6190393" y="4226204"/>
          <a:ext cx="824817" cy="82481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6311185" y="4346996"/>
        <a:ext cx="583233" cy="583233"/>
      </dsp:txXfrm>
    </dsp:sp>
    <dsp:sp modelId="{A0B7EB92-DF16-476D-BB87-6C0D26E26F61}">
      <dsp:nvSpPr>
        <dsp:cNvPr id="0" name=""/>
        <dsp:cNvSpPr/>
      </dsp:nvSpPr>
      <dsp:spPr>
        <a:xfrm rot="6152910">
          <a:off x="5224723" y="3769941"/>
          <a:ext cx="676981" cy="4673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5310065" y="3794985"/>
        <a:ext cx="536762" cy="280438"/>
      </dsp:txXfrm>
    </dsp:sp>
    <dsp:sp modelId="{69EA0517-EDCB-4CEB-899F-D56DCF7B4404}">
      <dsp:nvSpPr>
        <dsp:cNvPr id="0" name=""/>
        <dsp:cNvSpPr/>
      </dsp:nvSpPr>
      <dsp:spPr>
        <a:xfrm>
          <a:off x="4971841" y="4278917"/>
          <a:ext cx="824817" cy="824817"/>
        </a:xfrm>
        <a:prstGeom prst="ellipse">
          <a:avLst/>
        </a:prstGeom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5092633" y="4399709"/>
        <a:ext cx="583233" cy="583233"/>
      </dsp:txXfrm>
    </dsp:sp>
    <dsp:sp modelId="{7A035AEB-3A20-4DC3-9A60-032AB2743B03}">
      <dsp:nvSpPr>
        <dsp:cNvPr id="0" name=""/>
        <dsp:cNvSpPr/>
      </dsp:nvSpPr>
      <dsp:spPr>
        <a:xfrm rot="7924476">
          <a:off x="4588812" y="3650537"/>
          <a:ext cx="312812" cy="4673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4667176" y="3709187"/>
        <a:ext cx="218968" cy="280438"/>
      </dsp:txXfrm>
    </dsp:sp>
    <dsp:sp modelId="{83F11675-07D9-406F-853D-13FD28BBB805}">
      <dsp:nvSpPr>
        <dsp:cNvPr id="0" name=""/>
        <dsp:cNvSpPr/>
      </dsp:nvSpPr>
      <dsp:spPr>
        <a:xfrm>
          <a:off x="3956974" y="3941890"/>
          <a:ext cx="824817" cy="82481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4077766" y="4062682"/>
        <a:ext cx="583233" cy="583233"/>
      </dsp:txXfrm>
    </dsp:sp>
    <dsp:sp modelId="{DF27FC25-052B-426A-9E06-117E992234F6}">
      <dsp:nvSpPr>
        <dsp:cNvPr id="0" name=""/>
        <dsp:cNvSpPr/>
      </dsp:nvSpPr>
      <dsp:spPr>
        <a:xfrm rot="9643849">
          <a:off x="4124856" y="3052499"/>
          <a:ext cx="309500" cy="4673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4215105" y="3130657"/>
        <a:ext cx="216650" cy="280438"/>
      </dsp:txXfrm>
    </dsp:sp>
    <dsp:sp modelId="{EDA34655-9131-4731-957F-5382F53A0660}">
      <dsp:nvSpPr>
        <dsp:cNvPr id="0" name=""/>
        <dsp:cNvSpPr/>
      </dsp:nvSpPr>
      <dsp:spPr>
        <a:xfrm>
          <a:off x="3347165" y="3058429"/>
          <a:ext cx="824817" cy="82481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3467957" y="3179221"/>
        <a:ext cx="583233" cy="583233"/>
      </dsp:txXfrm>
    </dsp:sp>
    <dsp:sp modelId="{805C1585-4E61-4F5A-9BFC-54208B923515}">
      <dsp:nvSpPr>
        <dsp:cNvPr id="0" name=""/>
        <dsp:cNvSpPr/>
      </dsp:nvSpPr>
      <dsp:spPr>
        <a:xfrm rot="11212009">
          <a:off x="4013901" y="2345313"/>
          <a:ext cx="318163" cy="4673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4109008" y="2444498"/>
        <a:ext cx="222714" cy="280438"/>
      </dsp:txXfrm>
    </dsp:sp>
    <dsp:sp modelId="{06523326-C046-41B9-890C-9456FACCE40B}">
      <dsp:nvSpPr>
        <dsp:cNvPr id="0" name=""/>
        <dsp:cNvSpPr/>
      </dsp:nvSpPr>
      <dsp:spPr>
        <a:xfrm>
          <a:off x="3218787" y="2076451"/>
          <a:ext cx="824817" cy="82481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3339579" y="2197243"/>
        <a:ext cx="583233" cy="583233"/>
      </dsp:txXfrm>
    </dsp:sp>
    <dsp:sp modelId="{32F8144B-B5F5-4D7A-B26D-8DF77CBE1194}">
      <dsp:nvSpPr>
        <dsp:cNvPr id="0" name=""/>
        <dsp:cNvSpPr/>
      </dsp:nvSpPr>
      <dsp:spPr>
        <a:xfrm rot="12634252">
          <a:off x="4268550" y="1661309"/>
          <a:ext cx="335093" cy="4673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4362091" y="1780352"/>
        <a:ext cx="234565" cy="280438"/>
      </dsp:txXfrm>
    </dsp:sp>
    <dsp:sp modelId="{C7D10589-14F2-4712-951B-D3A370DA34D5}">
      <dsp:nvSpPr>
        <dsp:cNvPr id="0" name=""/>
        <dsp:cNvSpPr/>
      </dsp:nvSpPr>
      <dsp:spPr>
        <a:xfrm>
          <a:off x="3494079" y="1211624"/>
          <a:ext cx="824817" cy="82481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3614871" y="1332416"/>
        <a:ext cx="583233" cy="583233"/>
      </dsp:txXfrm>
    </dsp:sp>
    <dsp:sp modelId="{553B84E4-4A31-43DB-B3BF-8E8EF2B79F2D}">
      <dsp:nvSpPr>
        <dsp:cNvPr id="0" name=""/>
        <dsp:cNvSpPr/>
      </dsp:nvSpPr>
      <dsp:spPr>
        <a:xfrm rot="14645817">
          <a:off x="4931904" y="1106103"/>
          <a:ext cx="391452" cy="4673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5016273" y="1252401"/>
        <a:ext cx="274016" cy="280438"/>
      </dsp:txXfrm>
    </dsp:sp>
    <dsp:sp modelId="{E0AC84DD-2093-416F-85DE-E547FE520660}">
      <dsp:nvSpPr>
        <dsp:cNvPr id="0" name=""/>
        <dsp:cNvSpPr/>
      </dsp:nvSpPr>
      <dsp:spPr>
        <a:xfrm>
          <a:off x="4401949" y="277192"/>
          <a:ext cx="824817" cy="82481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4522741" y="397984"/>
        <a:ext cx="583233" cy="5832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55D7D-9BCF-4A5B-82F9-D0AF6CD426F9}">
      <dsp:nvSpPr>
        <dsp:cNvPr id="0" name=""/>
        <dsp:cNvSpPr/>
      </dsp:nvSpPr>
      <dsp:spPr>
        <a:xfrm>
          <a:off x="5443428" y="1587923"/>
          <a:ext cx="389092" cy="3577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7734"/>
              </a:lnTo>
              <a:lnTo>
                <a:pt x="389092" y="357773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93CC08-9A1F-4C73-9851-23D3F7A3E0BC}">
      <dsp:nvSpPr>
        <dsp:cNvPr id="0" name=""/>
        <dsp:cNvSpPr/>
      </dsp:nvSpPr>
      <dsp:spPr>
        <a:xfrm>
          <a:off x="5443428" y="1587923"/>
          <a:ext cx="381903" cy="2855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5904"/>
              </a:lnTo>
              <a:lnTo>
                <a:pt x="381903" y="285590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3AB72B-1085-41F0-B846-3D263D272910}">
      <dsp:nvSpPr>
        <dsp:cNvPr id="0" name=""/>
        <dsp:cNvSpPr/>
      </dsp:nvSpPr>
      <dsp:spPr>
        <a:xfrm>
          <a:off x="5443428" y="1587923"/>
          <a:ext cx="478254" cy="2073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3507"/>
              </a:lnTo>
              <a:lnTo>
                <a:pt x="478254" y="207350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81E21-7DBA-4CD7-8B94-6B7D16A7F864}">
      <dsp:nvSpPr>
        <dsp:cNvPr id="0" name=""/>
        <dsp:cNvSpPr/>
      </dsp:nvSpPr>
      <dsp:spPr>
        <a:xfrm>
          <a:off x="5443428" y="1587923"/>
          <a:ext cx="381903" cy="1290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0118"/>
              </a:lnTo>
              <a:lnTo>
                <a:pt x="381903" y="129011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265A23-D083-4116-AFA6-6B3C3F23D7B8}">
      <dsp:nvSpPr>
        <dsp:cNvPr id="0" name=""/>
        <dsp:cNvSpPr/>
      </dsp:nvSpPr>
      <dsp:spPr>
        <a:xfrm>
          <a:off x="5443428" y="1587923"/>
          <a:ext cx="403085" cy="471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1720"/>
              </a:lnTo>
              <a:lnTo>
                <a:pt x="403085" y="47172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22170D-FF5D-4BE6-94A3-1A4B0E1FC555}">
      <dsp:nvSpPr>
        <dsp:cNvPr id="0" name=""/>
        <dsp:cNvSpPr/>
      </dsp:nvSpPr>
      <dsp:spPr>
        <a:xfrm>
          <a:off x="3914679" y="805030"/>
          <a:ext cx="2547158" cy="231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779"/>
              </a:lnTo>
              <a:lnTo>
                <a:pt x="2547158" y="115779"/>
              </a:lnTo>
              <a:lnTo>
                <a:pt x="2547158" y="23155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A4CFAF-DC82-446A-9D5C-7D9D5706A437}">
      <dsp:nvSpPr>
        <dsp:cNvPr id="0" name=""/>
        <dsp:cNvSpPr/>
      </dsp:nvSpPr>
      <dsp:spPr>
        <a:xfrm>
          <a:off x="3165340" y="1582184"/>
          <a:ext cx="266493" cy="3651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1659"/>
              </a:lnTo>
              <a:lnTo>
                <a:pt x="266493" y="365165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E213E8-0878-4AB2-B7A7-29CCC1059FB5}">
      <dsp:nvSpPr>
        <dsp:cNvPr id="0" name=""/>
        <dsp:cNvSpPr/>
      </dsp:nvSpPr>
      <dsp:spPr>
        <a:xfrm>
          <a:off x="3165340" y="1582184"/>
          <a:ext cx="266493" cy="2868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8767"/>
              </a:lnTo>
              <a:lnTo>
                <a:pt x="266493" y="286876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8DFA42-A0C6-4903-B776-36B2164E5EC9}">
      <dsp:nvSpPr>
        <dsp:cNvPr id="0" name=""/>
        <dsp:cNvSpPr/>
      </dsp:nvSpPr>
      <dsp:spPr>
        <a:xfrm>
          <a:off x="3165340" y="1582184"/>
          <a:ext cx="266493" cy="2085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5874"/>
              </a:lnTo>
              <a:lnTo>
                <a:pt x="266493" y="208587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0ECAE-5D4A-40D5-A45B-EDF679BE6671}">
      <dsp:nvSpPr>
        <dsp:cNvPr id="0" name=""/>
        <dsp:cNvSpPr/>
      </dsp:nvSpPr>
      <dsp:spPr>
        <a:xfrm>
          <a:off x="3165340" y="1582184"/>
          <a:ext cx="266493" cy="1302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2981"/>
              </a:lnTo>
              <a:lnTo>
                <a:pt x="266493" y="130298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FDFC12-E013-493E-AF18-023091A47A01}">
      <dsp:nvSpPr>
        <dsp:cNvPr id="0" name=""/>
        <dsp:cNvSpPr/>
      </dsp:nvSpPr>
      <dsp:spPr>
        <a:xfrm>
          <a:off x="3165340" y="1582184"/>
          <a:ext cx="266493" cy="520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0088"/>
              </a:lnTo>
              <a:lnTo>
                <a:pt x="266493" y="52008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367501-1E06-4B10-85D8-DBF8221FD77A}">
      <dsp:nvSpPr>
        <dsp:cNvPr id="0" name=""/>
        <dsp:cNvSpPr/>
      </dsp:nvSpPr>
      <dsp:spPr>
        <a:xfrm>
          <a:off x="3868959" y="805030"/>
          <a:ext cx="91440" cy="2186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2917"/>
              </a:lnTo>
              <a:lnTo>
                <a:pt x="109944" y="102917"/>
              </a:lnTo>
              <a:lnTo>
                <a:pt x="109944" y="21869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9C2E1C-740B-44E0-B512-AE22F2462BE2}">
      <dsp:nvSpPr>
        <dsp:cNvPr id="0" name=""/>
        <dsp:cNvSpPr/>
      </dsp:nvSpPr>
      <dsp:spPr>
        <a:xfrm>
          <a:off x="1364153" y="805030"/>
          <a:ext cx="2550526" cy="176630"/>
        </a:xfrm>
        <a:custGeom>
          <a:avLst/>
          <a:gdLst/>
          <a:ahLst/>
          <a:cxnLst/>
          <a:rect l="0" t="0" r="0" b="0"/>
          <a:pathLst>
            <a:path>
              <a:moveTo>
                <a:pt x="2550526" y="0"/>
              </a:moveTo>
              <a:lnTo>
                <a:pt x="2550526" y="60850"/>
              </a:lnTo>
              <a:lnTo>
                <a:pt x="0" y="60850"/>
              </a:lnTo>
              <a:lnTo>
                <a:pt x="0" y="17663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BE9B6F-6F6C-4A2F-A8E4-7F156294F4E0}">
      <dsp:nvSpPr>
        <dsp:cNvPr id="0" name=""/>
        <dsp:cNvSpPr/>
      </dsp:nvSpPr>
      <dsp:spPr>
        <a:xfrm>
          <a:off x="3097676" y="828"/>
          <a:ext cx="1634007" cy="804201"/>
        </a:xfrm>
        <a:prstGeom prst="rect">
          <a:avLst/>
        </a:prstGeom>
        <a:solidFill>
          <a:srgbClr val="FFFF66"/>
        </a:solidFill>
        <a:ln w="15875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7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3097676" y="828"/>
        <a:ext cx="1634007" cy="804201"/>
      </dsp:txXfrm>
    </dsp:sp>
    <dsp:sp modelId="{694EFCD9-9706-4E9D-9317-3DA123425CDD}">
      <dsp:nvSpPr>
        <dsp:cNvPr id="0" name=""/>
        <dsp:cNvSpPr/>
      </dsp:nvSpPr>
      <dsp:spPr>
        <a:xfrm>
          <a:off x="65510" y="981661"/>
          <a:ext cx="2597285" cy="981515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Бюджет Щёлковского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муниципального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района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65510" y="981661"/>
        <a:ext cx="2597285" cy="981515"/>
      </dsp:txXfrm>
    </dsp:sp>
    <dsp:sp modelId="{3C38EE85-5030-4998-9B7F-51C099B13557}">
      <dsp:nvSpPr>
        <dsp:cNvPr id="0" name=""/>
        <dsp:cNvSpPr/>
      </dsp:nvSpPr>
      <dsp:spPr>
        <a:xfrm>
          <a:off x="2961948" y="1023727"/>
          <a:ext cx="2033911" cy="558456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Бюджеты городских поселений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2961948" y="1023727"/>
        <a:ext cx="2033911" cy="558456"/>
      </dsp:txXfrm>
    </dsp:sp>
    <dsp:sp modelId="{50462EFC-22CC-44C8-BEE0-25F5884798B6}">
      <dsp:nvSpPr>
        <dsp:cNvPr id="0" name=""/>
        <dsp:cNvSpPr/>
      </dsp:nvSpPr>
      <dsp:spPr>
        <a:xfrm>
          <a:off x="3431833" y="1826606"/>
          <a:ext cx="1423629" cy="551332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Щёлково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3431833" y="1826606"/>
        <a:ext cx="1423629" cy="551332"/>
      </dsp:txXfrm>
    </dsp:sp>
    <dsp:sp modelId="{2DB9F66E-EC23-49BC-B75E-3DB74688708A}">
      <dsp:nvSpPr>
        <dsp:cNvPr id="0" name=""/>
        <dsp:cNvSpPr/>
      </dsp:nvSpPr>
      <dsp:spPr>
        <a:xfrm>
          <a:off x="3431833" y="2609499"/>
          <a:ext cx="1633511" cy="551332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Свердловский</a:t>
          </a:r>
        </a:p>
      </dsp:txBody>
      <dsp:txXfrm>
        <a:off x="3431833" y="2609499"/>
        <a:ext cx="1633511" cy="551332"/>
      </dsp:txXfrm>
    </dsp:sp>
    <dsp:sp modelId="{419B6391-C84E-4067-8D94-4E141F08A15B}">
      <dsp:nvSpPr>
        <dsp:cNvPr id="0" name=""/>
        <dsp:cNvSpPr/>
      </dsp:nvSpPr>
      <dsp:spPr>
        <a:xfrm>
          <a:off x="3431833" y="3392391"/>
          <a:ext cx="1442959" cy="551332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Загорянский</a:t>
          </a:r>
          <a:endParaRPr kumimoji="0" lang="ru-RU" altLang="ru-RU" sz="16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8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3431833" y="3392391"/>
        <a:ext cx="1442959" cy="551332"/>
      </dsp:txXfrm>
    </dsp:sp>
    <dsp:sp modelId="{2673F627-EE16-4007-A4EA-AD1C4D347C58}">
      <dsp:nvSpPr>
        <dsp:cNvPr id="0" name=""/>
        <dsp:cNvSpPr/>
      </dsp:nvSpPr>
      <dsp:spPr>
        <a:xfrm>
          <a:off x="3431833" y="4175284"/>
          <a:ext cx="1423640" cy="551332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Монино</a:t>
          </a:r>
        </a:p>
      </dsp:txBody>
      <dsp:txXfrm>
        <a:off x="3431833" y="4175284"/>
        <a:ext cx="1423640" cy="551332"/>
      </dsp:txXfrm>
    </dsp:sp>
    <dsp:sp modelId="{DAE49669-BAE1-4430-801B-C968E4A180A3}">
      <dsp:nvSpPr>
        <dsp:cNvPr id="0" name=""/>
        <dsp:cNvSpPr/>
      </dsp:nvSpPr>
      <dsp:spPr>
        <a:xfrm>
          <a:off x="3431833" y="4958177"/>
          <a:ext cx="1423640" cy="551332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Фряново</a:t>
          </a:r>
        </a:p>
      </dsp:txBody>
      <dsp:txXfrm>
        <a:off x="3431833" y="4958177"/>
        <a:ext cx="1423640" cy="551332"/>
      </dsp:txXfrm>
    </dsp:sp>
    <dsp:sp modelId="{8506C212-71F3-4EFF-A3AB-AFF0D0DDAE5B}">
      <dsp:nvSpPr>
        <dsp:cNvPr id="0" name=""/>
        <dsp:cNvSpPr/>
      </dsp:nvSpPr>
      <dsp:spPr>
        <a:xfrm>
          <a:off x="5188826" y="1036590"/>
          <a:ext cx="2546022" cy="551332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Бюджеты сельских поселений</a:t>
          </a:r>
        </a:p>
      </dsp:txBody>
      <dsp:txXfrm>
        <a:off x="5188826" y="1036590"/>
        <a:ext cx="2546022" cy="551332"/>
      </dsp:txXfrm>
    </dsp:sp>
    <dsp:sp modelId="{F8217E0F-5B28-488F-91A9-22923CD087F4}">
      <dsp:nvSpPr>
        <dsp:cNvPr id="0" name=""/>
        <dsp:cNvSpPr/>
      </dsp:nvSpPr>
      <dsp:spPr>
        <a:xfrm>
          <a:off x="5846514" y="1783977"/>
          <a:ext cx="1668972" cy="551332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Анискинское</a:t>
          </a:r>
          <a:endParaRPr kumimoji="0" lang="ru-RU" altLang="ru-RU" sz="16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5846514" y="1783977"/>
        <a:ext cx="1668972" cy="551332"/>
      </dsp:txXfrm>
    </dsp:sp>
    <dsp:sp modelId="{0F042531-48DF-4B5C-A343-55683EE0A3D7}">
      <dsp:nvSpPr>
        <dsp:cNvPr id="0" name=""/>
        <dsp:cNvSpPr/>
      </dsp:nvSpPr>
      <dsp:spPr>
        <a:xfrm>
          <a:off x="5825332" y="2602375"/>
          <a:ext cx="1633864" cy="551332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Гребневское</a:t>
          </a:r>
          <a:endParaRPr kumimoji="0" lang="ru-RU" altLang="ru-RU" sz="16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5825332" y="2602375"/>
        <a:ext cx="1633864" cy="551332"/>
      </dsp:txXfrm>
    </dsp:sp>
    <dsp:sp modelId="{F1281F76-A10E-411A-93A6-503DFF10F40A}">
      <dsp:nvSpPr>
        <dsp:cNvPr id="0" name=""/>
        <dsp:cNvSpPr/>
      </dsp:nvSpPr>
      <dsp:spPr>
        <a:xfrm>
          <a:off x="5921683" y="3385764"/>
          <a:ext cx="1711337" cy="551332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Огудневское</a:t>
          </a:r>
          <a:endParaRPr kumimoji="0" lang="ru-RU" altLang="ru-RU" sz="16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5921683" y="3385764"/>
        <a:ext cx="1711337" cy="551332"/>
      </dsp:txXfrm>
    </dsp:sp>
    <dsp:sp modelId="{9984CCF7-54C5-46C0-B2F9-6CDDB7D621DF}">
      <dsp:nvSpPr>
        <dsp:cNvPr id="0" name=""/>
        <dsp:cNvSpPr/>
      </dsp:nvSpPr>
      <dsp:spPr>
        <a:xfrm>
          <a:off x="5825332" y="4168161"/>
          <a:ext cx="1763636" cy="551332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Трубинское</a:t>
          </a:r>
          <a:endParaRPr kumimoji="0" lang="ru-RU" altLang="ru-RU" sz="16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5825332" y="4168161"/>
        <a:ext cx="1763636" cy="551332"/>
      </dsp:txXfrm>
    </dsp:sp>
    <dsp:sp modelId="{C584DA5E-B74E-411F-8297-6A327E92FB87}">
      <dsp:nvSpPr>
        <dsp:cNvPr id="0" name=""/>
        <dsp:cNvSpPr/>
      </dsp:nvSpPr>
      <dsp:spPr>
        <a:xfrm>
          <a:off x="5832521" y="4868596"/>
          <a:ext cx="2453773" cy="594121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baseline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32521" y="4868596"/>
        <a:ext cx="2453773" cy="5941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0.45275</cdr:x>
      <cdr:y>0.52495</cdr:y>
    </cdr:from>
    <cdr:to>
      <cdr:x>0.64962</cdr:x>
      <cdr:y>0.68082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39952" y="3152576"/>
          <a:ext cx="1800200" cy="936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0.35708</cdr:y>
    </cdr:from>
    <cdr:to>
      <cdr:x>0.23625</cdr:x>
      <cdr:y>0.75276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-180528" y="2144464"/>
          <a:ext cx="2160240" cy="23762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0.19288</cdr:x>
      <cdr:y>0.60888</cdr:y>
    </cdr:from>
    <cdr:to>
      <cdr:x>0.61025</cdr:x>
      <cdr:y>0.82471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63688" y="3656632"/>
          <a:ext cx="3816424" cy="1296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dirty="0" smtClean="0">
              <a:solidFill>
                <a:schemeClr val="bg1"/>
              </a:solidFill>
            </a:rPr>
            <a:t>13 муниципальных программ Щёлковского муниципального района</a:t>
          </a:r>
          <a:endParaRPr lang="ru-RU" sz="2400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C3148-1961-4775-A5DB-97D21211EBE5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1765D-8766-4872-9B99-41E23A7EDE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07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02952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30460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519350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32A4A2-FB87-4C08-A3D5-E0757478F3D3}" type="slidenum">
              <a:rPr lang="ru-RU" altLang="ru-RU" smtClean="0">
                <a:latin typeface="Franklin Gothic Book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ru-RU" altLang="ru-RU" smtClean="0"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1765D-8766-4872-9B99-41E23A7EDE42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659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1765D-8766-4872-9B99-41E23A7EDE42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659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F235-800B-4E1C-A9FA-F19FA7A74C5C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76A0-D449-4465-8186-5B5D606AA9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8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F235-800B-4E1C-A9FA-F19FA7A74C5C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76A0-D449-4465-8186-5B5D606AA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7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19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F235-800B-4E1C-A9FA-F19FA7A74C5C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76A0-D449-4465-8186-5B5D606AA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81F37-35E5-4E29-8AFC-445DFA2068D5}" type="datetimeFigureOut">
              <a:rPr lang="ru-RU"/>
              <a:pPr>
                <a:defRPr/>
              </a:pPr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95704-B47D-4979-85BB-CAC6610FE2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8966389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F235-800B-4E1C-A9FA-F19FA7A74C5C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76A0-D449-4465-8186-5B5D606AA9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F235-800B-4E1C-A9FA-F19FA7A74C5C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76A0-D449-4465-8186-5B5D606AA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F235-800B-4E1C-A9FA-F19FA7A74C5C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76A0-D449-4465-8186-5B5D606AA9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F235-800B-4E1C-A9FA-F19FA7A74C5C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76A0-D449-4465-8186-5B5D606AA9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F235-800B-4E1C-A9FA-F19FA7A74C5C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76A0-D449-4465-8186-5B5D606AA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F235-800B-4E1C-A9FA-F19FA7A74C5C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76A0-D449-4465-8186-5B5D606AA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3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F235-800B-4E1C-A9FA-F19FA7A74C5C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76A0-D449-4465-8186-5B5D606AA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F235-800B-4E1C-A9FA-F19FA7A74C5C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76A0-D449-4465-8186-5B5D606AA9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4CF235-800B-4E1C-A9FA-F19FA7A74C5C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22A76A0-D449-4465-8186-5B5D606AA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jpeg"/><Relationship Id="rId18" Type="http://schemas.openxmlformats.org/officeDocument/2006/relationships/image" Target="../media/image3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16.jpeg"/><Relationship Id="rId2" Type="http://schemas.openxmlformats.org/officeDocument/2006/relationships/diagramData" Target="../diagrams/data3.xml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image" Target="../media/image30.jpeg"/><Relationship Id="rId5" Type="http://schemas.openxmlformats.org/officeDocument/2006/relationships/diagramColors" Target="../diagrams/colors3.xml"/><Relationship Id="rId15" Type="http://schemas.openxmlformats.org/officeDocument/2006/relationships/image" Target="../media/image34.jpeg"/><Relationship Id="rId10" Type="http://schemas.openxmlformats.org/officeDocument/2006/relationships/image" Target="../media/image29.png"/><Relationship Id="rId19" Type="http://schemas.openxmlformats.org/officeDocument/2006/relationships/image" Target="../media/image37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8.png"/><Relationship Id="rId1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yadi.sk/d/iwEdphbj3Gpbxi" TargetMode="External"/><Relationship Id="rId13" Type="http://schemas.openxmlformats.org/officeDocument/2006/relationships/hyperlink" Target="https://yadi.sk/d/EHJmsIcu3Gpc3R" TargetMode="External"/><Relationship Id="rId3" Type="http://schemas.openxmlformats.org/officeDocument/2006/relationships/hyperlink" Target="https://yadi.sk/d/5SkBXkzh3Gpc2A" TargetMode="External"/><Relationship Id="rId7" Type="http://schemas.openxmlformats.org/officeDocument/2006/relationships/hyperlink" Target="https://yadi.sk/d/fwbHb9Aa3Gpbyn" TargetMode="External"/><Relationship Id="rId12" Type="http://schemas.openxmlformats.org/officeDocument/2006/relationships/hyperlink" Target="https://yadi.sk/d/by93eYbq3Gpby2" TargetMode="External"/><Relationship Id="rId2" Type="http://schemas.openxmlformats.org/officeDocument/2006/relationships/hyperlink" Target="https://yadi.sk/d/d08a8vEY3Gpbt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adi.sk/d/8SVErRpI3Gpbwk" TargetMode="External"/><Relationship Id="rId11" Type="http://schemas.openxmlformats.org/officeDocument/2006/relationships/hyperlink" Target="file:///C:\Users\user\YandexDisk\&#1062;&#1077;&#1083;&#1077;&#1074;&#1099;&#1077;%20&#1087;&#1086;&#1082;&#1072;&#1079;&#1072;&#1090;&#1077;&#1083;&#1080;%20&#1087;&#1086;%20&#1087;&#1088;&#1086;&#1075;&#1088;&#1072;&#1084;&#1084;&#1072;&#1084;%20&#1065;&#1052;&#1056;%20&#1080;&#1089;&#1087;&#1086;&#1083;&#1085;&#1077;&#1085;&#1080;&#1077;%202016\&#1087;&#1086;&#1082;&#1072;&#1079;&#1072;&#1090;&#1077;&#1083;&#1080;\12..xls" TargetMode="External"/><Relationship Id="rId5" Type="http://schemas.openxmlformats.org/officeDocument/2006/relationships/hyperlink" Target="https://yadi.sk/d/paifFkS33Gpbwx" TargetMode="External"/><Relationship Id="rId15" Type="http://schemas.openxmlformats.org/officeDocument/2006/relationships/hyperlink" Target="https://yadi.sk/d/ZN91w5A33Gpc3H" TargetMode="External"/><Relationship Id="rId10" Type="http://schemas.openxmlformats.org/officeDocument/2006/relationships/hyperlink" Target="https://yadi.sk/i/Nt9kLknF3Gpc3j" TargetMode="External"/><Relationship Id="rId4" Type="http://schemas.openxmlformats.org/officeDocument/2006/relationships/hyperlink" Target="https://yadi.sk/d/X_D3MXq73Gpbzp" TargetMode="External"/><Relationship Id="rId9" Type="http://schemas.openxmlformats.org/officeDocument/2006/relationships/hyperlink" Target="https://yadi.sk/d/WI9cDwrS3GpbzT" TargetMode="External"/><Relationship Id="rId14" Type="http://schemas.openxmlformats.org/officeDocument/2006/relationships/hyperlink" Target="https://yadi.sk/d/LyVxe7Tj3Gpc2T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4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fuashr@mail.ru" TargetMode="Externa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850" y="4487753"/>
            <a:ext cx="1152270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/>
              <a:t>Бюджет для граждан, </a:t>
            </a:r>
            <a:endParaRPr lang="ru-RU" sz="2800" dirty="0" smtClean="0"/>
          </a:p>
          <a:p>
            <a:pPr algn="ctr"/>
            <a:r>
              <a:rPr lang="ru-RU" sz="2800" dirty="0" smtClean="0"/>
              <a:t>разработанный </a:t>
            </a:r>
            <a:r>
              <a:rPr lang="ru-RU" sz="2800" dirty="0"/>
              <a:t>на основании проекта </a:t>
            </a:r>
            <a:endParaRPr lang="ru-RU" sz="2800" dirty="0" smtClean="0"/>
          </a:p>
          <a:p>
            <a:pPr algn="ctr"/>
            <a:r>
              <a:rPr lang="ru-RU" sz="2800" dirty="0" smtClean="0"/>
              <a:t>решения Совета депутатов Щёлковского муниципального района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b="1" dirty="0"/>
              <a:t>«Об исполнении </a:t>
            </a:r>
            <a:r>
              <a:rPr lang="ru-RU" sz="2800" b="1" dirty="0" smtClean="0"/>
              <a:t>бюджета Щёлковского </a:t>
            </a:r>
            <a:r>
              <a:rPr lang="ru-RU" sz="2800" b="1" dirty="0"/>
              <a:t>муниципального </a:t>
            </a:r>
            <a:r>
              <a:rPr lang="ru-RU" sz="2800" b="1" dirty="0" smtClean="0"/>
              <a:t>района</a:t>
            </a:r>
          </a:p>
          <a:p>
            <a:pPr algn="ctr"/>
            <a:r>
              <a:rPr lang="ru-RU" sz="2800" b="1" dirty="0" smtClean="0"/>
              <a:t> </a:t>
            </a:r>
            <a:r>
              <a:rPr lang="ru-RU" sz="2800" b="1" dirty="0"/>
              <a:t>Московской области за </a:t>
            </a:r>
            <a:r>
              <a:rPr lang="ru-RU" sz="2800" b="1" dirty="0" smtClean="0"/>
              <a:t>2016 </a:t>
            </a:r>
            <a:r>
              <a:rPr lang="ru-RU" sz="2800" b="1" dirty="0"/>
              <a:t>год» </a:t>
            </a:r>
          </a:p>
        </p:txBody>
      </p:sp>
      <p:pic>
        <p:nvPicPr>
          <p:cNvPr id="5" name="Picture 5" descr="http://schelkovo-sovet.ru/upload/iblock/0bd/0u44411c65-34dbde1e-22d901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49" y="0"/>
            <a:ext cx="11883979" cy="448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622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1009089" y="4225013"/>
            <a:ext cx="10274300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36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36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1629" y="188641"/>
            <a:ext cx="110569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СОЦИАЛЬНО-ЭКОНОМИЧЕСКОГО  РАЗВИТИЯ ЩЁЛКОВСКОГО МУНИЦИПАЛЬНОГО РАЙОНА  НА 2016 ГОД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251423"/>
              </p:ext>
            </p:extLst>
          </p:nvPr>
        </p:nvGraphicFramePr>
        <p:xfrm>
          <a:off x="160021" y="1019637"/>
          <a:ext cx="11898629" cy="56561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73873">
                  <a:extLst>
                    <a:ext uri="{9D8B030D-6E8A-4147-A177-3AD203B41FA5}">
                      <a16:colId xmlns="" xmlns:a16="http://schemas.microsoft.com/office/drawing/2014/main" val="221376107"/>
                    </a:ext>
                  </a:extLst>
                </a:gridCol>
                <a:gridCol w="1931954">
                  <a:extLst>
                    <a:ext uri="{9D8B030D-6E8A-4147-A177-3AD203B41FA5}">
                      <a16:colId xmlns="" xmlns:a16="http://schemas.microsoft.com/office/drawing/2014/main" val="3105450687"/>
                    </a:ext>
                  </a:extLst>
                </a:gridCol>
                <a:gridCol w="1509339">
                  <a:extLst>
                    <a:ext uri="{9D8B030D-6E8A-4147-A177-3AD203B41FA5}">
                      <a16:colId xmlns="" xmlns:a16="http://schemas.microsoft.com/office/drawing/2014/main" val="1382345919"/>
                    </a:ext>
                  </a:extLst>
                </a:gridCol>
                <a:gridCol w="1489216">
                  <a:extLst>
                    <a:ext uri="{9D8B030D-6E8A-4147-A177-3AD203B41FA5}">
                      <a16:colId xmlns="" xmlns:a16="http://schemas.microsoft.com/office/drawing/2014/main" val="601366181"/>
                    </a:ext>
                  </a:extLst>
                </a:gridCol>
                <a:gridCol w="1494247">
                  <a:extLst>
                    <a:ext uri="{9D8B030D-6E8A-4147-A177-3AD203B41FA5}">
                      <a16:colId xmlns="" xmlns:a16="http://schemas.microsoft.com/office/drawing/2014/main" val="755408612"/>
                    </a:ext>
                  </a:extLst>
                </a:gridCol>
              </a:tblGrid>
              <a:tr h="202705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Показатели</a:t>
                      </a:r>
                    </a:p>
                  </a:txBody>
                  <a:tcPr marL="7785" marR="7785" marT="778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Единицы измерения</a:t>
                      </a:r>
                    </a:p>
                  </a:txBody>
                  <a:tcPr marL="7785" marR="7785" marT="778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Факт</a:t>
                      </a:r>
                    </a:p>
                  </a:txBody>
                  <a:tcPr marL="7785" marR="7785" marT="778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</a:t>
                      </a:r>
                    </a:p>
                  </a:txBody>
                  <a:tcPr marL="7785" marR="7785" marT="778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Прогноз </a:t>
                      </a:r>
                    </a:p>
                  </a:txBody>
                  <a:tcPr marL="7785" marR="7785" marT="778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7665508"/>
                  </a:ext>
                </a:extLst>
              </a:tr>
              <a:tr h="1951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 г.</a:t>
                      </a:r>
                    </a:p>
                  </a:txBody>
                  <a:tcPr marL="7785" marR="7785" marT="778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 г.</a:t>
                      </a:r>
                    </a:p>
                  </a:txBody>
                  <a:tcPr marL="7785" marR="7785" marT="778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 г.</a:t>
                      </a:r>
                    </a:p>
                  </a:txBody>
                  <a:tcPr marL="7785" marR="7785" marT="778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5710913"/>
                  </a:ext>
                </a:extLst>
              </a:tr>
              <a:tr h="19003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785" marR="7785" marT="778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785" marR="7785" marT="778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785" marR="7785" marT="778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785" marR="7785" marT="778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785" marR="7785" marT="778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51932"/>
                  </a:ext>
                </a:extLst>
              </a:tr>
              <a:tr h="202705">
                <a:tc gridSpan="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Финансы</a:t>
                      </a:r>
                    </a:p>
                  </a:txBody>
                  <a:tcPr marL="7785" marR="7785" marT="7785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82899090"/>
                  </a:ext>
                </a:extLst>
              </a:tr>
              <a:tr h="60811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Прибыль</a:t>
                      </a:r>
                    </a:p>
                  </a:txBody>
                  <a:tcPr marL="7785" marR="7785" marT="778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тыс. рублей</a:t>
                      </a:r>
                    </a:p>
                  </a:txBody>
                  <a:tcPr marL="7785" marR="7785" marT="778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9 584 434</a:t>
                      </a:r>
                    </a:p>
                  </a:txBody>
                  <a:tcPr marL="7785" marR="7785" marT="778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10 542 872</a:t>
                      </a:r>
                    </a:p>
                  </a:txBody>
                  <a:tcPr marL="7785" marR="7785" marT="778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11 230 589</a:t>
                      </a:r>
                    </a:p>
                  </a:txBody>
                  <a:tcPr marL="7785" marR="7785" marT="7785" marB="0" anchor="ctr"/>
                </a:tc>
                <a:extLst>
                  <a:ext uri="{0D108BD9-81ED-4DB2-BD59-A6C34878D82A}">
                    <a16:rowId xmlns="" xmlns:a16="http://schemas.microsoft.com/office/drawing/2014/main" val="3884286513"/>
                  </a:ext>
                </a:extLst>
              </a:tr>
              <a:tr h="202705">
                <a:tc gridSpan="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Труд и заработная плата</a:t>
                      </a:r>
                    </a:p>
                  </a:txBody>
                  <a:tcPr marL="7785" marR="7785" marT="7785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06934817"/>
                  </a:ext>
                </a:extLst>
              </a:tr>
              <a:tr h="60811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Среднемесячная номинальная начисленная заработная плата работников (по полному кругу организаций)</a:t>
                      </a:r>
                    </a:p>
                  </a:txBody>
                  <a:tcPr marL="7785" marR="7785" marT="778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рублей</a:t>
                      </a:r>
                    </a:p>
                  </a:txBody>
                  <a:tcPr marL="7785" marR="7785" marT="778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39 022,6</a:t>
                      </a:r>
                    </a:p>
                  </a:txBody>
                  <a:tcPr marL="7785" marR="7785" marT="778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40 224,9</a:t>
                      </a:r>
                    </a:p>
                  </a:txBody>
                  <a:tcPr marL="7785" marR="7785" marT="778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41 678,4</a:t>
                      </a:r>
                    </a:p>
                  </a:txBody>
                  <a:tcPr marL="7785" marR="7785" marT="7785" marB="0" anchor="ctr"/>
                </a:tc>
                <a:extLst>
                  <a:ext uri="{0D108BD9-81ED-4DB2-BD59-A6C34878D82A}">
                    <a16:rowId xmlns="" xmlns:a16="http://schemas.microsoft.com/office/drawing/2014/main" val="828649439"/>
                  </a:ext>
                </a:extLst>
              </a:tr>
              <a:tr h="202705">
                <a:tc gridSpan="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Потребительский и оптовый рынок</a:t>
                      </a:r>
                    </a:p>
                  </a:txBody>
                  <a:tcPr marL="7785" marR="7785" marT="7785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59506080"/>
                  </a:ext>
                </a:extLst>
              </a:tr>
              <a:tr h="60811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Оборот розничной торговли в ценах соответствующих лет</a:t>
                      </a:r>
                    </a:p>
                  </a:txBody>
                  <a:tcPr marL="7785" marR="7785" marT="778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млн. рублей</a:t>
                      </a:r>
                    </a:p>
                  </a:txBody>
                  <a:tcPr marL="7785" marR="7785" marT="778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29 071,5</a:t>
                      </a:r>
                    </a:p>
                  </a:txBody>
                  <a:tcPr marL="7785" marR="7785" marT="778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32 230,8</a:t>
                      </a:r>
                    </a:p>
                  </a:txBody>
                  <a:tcPr marL="7785" marR="7785" marT="778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34 931,8</a:t>
                      </a:r>
                    </a:p>
                  </a:txBody>
                  <a:tcPr marL="7785" marR="7785" marT="7785" marB="0" anchor="ctr"/>
                </a:tc>
                <a:extLst>
                  <a:ext uri="{0D108BD9-81ED-4DB2-BD59-A6C34878D82A}">
                    <a16:rowId xmlns="" xmlns:a16="http://schemas.microsoft.com/office/drawing/2014/main" val="2030008331"/>
                  </a:ext>
                </a:extLst>
              </a:tr>
              <a:tr h="60811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платных услуг населению</a:t>
                      </a:r>
                    </a:p>
                  </a:txBody>
                  <a:tcPr marL="7785" marR="7785" marT="778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млн.руб.в</a:t>
                      </a: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ценах соответствующих лет</a:t>
                      </a:r>
                    </a:p>
                  </a:txBody>
                  <a:tcPr marL="7785" marR="7785" marT="778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8 173,7</a:t>
                      </a:r>
                    </a:p>
                  </a:txBody>
                  <a:tcPr marL="7785" marR="7785" marT="778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9 025,9</a:t>
                      </a:r>
                    </a:p>
                  </a:txBody>
                  <a:tcPr marL="7785" marR="7785" marT="778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9 946,0</a:t>
                      </a:r>
                    </a:p>
                  </a:txBody>
                  <a:tcPr marL="7785" marR="7785" marT="7785" marB="0" anchor="ctr"/>
                </a:tc>
                <a:extLst>
                  <a:ext uri="{0D108BD9-81ED-4DB2-BD59-A6C34878D82A}">
                    <a16:rowId xmlns="" xmlns:a16="http://schemas.microsoft.com/office/drawing/2014/main" val="1310824421"/>
                  </a:ext>
                </a:extLst>
              </a:tr>
              <a:tr h="60811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платных бытовых услуг населению</a:t>
                      </a:r>
                    </a:p>
                  </a:txBody>
                  <a:tcPr marL="7785" marR="7785" marT="778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тыс. руб.в ценах соответствующих лет</a:t>
                      </a:r>
                    </a:p>
                  </a:txBody>
                  <a:tcPr marL="7785" marR="7785" marT="778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165 777,4</a:t>
                      </a:r>
                    </a:p>
                  </a:txBody>
                  <a:tcPr marL="7785" marR="7785" marT="778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173 802,8</a:t>
                      </a:r>
                    </a:p>
                  </a:txBody>
                  <a:tcPr marL="7785" marR="7785" marT="778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182 756,1</a:t>
                      </a:r>
                    </a:p>
                  </a:txBody>
                  <a:tcPr marL="7785" marR="7785" marT="7785" marB="0" anchor="ctr"/>
                </a:tc>
                <a:extLst>
                  <a:ext uri="{0D108BD9-81ED-4DB2-BD59-A6C34878D82A}">
                    <a16:rowId xmlns="" xmlns:a16="http://schemas.microsoft.com/office/drawing/2014/main" val="198939592"/>
                  </a:ext>
                </a:extLst>
              </a:tr>
              <a:tr h="202705">
                <a:tc gridSpan="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Жилищно-коммунальное хозяйство</a:t>
                      </a:r>
                    </a:p>
                  </a:txBody>
                  <a:tcPr marL="7785" marR="7785" marT="7785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1821384"/>
                  </a:ext>
                </a:extLst>
              </a:tr>
              <a:tr h="60811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платных жилищных услуг населению</a:t>
                      </a:r>
                    </a:p>
                  </a:txBody>
                  <a:tcPr marL="7785" marR="7785" marT="778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тыс. рублей в ценах соответствующих лет</a:t>
                      </a:r>
                    </a:p>
                  </a:txBody>
                  <a:tcPr marL="7785" marR="7785" marT="778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1 435 201,0</a:t>
                      </a:r>
                    </a:p>
                  </a:txBody>
                  <a:tcPr marL="7785" marR="7785" marT="778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1 778 793,0</a:t>
                      </a:r>
                    </a:p>
                  </a:txBody>
                  <a:tcPr marL="7785" marR="7785" marT="778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2 145 238,1</a:t>
                      </a:r>
                    </a:p>
                  </a:txBody>
                  <a:tcPr marL="7785" marR="7785" marT="7785" marB="0" anchor="ctr"/>
                </a:tc>
                <a:extLst>
                  <a:ext uri="{0D108BD9-81ED-4DB2-BD59-A6C34878D82A}">
                    <a16:rowId xmlns="" xmlns:a16="http://schemas.microsoft.com/office/drawing/2014/main" val="2882529637"/>
                  </a:ext>
                </a:extLst>
              </a:tr>
              <a:tr h="60811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платных коммунальных услуг населению</a:t>
                      </a:r>
                    </a:p>
                  </a:txBody>
                  <a:tcPr marL="7785" marR="7785" marT="778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тыс. рублей в ценах соответствующих лет</a:t>
                      </a:r>
                    </a:p>
                  </a:txBody>
                  <a:tcPr marL="7785" marR="7785" marT="778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4 824 269,2</a:t>
                      </a:r>
                    </a:p>
                  </a:txBody>
                  <a:tcPr marL="7785" marR="7785" marT="778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5 127 956,1</a:t>
                      </a:r>
                    </a:p>
                  </a:txBody>
                  <a:tcPr marL="7785" marR="7785" marT="778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5 456 065,4</a:t>
                      </a:r>
                    </a:p>
                  </a:txBody>
                  <a:tcPr marL="7785" marR="7785" marT="7785" marB="0" anchor="ctr"/>
                </a:tc>
                <a:extLst>
                  <a:ext uri="{0D108BD9-81ED-4DB2-BD59-A6C34878D82A}">
                    <a16:rowId xmlns="" xmlns:a16="http://schemas.microsoft.com/office/drawing/2014/main" val="357338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063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1009089" y="4225013"/>
            <a:ext cx="10274300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36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36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1629" y="188641"/>
            <a:ext cx="110569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СОЦИАЛЬНО-ЭКОНОМИЧЕСКОГО 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ЩЁЛКОВСКОГО МУНИЦИПАЛЬНОГО РАЙОНА  НА 2016 ГОД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836771"/>
              </p:ext>
            </p:extLst>
          </p:nvPr>
        </p:nvGraphicFramePr>
        <p:xfrm>
          <a:off x="171449" y="1019639"/>
          <a:ext cx="11830050" cy="574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2323">
                  <a:extLst>
                    <a:ext uri="{9D8B030D-6E8A-4147-A177-3AD203B41FA5}">
                      <a16:colId xmlns="" xmlns:a16="http://schemas.microsoft.com/office/drawing/2014/main" val="775260316"/>
                    </a:ext>
                  </a:extLst>
                </a:gridCol>
                <a:gridCol w="1920820">
                  <a:extLst>
                    <a:ext uri="{9D8B030D-6E8A-4147-A177-3AD203B41FA5}">
                      <a16:colId xmlns="" xmlns:a16="http://schemas.microsoft.com/office/drawing/2014/main" val="830275490"/>
                    </a:ext>
                  </a:extLst>
                </a:gridCol>
                <a:gridCol w="1500641">
                  <a:extLst>
                    <a:ext uri="{9D8B030D-6E8A-4147-A177-3AD203B41FA5}">
                      <a16:colId xmlns="" xmlns:a16="http://schemas.microsoft.com/office/drawing/2014/main" val="2224002634"/>
                    </a:ext>
                  </a:extLst>
                </a:gridCol>
                <a:gridCol w="1480631">
                  <a:extLst>
                    <a:ext uri="{9D8B030D-6E8A-4147-A177-3AD203B41FA5}">
                      <a16:colId xmlns="" xmlns:a16="http://schemas.microsoft.com/office/drawing/2014/main" val="481669418"/>
                    </a:ext>
                  </a:extLst>
                </a:gridCol>
                <a:gridCol w="1485635">
                  <a:extLst>
                    <a:ext uri="{9D8B030D-6E8A-4147-A177-3AD203B41FA5}">
                      <a16:colId xmlns="" xmlns:a16="http://schemas.microsoft.com/office/drawing/2014/main" val="769226645"/>
                    </a:ext>
                  </a:extLst>
                </a:gridCol>
              </a:tblGrid>
              <a:tr h="191473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Показатели</a:t>
                      </a:r>
                    </a:p>
                  </a:txBody>
                  <a:tcPr marL="7264" marR="7264" marT="726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Единицы измерения</a:t>
                      </a:r>
                    </a:p>
                  </a:txBody>
                  <a:tcPr marL="7264" marR="7264" marT="726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Факт</a:t>
                      </a:r>
                    </a:p>
                  </a:txBody>
                  <a:tcPr marL="7264" marR="7264" marT="726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</a:t>
                      </a:r>
                    </a:p>
                  </a:txBody>
                  <a:tcPr marL="7264" marR="7264" marT="726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Прогноз </a:t>
                      </a:r>
                    </a:p>
                  </a:txBody>
                  <a:tcPr marL="7264" marR="7264" marT="726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4131204"/>
                  </a:ext>
                </a:extLst>
              </a:tr>
              <a:tr h="187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 г.</a:t>
                      </a:r>
                    </a:p>
                  </a:txBody>
                  <a:tcPr marL="7264" marR="7264" marT="726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 г.</a:t>
                      </a:r>
                    </a:p>
                  </a:txBody>
                  <a:tcPr marL="7264" marR="7264" marT="726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 г.</a:t>
                      </a:r>
                    </a:p>
                  </a:txBody>
                  <a:tcPr marL="7264" marR="7264" marT="726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9891840"/>
                  </a:ext>
                </a:extLst>
              </a:tr>
              <a:tr h="18656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264" marR="7264" marT="7264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264" marR="7264" marT="726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64" marR="7264" marT="726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264" marR="7264" marT="726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64" marR="7264" marT="726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1790378"/>
                  </a:ext>
                </a:extLst>
              </a:tr>
              <a:tr h="191473">
                <a:tc gridSpan="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Образование</a:t>
                      </a:r>
                    </a:p>
                  </a:txBody>
                  <a:tcPr marL="7264" marR="7264" marT="7264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06048084"/>
                  </a:ext>
                </a:extLst>
              </a:tr>
              <a:tr h="57441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Среднемесячная номинальная начисленная заработная плата работников муниципальных организаций образования</a:t>
                      </a: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рублей</a:t>
                      </a: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33 408,7</a:t>
                      </a: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41 735,4</a:t>
                      </a: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41 735,4</a:t>
                      </a:r>
                    </a:p>
                  </a:txBody>
                  <a:tcPr marL="7264" marR="7264" marT="7264" marB="0" anchor="ctr"/>
                </a:tc>
                <a:extLst>
                  <a:ext uri="{0D108BD9-81ED-4DB2-BD59-A6C34878D82A}">
                    <a16:rowId xmlns="" xmlns:a16="http://schemas.microsoft.com/office/drawing/2014/main" val="1889815957"/>
                  </a:ext>
                </a:extLst>
              </a:tr>
              <a:tr h="57441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Среднемесячная номинальная начисленная заработная плата учителей общеобразовательных муниципальных организаций</a:t>
                      </a: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рублей</a:t>
                      </a: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45 545,8</a:t>
                      </a: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45 351,0</a:t>
                      </a: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45 578,0</a:t>
                      </a:r>
                    </a:p>
                  </a:txBody>
                  <a:tcPr marL="7264" marR="7264" marT="7264" marB="0" anchor="ctr"/>
                </a:tc>
                <a:extLst>
                  <a:ext uri="{0D108BD9-81ED-4DB2-BD59-A6C34878D82A}">
                    <a16:rowId xmlns="" xmlns:a16="http://schemas.microsoft.com/office/drawing/2014/main" val="1625605751"/>
                  </a:ext>
                </a:extLst>
              </a:tr>
              <a:tr h="57441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Среднемесячная номинальная начисленная заработная плата работников в сфере общего образования муниципальных организаций </a:t>
                      </a: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рублей</a:t>
                      </a: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40 577,4</a:t>
                      </a: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39 698,0</a:t>
                      </a: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39 897,0</a:t>
                      </a:r>
                    </a:p>
                  </a:txBody>
                  <a:tcPr marL="7264" marR="7264" marT="7264" marB="0" anchor="ctr"/>
                </a:tc>
                <a:extLst>
                  <a:ext uri="{0D108BD9-81ED-4DB2-BD59-A6C34878D82A}">
                    <a16:rowId xmlns="" xmlns:a16="http://schemas.microsoft.com/office/drawing/2014/main" val="3046297897"/>
                  </a:ext>
                </a:extLst>
              </a:tr>
              <a:tr h="57441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дошкольных образовательных муниципальных организаций, реализующих образовательные программы дошкольного образования</a:t>
                      </a: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единиц</a:t>
                      </a: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7264" marR="7264" marT="7264" marB="0" anchor="ctr"/>
                </a:tc>
                <a:extLst>
                  <a:ext uri="{0D108BD9-81ED-4DB2-BD59-A6C34878D82A}">
                    <a16:rowId xmlns="" xmlns:a16="http://schemas.microsoft.com/office/drawing/2014/main" val="4230410038"/>
                  </a:ext>
                </a:extLst>
              </a:tr>
              <a:tr h="57441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общеобразовательных муниципальных организаций</a:t>
                      </a: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единиц</a:t>
                      </a: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7264" marR="7264" marT="7264" marB="0" anchor="ctr"/>
                </a:tc>
                <a:extLst>
                  <a:ext uri="{0D108BD9-81ED-4DB2-BD59-A6C34878D82A}">
                    <a16:rowId xmlns="" xmlns:a16="http://schemas.microsoft.com/office/drawing/2014/main" val="2176721531"/>
                  </a:ext>
                </a:extLst>
              </a:tr>
              <a:tr h="191473">
                <a:tc gridSpan="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Культура</a:t>
                      </a:r>
                    </a:p>
                  </a:txBody>
                  <a:tcPr marL="7264" marR="7264" marT="7264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91996377"/>
                  </a:ext>
                </a:extLst>
              </a:tr>
              <a:tr h="57441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муниципальных учреждений культуры</a:t>
                      </a: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единиц</a:t>
                      </a: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7264" marR="7264" marT="7264" marB="0" anchor="ctr"/>
                </a:tc>
                <a:extLst>
                  <a:ext uri="{0D108BD9-81ED-4DB2-BD59-A6C34878D82A}">
                    <a16:rowId xmlns="" xmlns:a16="http://schemas.microsoft.com/office/drawing/2014/main" val="1827169538"/>
                  </a:ext>
                </a:extLst>
              </a:tr>
              <a:tr h="57441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Среднемесячная номинальная начисленная заработная плата работников муниципальных учреждений культуры</a:t>
                      </a: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рублей</a:t>
                      </a: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25 854,4</a:t>
                      </a: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29 435,6</a:t>
                      </a: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34 410,4</a:t>
                      </a:r>
                    </a:p>
                  </a:txBody>
                  <a:tcPr marL="7264" marR="7264" marT="7264" marB="0" anchor="ctr"/>
                </a:tc>
                <a:extLst>
                  <a:ext uri="{0D108BD9-81ED-4DB2-BD59-A6C34878D82A}">
                    <a16:rowId xmlns="" xmlns:a16="http://schemas.microsoft.com/office/drawing/2014/main" val="2637370298"/>
                  </a:ext>
                </a:extLst>
              </a:tr>
              <a:tr h="191473">
                <a:tc gridSpan="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Физическая культура, спорт, молодежная политика</a:t>
                      </a:r>
                    </a:p>
                  </a:txBody>
                  <a:tcPr marL="7264" marR="7264" marT="7264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71713648"/>
                  </a:ext>
                </a:extLst>
              </a:tr>
              <a:tr h="57441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муниципальных учреждений в сфере физической культуры и спорта</a:t>
                      </a: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единиц</a:t>
                      </a: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64" marR="7264" marT="72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264" marR="7264" marT="7264" marB="0" anchor="ctr"/>
                </a:tc>
                <a:extLst>
                  <a:ext uri="{0D108BD9-81ED-4DB2-BD59-A6C34878D82A}">
                    <a16:rowId xmlns="" xmlns:a16="http://schemas.microsoft.com/office/drawing/2014/main" val="1372010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168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1009089" y="4225013"/>
            <a:ext cx="10274300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36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36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1629" y="188641"/>
            <a:ext cx="110569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выполнении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Щёлковского муниципального района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283577"/>
              </p:ext>
            </p:extLst>
          </p:nvPr>
        </p:nvGraphicFramePr>
        <p:xfrm>
          <a:off x="108859" y="1019638"/>
          <a:ext cx="11974285" cy="57403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68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218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488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052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701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9137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56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№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Показатели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Ед.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Выполнено                      2016 </a:t>
                      </a:r>
                      <a:r>
                        <a:rPr lang="ru-RU" sz="1200" u="none" strike="noStrike" dirty="0">
                          <a:effectLst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План                  2016 </a:t>
                      </a:r>
                      <a:r>
                        <a:rPr lang="ru-RU" sz="1200" u="none" strike="noStrike" dirty="0">
                          <a:effectLst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выполнения                                                                                                                         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8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Объем отгруженных товаров собственного производства, выполненных работ и услуг собственными силами крупными и средними предприятиями, 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млн. руб.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94530,6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81058,1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116,6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9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из них по видам экономической деятельности: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75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1.1.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Объем отгруженных товаров собственного производства, выполненных работ, услуг, собственными силами организаций          по виду деятельности "Сельское хозяйство"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</a:rPr>
                        <a:t>млн.руб</a:t>
                      </a:r>
                      <a:r>
                        <a:rPr lang="ru-RU" sz="1000" u="none" strike="noStrike" dirty="0">
                          <a:effectLst/>
                        </a:rPr>
                        <a:t>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185,4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280,0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9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Добыча полезных ископаемых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</a:rPr>
                        <a:t>млн.руб</a:t>
                      </a:r>
                      <a:r>
                        <a:rPr lang="ru-RU" sz="1000" u="none" strike="noStrike" dirty="0">
                          <a:effectLst/>
                        </a:rPr>
                        <a:t>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134,0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142,3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94,2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9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1.3.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Обрабатывающие производства, 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</a:rPr>
                        <a:t>млн.руб</a:t>
                      </a:r>
                      <a:r>
                        <a:rPr lang="ru-RU" sz="1000" u="none" strike="noStrike" dirty="0">
                          <a:effectLst/>
                        </a:rPr>
                        <a:t>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72726,0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59811,6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121,6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9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>
                          <a:effectLst/>
                        </a:rPr>
                        <a:t>в том числе: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9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>
                          <a:effectLst/>
                        </a:rPr>
                        <a:t>производство пищевых продуктов, напитков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</a:rPr>
                        <a:t>млн.руб</a:t>
                      </a:r>
                      <a:r>
                        <a:rPr lang="ru-RU" sz="1000" u="none" strike="noStrike" dirty="0">
                          <a:effectLst/>
                        </a:rPr>
                        <a:t>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19348,8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21108,3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91,7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9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>
                          <a:effectLst/>
                        </a:rPr>
                        <a:t>текстильное и швейное производство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</a:rPr>
                        <a:t>млн.руб</a:t>
                      </a:r>
                      <a:r>
                        <a:rPr lang="ru-RU" sz="1000" u="none" strike="noStrike" dirty="0">
                          <a:effectLst/>
                        </a:rPr>
                        <a:t>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1683,0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1476,5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114,0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9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>
                          <a:effectLst/>
                        </a:rPr>
                        <a:t>издательская и полиграфическая деятельность</a:t>
                      </a:r>
                      <a:endParaRPr lang="ru-RU" sz="12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</a:rPr>
                        <a:t>млн.руб</a:t>
                      </a:r>
                      <a:r>
                        <a:rPr lang="ru-RU" sz="1000" u="none" strike="noStrike" dirty="0">
                          <a:effectLst/>
                        </a:rPr>
                        <a:t>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138,6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9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>
                          <a:effectLst/>
                        </a:rPr>
                        <a:t>химическое производство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</a:rPr>
                        <a:t>млн.руб</a:t>
                      </a:r>
                      <a:r>
                        <a:rPr lang="ru-RU" sz="1000" u="none" strike="noStrike" dirty="0">
                          <a:effectLst/>
                        </a:rPr>
                        <a:t>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32416,7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19074,6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169,9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9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>
                          <a:effectLst/>
                        </a:rPr>
                        <a:t>производство резиновых и пластмассовых изделий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млн.руб.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1438,7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1364,1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105,5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987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>
                          <a:effectLst/>
                        </a:rPr>
                        <a:t>производство прочих неметаллических минеральных продуктов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</a:rPr>
                        <a:t>млн.руб</a:t>
                      </a:r>
                      <a:r>
                        <a:rPr lang="ru-RU" sz="1000" u="none" strike="noStrike" dirty="0">
                          <a:effectLst/>
                        </a:rPr>
                        <a:t>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1814,2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1213,6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149,5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99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>
                          <a:effectLst/>
                        </a:rPr>
                        <a:t>металлургическое производство</a:t>
                      </a:r>
                      <a:endParaRPr lang="ru-RU" sz="12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</a:rPr>
                        <a:t>млн.руб</a:t>
                      </a:r>
                      <a:r>
                        <a:rPr lang="ru-RU" sz="1000" u="none" strike="noStrike" dirty="0">
                          <a:effectLst/>
                        </a:rPr>
                        <a:t>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1735,8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1933,5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89,8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9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>
                          <a:effectLst/>
                        </a:rPr>
                        <a:t>производство электрооборудования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</a:rPr>
                        <a:t>млн.руб</a:t>
                      </a:r>
                      <a:r>
                        <a:rPr lang="ru-RU" sz="1000" u="none" strike="noStrike" dirty="0">
                          <a:effectLst/>
                        </a:rPr>
                        <a:t>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551,8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832,6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66,3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99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>
                          <a:effectLst/>
                        </a:rPr>
                        <a:t>производство мебели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</a:rPr>
                        <a:t>млн.руб</a:t>
                      </a:r>
                      <a:r>
                        <a:rPr lang="ru-RU" sz="1000" u="none" strike="noStrike" dirty="0">
                          <a:effectLst/>
                        </a:rPr>
                        <a:t>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4112,2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3933,9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104,5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99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>
                          <a:effectLst/>
                        </a:rPr>
                        <a:t>обработка вторичного сырья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</a:rPr>
                        <a:t>млн.руб</a:t>
                      </a:r>
                      <a:r>
                        <a:rPr lang="ru-RU" sz="1000" u="none" strike="noStrike" dirty="0">
                          <a:effectLst/>
                        </a:rPr>
                        <a:t>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350,4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587,1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59,7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99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>
                          <a:effectLst/>
                        </a:rPr>
                        <a:t>производство машин и оборудования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</a:rPr>
                        <a:t>млн.руб</a:t>
                      </a:r>
                      <a:r>
                        <a:rPr lang="ru-RU" sz="1000" u="none" strike="noStrike" dirty="0">
                          <a:effectLst/>
                        </a:rPr>
                        <a:t>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9262,9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8279,1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111,9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99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1.4.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Производство и распределение электроэнергии, газа и воды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</a:rPr>
                        <a:t>млн.руб</a:t>
                      </a:r>
                      <a:r>
                        <a:rPr lang="ru-RU" sz="1000" u="none" strike="noStrike" dirty="0">
                          <a:effectLst/>
                        </a:rPr>
                        <a:t>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3739,2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3225,0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115,9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3987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1.5.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Объем работ, услуг, выполненных собственными силами организаций по виду деятельности "Строительство"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</a:rPr>
                        <a:t>млн.руб</a:t>
                      </a:r>
                      <a:r>
                        <a:rPr lang="ru-RU" sz="1000" u="none" strike="noStrike" dirty="0">
                          <a:effectLst/>
                        </a:rPr>
                        <a:t>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827,9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1233,1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603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1009089" y="4225013"/>
            <a:ext cx="10274300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36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36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1629" y="188641"/>
            <a:ext cx="110569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выполнении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Щёлковского муниципального района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878694"/>
              </p:ext>
            </p:extLst>
          </p:nvPr>
        </p:nvGraphicFramePr>
        <p:xfrm>
          <a:off x="261257" y="1019636"/>
          <a:ext cx="11756572" cy="57152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9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78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52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33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88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624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81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№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Показатели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Ед.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 Выполнено </a:t>
                      </a:r>
                    </a:p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</a:rPr>
                        <a:t>2016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 План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900" u="none" strike="noStrike" baseline="0" dirty="0" smtClean="0">
                          <a:effectLst/>
                        </a:rPr>
                        <a:t>на</a:t>
                      </a:r>
                      <a:r>
                        <a:rPr lang="ru-RU" sz="900" u="none" strike="noStrike" dirty="0" smtClean="0">
                          <a:effectLst/>
                        </a:rPr>
                        <a:t>2016 </a:t>
                      </a:r>
                      <a:r>
                        <a:rPr lang="ru-RU" sz="900" u="none" strike="noStrike" dirty="0">
                          <a:effectLst/>
                        </a:rPr>
                        <a:t>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% выполнения                                                                                                                         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7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Фонд заработной платы крупных и средних предприятий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effectLst/>
                        </a:rPr>
                        <a:t>млн.руб</a:t>
                      </a:r>
                      <a:r>
                        <a:rPr lang="ru-RU" sz="1200" u="none" strike="noStrike" dirty="0">
                          <a:effectLst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19230,3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18215,2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56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Среднемесячная заработная плата работников крупных и средних  предприятий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руб.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47600,6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45077,7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105,6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7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Уровень безработицы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0,54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0,64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7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Оборот розничной торговли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млн.руб.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24859,3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24410,8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101,8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7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Оборот оптовой торговли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effectLst/>
                        </a:rPr>
                        <a:t>млн.руб</a:t>
                      </a:r>
                      <a:r>
                        <a:rPr lang="ru-RU" sz="1200" u="none" strike="noStrike" dirty="0">
                          <a:effectLst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14929,8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26798,5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7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Оборот общественного питания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млн.руб.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701,8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534,0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131,4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7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Объем платных услуг, оказанных населению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effectLst/>
                        </a:rPr>
                        <a:t>млн.руб</a:t>
                      </a:r>
                      <a:r>
                        <a:rPr lang="ru-RU" sz="1200" u="none" strike="noStrike" dirty="0">
                          <a:effectLst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3636,2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3983,4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7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Инвестиции в основной капитал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млн.руб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4937,7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6736,2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73,3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7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Финансы (прибыль)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effectLst/>
                        </a:rPr>
                        <a:t>млн.руб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22703,2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996,6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2278,1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7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Малое предпринимательство: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756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11.1.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Фонд заработной малых предприятий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effectLst/>
                        </a:rPr>
                        <a:t>млн.руб</a:t>
                      </a:r>
                      <a:r>
                        <a:rPr lang="ru-RU" sz="1200" u="none" strike="noStrike" dirty="0">
                          <a:effectLst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1497,8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1420,4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756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Среднемесячная заработная плата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руб.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27146,4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26463,0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102,6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756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11.3.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Объем отгруженных товаров собственного производства, выполнено работ и услуг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effectLst/>
                        </a:rPr>
                        <a:t>млн.руб</a:t>
                      </a:r>
                      <a:r>
                        <a:rPr lang="ru-RU" sz="1200" u="none" strike="noStrike" dirty="0">
                          <a:effectLst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7725,7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8004,2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5157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11.4.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Инвестиции в основной капитал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млн.руб.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105,3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86,3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122,0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4756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11.5.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Объём платных услуг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effectLst/>
                        </a:rPr>
                        <a:t>млн.руб</a:t>
                      </a:r>
                      <a:r>
                        <a:rPr lang="ru-RU" sz="1200" u="none" strike="noStrike" dirty="0">
                          <a:effectLst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332,9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235,9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141,1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56" marR="6956" marT="695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4159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4"/>
          <p:cNvSpPr>
            <a:spLocks noChangeArrowheads="1"/>
          </p:cNvSpPr>
          <p:nvPr/>
        </p:nvSpPr>
        <p:spPr bwMode="auto">
          <a:xfrm>
            <a:off x="874642" y="1412874"/>
            <a:ext cx="9902893" cy="4709629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ru-RU" altLang="ru-RU"/>
          </a:p>
          <a:p>
            <a:pPr algn="ctr" eaLnBrk="1" hangingPunct="1"/>
            <a:endParaRPr lang="ru-RU" altLang="ru-RU"/>
          </a:p>
        </p:txBody>
      </p:sp>
      <p:sp>
        <p:nvSpPr>
          <p:cNvPr id="6147" name="Rectangle 27"/>
          <p:cNvSpPr>
            <a:spLocks noChangeArrowheads="1"/>
          </p:cNvSpPr>
          <p:nvPr/>
        </p:nvSpPr>
        <p:spPr bwMode="auto">
          <a:xfrm>
            <a:off x="4984178" y="1719655"/>
            <a:ext cx="2265363" cy="576263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latin typeface="Arial Black" panose="020B0A04020102020204" pitchFamily="34" charset="0"/>
              </a:rPr>
              <a:t>план</a:t>
            </a:r>
            <a:endParaRPr lang="ru-RU" altLang="ru-RU" dirty="0">
              <a:latin typeface="Arial Black" panose="020B0A04020102020204" pitchFamily="34" charset="0"/>
            </a:endParaRPr>
          </a:p>
        </p:txBody>
      </p:sp>
      <p:sp>
        <p:nvSpPr>
          <p:cNvPr id="6151" name="AutoShape 29"/>
          <p:cNvSpPr>
            <a:spLocks noChangeArrowheads="1"/>
          </p:cNvSpPr>
          <p:nvPr/>
        </p:nvSpPr>
        <p:spPr bwMode="auto">
          <a:xfrm>
            <a:off x="4993451" y="2544869"/>
            <a:ext cx="2303462" cy="681038"/>
          </a:xfrm>
          <a:prstGeom prst="flowChartMagneticDisk">
            <a:avLst/>
          </a:prstGeom>
          <a:solidFill>
            <a:srgbClr val="1EC64A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latin typeface="+mn-lt"/>
              </a:rPr>
              <a:t>6 284,9</a:t>
            </a:r>
            <a:endParaRPr lang="ru-RU" altLang="ru-RU" sz="2400" b="1" dirty="0">
              <a:latin typeface="+mn-lt"/>
            </a:endParaRPr>
          </a:p>
        </p:txBody>
      </p:sp>
      <p:sp>
        <p:nvSpPr>
          <p:cNvPr id="6152" name="AutoShape 34"/>
          <p:cNvSpPr>
            <a:spLocks noChangeArrowheads="1"/>
          </p:cNvSpPr>
          <p:nvPr/>
        </p:nvSpPr>
        <p:spPr bwMode="auto">
          <a:xfrm>
            <a:off x="4968303" y="3692619"/>
            <a:ext cx="2297112" cy="682625"/>
          </a:xfrm>
          <a:prstGeom prst="flowChartMagneticDisk">
            <a:avLst/>
          </a:prstGeom>
          <a:solidFill>
            <a:srgbClr val="34CE9B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latin typeface="+mn-lt"/>
              </a:rPr>
              <a:t>6 307,7</a:t>
            </a:r>
            <a:endParaRPr lang="ru-RU" altLang="ru-RU" sz="2400" b="1" dirty="0">
              <a:latin typeface="+mn-lt"/>
            </a:endParaRPr>
          </a:p>
        </p:txBody>
      </p:sp>
      <p:sp>
        <p:nvSpPr>
          <p:cNvPr id="6153" name="AutoShape 37"/>
          <p:cNvSpPr>
            <a:spLocks noChangeArrowheads="1"/>
          </p:cNvSpPr>
          <p:nvPr/>
        </p:nvSpPr>
        <p:spPr bwMode="auto">
          <a:xfrm>
            <a:off x="5001388" y="4868609"/>
            <a:ext cx="2295525" cy="637135"/>
          </a:xfrm>
          <a:prstGeom prst="flowChartMagneticDisk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latin typeface="+mn-lt"/>
              </a:rPr>
              <a:t>- 22,8</a:t>
            </a:r>
            <a:endParaRPr lang="ru-RU" altLang="ru-RU" sz="2400" b="1" dirty="0">
              <a:latin typeface="+mn-lt"/>
            </a:endParaRPr>
          </a:p>
        </p:txBody>
      </p:sp>
      <p:sp>
        <p:nvSpPr>
          <p:cNvPr id="6154" name="Text Box 26"/>
          <p:cNvSpPr txBox="1">
            <a:spLocks noChangeArrowheads="1"/>
          </p:cNvSpPr>
          <p:nvPr/>
        </p:nvSpPr>
        <p:spPr bwMode="auto">
          <a:xfrm>
            <a:off x="1719664" y="336284"/>
            <a:ext cx="8713788" cy="136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параметры бюджета Щёлковского муниципального района </a:t>
            </a:r>
            <a:r>
              <a:rPr lang="ru-RU" altLang="ru-RU" sz="2800" b="1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 2016 </a:t>
            </a:r>
            <a:r>
              <a:rPr lang="ru-RU" altLang="ru-RU" sz="2800" b="1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год </a:t>
            </a:r>
            <a:r>
              <a:rPr lang="ru-RU" altLang="ru-RU" sz="2800" b="1" dirty="0" err="1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млн.руб</a:t>
            </a:r>
            <a:r>
              <a:rPr lang="ru-RU" altLang="ru-RU" sz="2800" b="1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algn="ctr">
              <a:spcBef>
                <a:spcPct val="50000"/>
              </a:spcBef>
            </a:pPr>
            <a:endParaRPr lang="ru-RU" altLang="ru-RU" dirty="0"/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7871232" y="1692594"/>
            <a:ext cx="2265363" cy="576263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latin typeface="Arial Black" panose="020B0A04020102020204" pitchFamily="34" charset="0"/>
              </a:rPr>
              <a:t>факт</a:t>
            </a:r>
            <a:endParaRPr lang="ru-RU" altLang="ru-RU" dirty="0">
              <a:latin typeface="Arial Black" panose="020B0A04020102020204" pitchFamily="34" charset="0"/>
            </a:endParaRPr>
          </a:p>
        </p:txBody>
      </p:sp>
      <p:sp>
        <p:nvSpPr>
          <p:cNvPr id="12" name="AutoShape 29"/>
          <p:cNvSpPr>
            <a:spLocks noChangeArrowheads="1"/>
          </p:cNvSpPr>
          <p:nvPr/>
        </p:nvSpPr>
        <p:spPr bwMode="auto">
          <a:xfrm>
            <a:off x="7752319" y="2544869"/>
            <a:ext cx="2303462" cy="681038"/>
          </a:xfrm>
          <a:prstGeom prst="flowChartMagneticDisk">
            <a:avLst/>
          </a:prstGeom>
          <a:solidFill>
            <a:srgbClr val="1EC64A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latin typeface="+mn-lt"/>
              </a:rPr>
              <a:t>5 565,5</a:t>
            </a:r>
            <a:endParaRPr lang="ru-RU" altLang="ru-RU" sz="2400" b="1" dirty="0">
              <a:latin typeface="+mn-lt"/>
            </a:endParaRPr>
          </a:p>
        </p:txBody>
      </p:sp>
      <p:sp>
        <p:nvSpPr>
          <p:cNvPr id="13" name="AutoShape 34"/>
          <p:cNvSpPr>
            <a:spLocks noChangeArrowheads="1"/>
          </p:cNvSpPr>
          <p:nvPr/>
        </p:nvSpPr>
        <p:spPr bwMode="auto">
          <a:xfrm>
            <a:off x="7678580" y="3692618"/>
            <a:ext cx="2297112" cy="682625"/>
          </a:xfrm>
          <a:prstGeom prst="flowChartMagneticDisk">
            <a:avLst/>
          </a:prstGeom>
          <a:solidFill>
            <a:srgbClr val="34CE9B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latin typeface="+mn-lt"/>
              </a:rPr>
              <a:t>5 507,9</a:t>
            </a:r>
            <a:endParaRPr lang="ru-RU" altLang="ru-RU" sz="2400" b="1" dirty="0">
              <a:latin typeface="+mn-lt"/>
            </a:endParaRPr>
          </a:p>
        </p:txBody>
      </p:sp>
      <p:sp>
        <p:nvSpPr>
          <p:cNvPr id="14" name="AutoShape 37"/>
          <p:cNvSpPr>
            <a:spLocks noChangeArrowheads="1"/>
          </p:cNvSpPr>
          <p:nvPr/>
        </p:nvSpPr>
        <p:spPr bwMode="auto">
          <a:xfrm>
            <a:off x="7771383" y="4889022"/>
            <a:ext cx="2295525" cy="637135"/>
          </a:xfrm>
          <a:prstGeom prst="flowChartMagneticDisk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latin typeface="+mn-lt"/>
              </a:rPr>
              <a:t>+ 57,6</a:t>
            </a:r>
            <a:endParaRPr lang="ru-RU" altLang="ru-RU" sz="2400" b="1" dirty="0">
              <a:latin typeface="+mn-lt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252329" y="2526306"/>
            <a:ext cx="1958009" cy="723813"/>
          </a:xfrm>
          <a:prstGeom prst="round2Diag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ДОХОДЫ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252329" y="3736336"/>
            <a:ext cx="1958009" cy="716394"/>
          </a:xfrm>
          <a:prstGeom prst="round2Diag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РАСХОДЫ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1252327" y="4799560"/>
            <a:ext cx="1958011" cy="726597"/>
          </a:xfrm>
          <a:prstGeom prst="round2Diag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ДЕФИЦИТ</a:t>
            </a:r>
            <a:r>
              <a:rPr lang="en-US" dirty="0" smtClean="0">
                <a:solidFill>
                  <a:schemeClr val="tx1"/>
                </a:solidFill>
              </a:rPr>
              <a:t>(-)</a:t>
            </a:r>
            <a:r>
              <a:rPr lang="ru-RU" dirty="0" smtClean="0">
                <a:solidFill>
                  <a:schemeClr val="tx1"/>
                </a:solidFill>
              </a:rPr>
              <a:t>/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ПРОФИЦИТ</a:t>
            </a:r>
            <a:r>
              <a:rPr lang="en-US" dirty="0" smtClean="0">
                <a:solidFill>
                  <a:schemeClr val="tx1"/>
                </a:solidFill>
              </a:rPr>
              <a:t>(+)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173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1053548" y="92757"/>
            <a:ext cx="9459253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+mn-lt"/>
              </a:rPr>
              <a:t>Общий объем </a:t>
            </a:r>
            <a:r>
              <a:rPr lang="ru-RU" altLang="ru-RU" sz="2400" b="1" dirty="0" smtClean="0">
                <a:latin typeface="+mn-lt"/>
              </a:rPr>
              <a:t>доходов, поступивших в бюджет </a:t>
            </a:r>
            <a:endParaRPr lang="ru-RU" altLang="ru-RU" sz="2400" b="1" dirty="0">
              <a:latin typeface="+mn-lt"/>
            </a:endParaRPr>
          </a:p>
          <a:p>
            <a:pPr algn="ctr" eaLnBrk="1" hangingPunct="1"/>
            <a:r>
              <a:rPr lang="ru-RU" altLang="ru-RU" sz="2400" b="1" dirty="0">
                <a:latin typeface="+mn-lt"/>
              </a:rPr>
              <a:t>Щёлковского муниципального района </a:t>
            </a:r>
            <a:r>
              <a:rPr lang="ru-RU" altLang="ru-RU" sz="2400" b="1" dirty="0" smtClean="0">
                <a:latin typeface="+mn-lt"/>
              </a:rPr>
              <a:t>в 2016 году</a:t>
            </a:r>
            <a:endParaRPr lang="ru-RU" altLang="ru-RU" sz="2400" b="1" dirty="0">
              <a:latin typeface="+mn-lt"/>
            </a:endParaRPr>
          </a:p>
          <a:p>
            <a:pPr algn="ctr">
              <a:spcBef>
                <a:spcPct val="50000"/>
              </a:spcBef>
            </a:pPr>
            <a:endParaRPr lang="ru-RU" alt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01011009"/>
              </p:ext>
            </p:extLst>
          </p:nvPr>
        </p:nvGraphicFramePr>
        <p:xfrm>
          <a:off x="2083008" y="105840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3459796" y="5758026"/>
            <a:ext cx="37520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 b="1" dirty="0" smtClean="0">
                <a:solidFill>
                  <a:schemeClr val="bg1"/>
                </a:solidFill>
                <a:latin typeface="+mn-lt"/>
              </a:rPr>
              <a:t>ВСЕГО ДОХОДОВ </a:t>
            </a:r>
          </a:p>
          <a:p>
            <a:r>
              <a:rPr lang="ru-RU" altLang="ru-RU" sz="2000" b="1" dirty="0" smtClean="0">
                <a:solidFill>
                  <a:schemeClr val="bg1"/>
                </a:solidFill>
                <a:latin typeface="+mn-lt"/>
              </a:rPr>
              <a:t>5 565,5 </a:t>
            </a:r>
            <a:r>
              <a:rPr lang="ru-RU" altLang="ru-RU" sz="2000" dirty="0" err="1" smtClean="0">
                <a:solidFill>
                  <a:schemeClr val="bg1"/>
                </a:solidFill>
                <a:latin typeface="+mn-lt"/>
              </a:rPr>
              <a:t>млн.руб</a:t>
            </a:r>
            <a:r>
              <a:rPr lang="ru-RU" altLang="ru-RU" sz="20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065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7704" y="278733"/>
            <a:ext cx="7348435" cy="789491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Структура налоговых доходов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8746" y="3119401"/>
            <a:ext cx="4242986" cy="34354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налог </a:t>
            </a: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на доходы физических </a:t>
            </a: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лиц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акцизы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налог </a:t>
            </a: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на </a:t>
            </a: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прибыль организаций</a:t>
            </a:r>
            <a:endParaRPr lang="ru-RU" sz="1500" dirty="0">
              <a:solidFill>
                <a:prstClr val="black"/>
              </a:solidFill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налог </a:t>
            </a: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на имущество </a:t>
            </a: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организаций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налог на имущество </a:t>
            </a: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физических лиц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земельный налог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т</a:t>
            </a: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ранспортный налог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у</a:t>
            </a: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прощенная система налогообложения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е</a:t>
            </a: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диный налог на вмененный доход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е</a:t>
            </a: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диный сельскохозяйственный налог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налог, взимаемый в связи с применением патентной системы налогообложения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государственная пошлина</a:t>
            </a:r>
            <a:endParaRPr lang="ru-RU" sz="1500" dirty="0">
              <a:solidFill>
                <a:prstClr val="black"/>
              </a:solidFill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65862" y="1247686"/>
            <a:ext cx="5768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Налоговые доходы Щёлковского муниципального района за 2016 год </a:t>
            </a:r>
            <a:r>
              <a:rPr lang="ru-RU" sz="1400" dirty="0" smtClean="0"/>
              <a:t>(</a:t>
            </a:r>
            <a:r>
              <a:rPr lang="ru-RU" sz="1400" dirty="0" err="1" smtClean="0"/>
              <a:t>тыс.руб</a:t>
            </a:r>
            <a:r>
              <a:rPr lang="ru-RU" sz="1400" dirty="0" smtClean="0"/>
              <a:t>.)</a:t>
            </a:r>
          </a:p>
          <a:p>
            <a:pPr algn="ctr"/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579344"/>
              </p:ext>
            </p:extLst>
          </p:nvPr>
        </p:nvGraphicFramePr>
        <p:xfrm>
          <a:off x="5563312" y="1919655"/>
          <a:ext cx="5964965" cy="4758443"/>
        </p:xfrm>
        <a:graphic>
          <a:graphicData uri="http://schemas.openxmlformats.org/drawingml/2006/table">
            <a:tbl>
              <a:tblPr/>
              <a:tblGrid>
                <a:gridCol w="2813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168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90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29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681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757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№ п/п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917" marR="3917" marT="3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C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3917" marR="3917" marT="3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C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Утверждено в бюджете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 на 2016 год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917" marR="3917" marT="3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C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Исполнено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за 2016 год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917" marR="3917" marT="3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C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% исполнения плана</a:t>
                      </a:r>
                    </a:p>
                  </a:txBody>
                  <a:tcPr marL="3917" marR="3917" marT="3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C64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11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1.</a:t>
                      </a:r>
                    </a:p>
                  </a:txBody>
                  <a:tcPr marL="3917" marR="3917" marT="3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Налог на доходы физических лиц           </a:t>
                      </a:r>
                    </a:p>
                  </a:txBody>
                  <a:tcPr marL="3917" marR="3917" marT="3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1 621 974,0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917" marR="3917" marT="3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1 659 414,8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917" marR="3917" marT="3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102,0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917" marR="3917" marT="3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3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2.</a:t>
                      </a:r>
                    </a:p>
                  </a:txBody>
                  <a:tcPr marL="3917" marR="3917" marT="3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Доходы от уплаты акцизов на нефтепродукты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917" marR="3917" marT="3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23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/>
                        </a:rPr>
                        <a:t> 402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917" marR="3917" marT="3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24 170,8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917" marR="3917" marT="3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103,3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917" marR="3917" marT="3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59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3.</a:t>
                      </a:r>
                    </a:p>
                  </a:txBody>
                  <a:tcPr marL="3917" marR="3917" marT="3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Налог, взимаемый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/>
                        </a:rPr>
                        <a:t> в связи с применением у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прощённой системы налогообложения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917" marR="3917" marT="3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224 162,0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917" marR="3917" marT="3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227 528,8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917" marR="3917" marT="3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101,5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917" marR="3917" marT="3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52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4.</a:t>
                      </a:r>
                    </a:p>
                  </a:txBody>
                  <a:tcPr marL="3917" marR="3917" marT="3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Единый налог на вменённый доход для отдельных видов деятельности</a:t>
                      </a:r>
                    </a:p>
                  </a:txBody>
                  <a:tcPr marL="3917" marR="3917" marT="3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96 570,0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917" marR="3917" marT="3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97 007,9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917" marR="3917" marT="3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100,4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917" marR="3917" marT="3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9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5.</a:t>
                      </a:r>
                    </a:p>
                  </a:txBody>
                  <a:tcPr marL="3917" marR="3917" marT="3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3917" marR="3917" marT="3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720,0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917" marR="3917" marT="3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722,5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917" marR="3917" marT="3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100,3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917" marR="3917" marT="3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77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6.</a:t>
                      </a:r>
                    </a:p>
                  </a:txBody>
                  <a:tcPr marL="3917" marR="3917" marT="3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Налог, взимаемый в связи с применением патентной системы налогообложения </a:t>
                      </a:r>
                    </a:p>
                  </a:txBody>
                  <a:tcPr marL="3917" marR="3917" marT="3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20 026,0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917" marR="3917" marT="3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22 681,7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917" marR="3917" marT="3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113,3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917" marR="3917" marT="3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63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7.</a:t>
                      </a:r>
                    </a:p>
                  </a:txBody>
                  <a:tcPr marL="3917" marR="3917" marT="3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3917" marR="3917" marT="3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30 000,0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917" marR="3917" marT="3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28 729,3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917" marR="3917" marT="3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95,8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917" marR="3917" marT="3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393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8.</a:t>
                      </a:r>
                    </a:p>
                  </a:txBody>
                  <a:tcPr marL="3917" marR="3917" marT="3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Задолженность и перерасчеты по отменённым налогам, сборам и иным обязательным платежам</a:t>
                      </a:r>
                    </a:p>
                  </a:txBody>
                  <a:tcPr marL="3917" marR="3917" marT="3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20,0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917" marR="3917" marT="3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21,2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917" marR="3917" marT="3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106,0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917" marR="3917" marT="3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829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917" marR="3917" marT="3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C64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ИТОГО  НАЛОГОВЫХ  ДОХОДОВ</a:t>
                      </a:r>
                    </a:p>
                  </a:txBody>
                  <a:tcPr marL="3917" marR="3917" marT="3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C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2 016 874,0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917" marR="3917" marT="3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C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2 060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Times New Roman"/>
                        </a:rPr>
                        <a:t> 277,0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917" marR="3917" marT="3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C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102,2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917" marR="3917" marT="3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C64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659958" y="1776028"/>
            <a:ext cx="3265998" cy="829233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Виды налоговых доходов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050641" y="2638208"/>
            <a:ext cx="484632" cy="432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997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17704" y="278733"/>
            <a:ext cx="7913406" cy="789491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Структура неналоговых доходов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3842" y="3045350"/>
            <a:ext cx="3845608" cy="3005593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prstClr val="black"/>
              </a:solidFill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доходы </a:t>
            </a: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от использования </a:t>
            </a: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 государственного и муниципального имущества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плата </a:t>
            </a: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за негативное воздействие на окружающую </a:t>
            </a: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среду</a:t>
            </a:r>
            <a:endParaRPr lang="ru-RU" sz="1500" dirty="0">
              <a:solidFill>
                <a:prstClr val="black"/>
              </a:solidFill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доходы от оказания </a:t>
            </a: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платных </a:t>
            </a: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услуг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доходы </a:t>
            </a: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от продажи материальных и нематериальных </a:t>
            </a: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активов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штрафы </a:t>
            </a: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за нарушения законодательства о налогах и </a:t>
            </a: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сборах</a:t>
            </a:r>
            <a:endParaRPr lang="ru-RU" sz="1500" dirty="0">
              <a:solidFill>
                <a:prstClr val="black"/>
              </a:solidFill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иные </a:t>
            </a:r>
            <a:r>
              <a:rPr lang="ru-RU" sz="1500" dirty="0">
                <a:solidFill>
                  <a:prstClr val="black"/>
                </a:solidFill>
                <a:cs typeface="Times New Roman" pitchFamily="18" charset="0"/>
              </a:rPr>
              <a:t>неналоговые </a:t>
            </a:r>
            <a:r>
              <a:rPr lang="ru-RU" sz="1500" dirty="0" smtClean="0">
                <a:solidFill>
                  <a:prstClr val="black"/>
                </a:solidFill>
                <a:cs typeface="Times New Roman" pitchFamily="18" charset="0"/>
              </a:rPr>
              <a:t>доходы</a:t>
            </a:r>
            <a:endParaRPr lang="ru-RU" sz="1500" dirty="0">
              <a:solidFill>
                <a:prstClr val="black"/>
              </a:solidFill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366959"/>
              </p:ext>
            </p:extLst>
          </p:nvPr>
        </p:nvGraphicFramePr>
        <p:xfrm>
          <a:off x="5648772" y="2221907"/>
          <a:ext cx="6127335" cy="4011166"/>
        </p:xfrm>
        <a:graphic>
          <a:graphicData uri="http://schemas.openxmlformats.org/drawingml/2006/table">
            <a:tbl>
              <a:tblPr/>
              <a:tblGrid>
                <a:gridCol w="3543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314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25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25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635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09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C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C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Утверждено в бюджете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 на 2016 год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917" marR="3917" marT="3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C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Исполнено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за 2016 год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917" marR="3917" marT="3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C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% исполнения плана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C64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62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Доходы от использования муниципального имущества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265 909,0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267 306,0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100,5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0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20 704,0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20 899,7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100,9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67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6 350,0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6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/>
                        </a:rPr>
                        <a:t> 411,0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101,0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78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79 279,0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79 263,9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99,9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4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19 256,0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20 132,6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104,5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54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26 648,0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22 861,8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85,8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620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4427" marR="4427" marT="4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C64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ИТОГО НЕНАЛОГОВЫХ ДОХОДОВ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C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418 146,0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C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smtClean="0">
                          <a:effectLst/>
                          <a:latin typeface="Times New Roman"/>
                        </a:rPr>
                        <a:t>416 875,0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C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99,7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C64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930782" y="1392964"/>
            <a:ext cx="5768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Неналоговые доходы Щёлковского муниципального района за 2016 год </a:t>
            </a:r>
            <a:r>
              <a:rPr lang="ru-RU" sz="1400" dirty="0" smtClean="0"/>
              <a:t>(</a:t>
            </a:r>
            <a:r>
              <a:rPr lang="ru-RU" sz="1400" dirty="0" err="1" smtClean="0"/>
              <a:t>тыс.руб</a:t>
            </a:r>
            <a:r>
              <a:rPr lang="ru-RU" sz="1400" dirty="0" smtClean="0"/>
              <a:t>.)</a:t>
            </a:r>
            <a:endParaRPr lang="ru-RU" sz="1400" dirty="0"/>
          </a:p>
        </p:txBody>
      </p:sp>
      <p:sp>
        <p:nvSpPr>
          <p:cNvPr id="9" name="Овал 8"/>
          <p:cNvSpPr/>
          <p:nvPr/>
        </p:nvSpPr>
        <p:spPr>
          <a:xfrm>
            <a:off x="623841" y="1624678"/>
            <a:ext cx="3765279" cy="829233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Виды неналоговых доходов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264164" y="2477761"/>
            <a:ext cx="484632" cy="5168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8249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4160">
              <a:srgbClr val="746DCD"/>
            </a:gs>
            <a:gs pos="68320">
              <a:srgbClr val="9EBA58"/>
            </a:gs>
            <a:gs pos="40000">
              <a:srgbClr val="99CC00"/>
            </a:gs>
            <a:gs pos="100000">
              <a:srgbClr val="A3A6BB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022" y="483832"/>
            <a:ext cx="10827522" cy="883495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Структура межбюджетных трансфертов</a:t>
            </a:r>
            <a:endParaRPr lang="ru-RU" sz="4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28386" y="1526903"/>
            <a:ext cx="1797494" cy="951378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Дотации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458" y="2985773"/>
            <a:ext cx="1905712" cy="919656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Субвенции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61763" y="3264587"/>
            <a:ext cx="1894263" cy="956965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Субсидии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6638" y="1392965"/>
            <a:ext cx="5233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Безвозмездные поступления Щёлковского муниципального района за 2016 год </a:t>
            </a:r>
            <a:r>
              <a:rPr lang="ru-RU" sz="1400" dirty="0" smtClean="0"/>
              <a:t>(</a:t>
            </a:r>
            <a:r>
              <a:rPr lang="ru-RU" sz="1400" dirty="0" err="1" smtClean="0"/>
              <a:t>тыс.руб</a:t>
            </a:r>
            <a:r>
              <a:rPr lang="ru-RU" sz="1400" dirty="0" smtClean="0"/>
              <a:t>.)</a:t>
            </a:r>
            <a:endParaRPr lang="ru-RU" sz="1400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535928"/>
              </p:ext>
            </p:extLst>
          </p:nvPr>
        </p:nvGraphicFramePr>
        <p:xfrm>
          <a:off x="6862272" y="2102267"/>
          <a:ext cx="4889757" cy="4129163"/>
        </p:xfrm>
        <a:graphic>
          <a:graphicData uri="http://schemas.openxmlformats.org/drawingml/2006/table">
            <a:tbl>
              <a:tblPr/>
              <a:tblGrid>
                <a:gridCol w="3884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137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36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70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867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693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№ п/п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C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Наименование показателей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C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Утверждено в бюджете на 2016 год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C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Исполнено за 2016 год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C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% исполнения плана 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C64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1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Дотации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34 519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34 519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74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Субвенции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2 654 792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2 627 832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99,0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36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Субсидии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922 241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207 873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22,5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92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Иные 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межбюджетные трансферты</a:t>
                      </a: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236 175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218 452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92,5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433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Доходы бюджета от возврата организациями остатков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/>
                        </a:rPr>
                        <a:t> субсидий прошлых лет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2 127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2 127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276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Возврат остатков субсидий, субвенций и иных межбюджетных трансфертов прошлых лет из бюджета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- 2 446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84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C64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БЕЗВОЗВОЗМЕЗДНЫЕ ПОСТУПЛЕНИЯ</a:t>
                      </a: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C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3 849 854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C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3 088 357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C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80,2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763" marR="5763" marT="5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C64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>
            <a:off x="734938" y="2264636"/>
            <a:ext cx="24925" cy="729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854295" y="2267385"/>
            <a:ext cx="1230595" cy="1072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7" idx="1"/>
          </p:cNvCxnSpPr>
          <p:nvPr/>
        </p:nvCxnSpPr>
        <p:spPr>
          <a:xfrm>
            <a:off x="3836504" y="1900987"/>
            <a:ext cx="791882" cy="101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1457029" y="4550689"/>
            <a:ext cx="2627861" cy="1098081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Иные межбюджетные трансферты 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314485" y="2248869"/>
            <a:ext cx="309074" cy="2323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113653" y="1316277"/>
            <a:ext cx="3948110" cy="1271023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cs typeface="Times New Roman" pitchFamily="18" charset="0"/>
              </a:rPr>
              <a:t>Виды безвозмездных поступлений (межбюджетные </a:t>
            </a: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трансферты)</a:t>
            </a:r>
          </a:p>
        </p:txBody>
      </p:sp>
    </p:spTree>
    <p:extLst>
      <p:ext uri="{BB962C8B-B14F-4D97-AF65-F5344CB8AC3E}">
        <p14:creationId xmlns:p14="http://schemas.microsoft.com/office/powerpoint/2010/main" val="357000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939" y="321461"/>
            <a:ext cx="868334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Удельный объем налоговых и неналоговых доходов на душу населения в сравнении с другими муниципальными образованиями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071920"/>
              </p:ext>
            </p:extLst>
          </p:nvPr>
        </p:nvGraphicFramePr>
        <p:xfrm>
          <a:off x="1073427" y="1753707"/>
          <a:ext cx="8702963" cy="3405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98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639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630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961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211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Муниципальное образование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Численность района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Доходы за 2016 год исполнено (</a:t>
                      </a:r>
                      <a:r>
                        <a:rPr lang="ru-RU" dirty="0" err="1" smtClean="0"/>
                        <a:t>млн.руб</a:t>
                      </a:r>
                      <a:r>
                        <a:rPr lang="ru-RU" dirty="0" smtClean="0"/>
                        <a:t>.)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 на 1 человека за</a:t>
                      </a:r>
                      <a:r>
                        <a:rPr lang="ru-RU" baseline="0" dirty="0" smtClean="0"/>
                        <a:t> 2016 год (руб.)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3023">
                <a:tc>
                  <a:txBody>
                    <a:bodyPr/>
                    <a:lstStyle/>
                    <a:p>
                      <a:r>
                        <a:rPr lang="ru-RU" dirty="0" smtClean="0"/>
                        <a:t>Щёлковский</a:t>
                      </a:r>
                      <a:r>
                        <a:rPr lang="ru-RU" baseline="0" dirty="0" smtClean="0"/>
                        <a:t> 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204 449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2 477,15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12 116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0610">
                <a:tc>
                  <a:txBody>
                    <a:bodyPr/>
                    <a:lstStyle/>
                    <a:p>
                      <a:r>
                        <a:rPr lang="ru-RU" dirty="0" smtClean="0"/>
                        <a:t>Сергиево-Посадский 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219 440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2 354,76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10 731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5043">
                <a:tc>
                  <a:txBody>
                    <a:bodyPr/>
                    <a:lstStyle/>
                    <a:p>
                      <a:r>
                        <a:rPr lang="ru-RU" dirty="0" smtClean="0"/>
                        <a:t>Пушкинский 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179 745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1 539,96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8 567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0689">
                <a:tc>
                  <a:txBody>
                    <a:bodyPr/>
                    <a:lstStyle/>
                    <a:p>
                      <a:r>
                        <a:rPr lang="ru-RU" dirty="0" smtClean="0"/>
                        <a:t>Ногинский 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211 536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2 226,13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10 524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313" y="4456796"/>
            <a:ext cx="1626336" cy="215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954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882" y="344243"/>
            <a:ext cx="8610600" cy="7184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бюджет</a:t>
            </a:r>
            <a:r>
              <a:rPr lang="en-US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dirty="0">
              <a:solidFill>
                <a:srgbClr val="FF7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16844" y="963828"/>
            <a:ext cx="6629399" cy="53712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b="1" dirty="0"/>
          </a:p>
          <a:p>
            <a:pPr marL="45720" indent="0">
              <a:buNone/>
            </a:pPr>
            <a:r>
              <a:rPr lang="ru-RU" b="1" dirty="0" smtClean="0"/>
              <a:t>Бюджет</a:t>
            </a:r>
            <a:r>
              <a:rPr lang="ru-RU" dirty="0"/>
              <a:t> 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Бюджет, можно сравнить с кошельком.</a:t>
            </a:r>
          </a:p>
          <a:p>
            <a:pPr marL="0" indent="0">
              <a:buNone/>
            </a:pPr>
            <a:r>
              <a:rPr lang="ru-RU" dirty="0" smtClean="0"/>
              <a:t>Деньги, которые в него кладут - это доходы. Деньги, которые тратят – это расходы.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 rot="18029192">
            <a:off x="5554114" y="3016490"/>
            <a:ext cx="543947" cy="1304995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доходы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16200000">
            <a:off x="8978169" y="3440871"/>
            <a:ext cx="403654" cy="1029729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9800889" y="3445844"/>
            <a:ext cx="1739801" cy="97259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Расходы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359" y="2976214"/>
            <a:ext cx="1754170" cy="1754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808922"/>
            <a:ext cx="3665883" cy="336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1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2544" y="0"/>
            <a:ext cx="3397544" cy="2117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</a:t>
            </a:r>
            <a:endParaRPr lang="ru-RU" sz="2400" dirty="0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98873925"/>
              </p:ext>
            </p:extLst>
          </p:nvPr>
        </p:nvGraphicFramePr>
        <p:xfrm>
          <a:off x="1696995" y="1636293"/>
          <a:ext cx="8915400" cy="4716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1696995" y="733491"/>
            <a:ext cx="9855031" cy="5928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Расходы бюджета – </a:t>
            </a:r>
            <a:r>
              <a:rPr lang="ru-RU" dirty="0" smtClean="0"/>
              <a:t>денежные средства, выплачиваемые </a:t>
            </a:r>
            <a:r>
              <a:rPr lang="ru-RU" dirty="0"/>
              <a:t>из </a:t>
            </a:r>
            <a:r>
              <a:rPr lang="ru-RU" dirty="0" smtClean="0"/>
              <a:t>бюджета.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586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381" y="540144"/>
            <a:ext cx="1123324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effectLst>
                  <a:reflection blurRad="6350" stA="55000" endA="300" endPos="45500" dir="5400000" sy="-100000" algn="bl" rotWithShape="0"/>
                </a:effectLst>
              </a:rPr>
              <a:t>КАК КЛАССИФИЦИРУЮТСЯ РАСХОДЫ БЮДЖЕТА?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940300" y="1778001"/>
            <a:ext cx="2209800" cy="1855901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>
                <a:solidFill>
                  <a:schemeClr val="tx1"/>
                </a:solidFill>
              </a:rPr>
              <a:t>Классификация расходов </a:t>
            </a:r>
          </a:p>
          <a:p>
            <a:pPr algn="ctr">
              <a:defRPr/>
            </a:pPr>
            <a:r>
              <a:rPr lang="ru-RU" sz="1500" dirty="0">
                <a:solidFill>
                  <a:schemeClr val="tx1"/>
                </a:solidFill>
              </a:rPr>
              <a:t>по признакам</a:t>
            </a:r>
          </a:p>
        </p:txBody>
      </p:sp>
      <p:sp>
        <p:nvSpPr>
          <p:cNvPr id="13" name="Стрелка влево 12"/>
          <p:cNvSpPr/>
          <p:nvPr/>
        </p:nvSpPr>
        <p:spPr>
          <a:xfrm>
            <a:off x="2581728" y="2777446"/>
            <a:ext cx="2251529" cy="485775"/>
          </a:xfrm>
          <a:prstGeom prst="leftArrow">
            <a:avLst>
              <a:gd name="adj1" fmla="val 50000"/>
              <a:gd name="adj2" fmla="val 3236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Функциональная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7271657" y="2760665"/>
            <a:ext cx="2130576" cy="485775"/>
          </a:xfrm>
          <a:prstGeom prst="rightArrow">
            <a:avLst>
              <a:gd name="adj1" fmla="val 50000"/>
              <a:gd name="adj2" fmla="val 2707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Ведомственная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181428" y="1778001"/>
            <a:ext cx="2400300" cy="2902856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классификация отражает направление средств бюджета на выполнение основных функций государства (раздел-подраздел-целевые статьи-виды расходов)</a:t>
            </a: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9402233" y="1778001"/>
            <a:ext cx="2659137" cy="261620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>
                <a:solidFill>
                  <a:schemeClr val="tx1"/>
                </a:solidFill>
              </a:rPr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4316941" y="3728244"/>
            <a:ext cx="3456517" cy="66595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Экономическая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2969381" y="4430714"/>
            <a:ext cx="6273800" cy="1164543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Классификация показывает деление расходов на текущие и капитальные, а также на выплату заработной платы, на материальные затраты, на приобретение товаров и услуг</a:t>
            </a:r>
          </a:p>
        </p:txBody>
      </p:sp>
    </p:spTree>
    <p:extLst>
      <p:ext uri="{BB962C8B-B14F-4D97-AF65-F5344CB8AC3E}">
        <p14:creationId xmlns:p14="http://schemas.microsoft.com/office/powerpoint/2010/main" val="41223583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4524" y="333927"/>
            <a:ext cx="9990438" cy="537205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 и типы расходных обязательств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4422598"/>
              </p:ext>
            </p:extLst>
          </p:nvPr>
        </p:nvGraphicFramePr>
        <p:xfrm>
          <a:off x="860854" y="2158449"/>
          <a:ext cx="10820400" cy="4041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10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6514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Расходные обязательства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Основания для возникновения</a:t>
                      </a:r>
                      <a:r>
                        <a:rPr lang="ru-RU" baseline="0" dirty="0" smtClean="0"/>
                        <a:t> и оплаты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572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Публичные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Законы, определяющие объем и правила определения объема обязательств перед гражданами, организациями, органами власти 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7483">
                <a:tc>
                  <a:txBody>
                    <a:bodyPr/>
                    <a:lstStyle/>
                    <a:p>
                      <a:r>
                        <a:rPr lang="ru-RU" i="1" dirty="0" smtClean="0"/>
                        <a:t>В том числе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 том числе законы, устанавливающие права граждан на получение социальных выплат (пенсий, пособий, компенсаций) 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7572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Гражданско-правовые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Государственный (муниципальный) контракт, трудовое соглашение, соглашение о предоставлении субсидии органам власти на закупки и т.д.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577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Межгосударственные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Межгосударственный договор (соглашение)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928816" y="1013255"/>
            <a:ext cx="10684476" cy="8155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Расходное обязательство – обязанность выплатить денежные средства из соответствующего </a:t>
            </a:r>
            <a:r>
              <a:rPr lang="ru-RU" dirty="0" smtClean="0"/>
              <a:t>бюджета.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0927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9" descr="http://images.aif.ru/007/221/0a605aed30b1d0846340921918fe46a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489"/>
            <a:ext cx="3024717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1" y="0"/>
            <a:ext cx="11946834" cy="908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 typeface="Georgia" pitchFamily="18" charset="0"/>
              <a:buNone/>
            </a:pPr>
            <a:r>
              <a:rPr lang="en-US" altLang="ru-RU" sz="26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Исполнение</a:t>
            </a:r>
            <a:r>
              <a:rPr lang="ru-RU" altLang="ru-RU" sz="2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расходной части бюджета Щёлковского муниципального района 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69655450"/>
              </p:ext>
            </p:extLst>
          </p:nvPr>
        </p:nvGraphicFramePr>
        <p:xfrm>
          <a:off x="-16934" y="852488"/>
          <a:ext cx="12225867" cy="600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917" name="AutoShape 6" descr="Картинки по запросу бюджет"/>
          <p:cNvSpPr>
            <a:spLocks noChangeAspect="1" noChangeArrowheads="1"/>
          </p:cNvSpPr>
          <p:nvPr/>
        </p:nvSpPr>
        <p:spPr bwMode="auto">
          <a:xfrm>
            <a:off x="192617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38918" name="Picture 11" descr="http://images.aif.ru/006/273/5480375efdf810f41c3e89d2bd445e9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667" y="3141663"/>
            <a:ext cx="359833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12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767043673"/>
              </p:ext>
            </p:extLst>
          </p:nvPr>
        </p:nvGraphicFramePr>
        <p:xfrm>
          <a:off x="325051" y="1401746"/>
          <a:ext cx="11713300" cy="5285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8784771" y="5271314"/>
            <a:ext cx="3307385" cy="6346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/>
              <a:t>0700  Образование</a:t>
            </a:r>
            <a:endParaRPr lang="en-US" sz="1000" b="1" dirty="0" smtClean="0"/>
          </a:p>
          <a:p>
            <a:pPr algn="ctr">
              <a:defRPr/>
            </a:pPr>
            <a:r>
              <a:rPr lang="ru-RU" sz="1000" b="1" dirty="0" smtClean="0"/>
              <a:t> </a:t>
            </a:r>
            <a:r>
              <a:rPr lang="en-US" sz="1000" b="1" dirty="0" err="1" smtClean="0"/>
              <a:t>план</a:t>
            </a:r>
            <a:r>
              <a:rPr lang="en-US" sz="1000" b="1" dirty="0" smtClean="0"/>
              <a:t> </a:t>
            </a:r>
            <a:r>
              <a:rPr lang="ru-RU" sz="1000" b="1" dirty="0" smtClean="0"/>
              <a:t>4</a:t>
            </a:r>
            <a:r>
              <a:rPr lang="en-US" sz="1000" b="1" dirty="0" smtClean="0"/>
              <a:t> </a:t>
            </a:r>
            <a:r>
              <a:rPr lang="ru-RU" sz="1000" b="1" dirty="0" smtClean="0"/>
              <a:t>804</a:t>
            </a:r>
            <a:r>
              <a:rPr lang="en-US" sz="1000" b="1" dirty="0" smtClean="0"/>
              <a:t> </a:t>
            </a:r>
            <a:r>
              <a:rPr lang="ru-RU" sz="1000" b="1" dirty="0" smtClean="0"/>
              <a:t>361,5тыс</a:t>
            </a:r>
            <a:r>
              <a:rPr lang="ru-RU" sz="1000" b="1" dirty="0"/>
              <a:t>. руб</a:t>
            </a:r>
            <a:r>
              <a:rPr lang="ru-RU" sz="1000" b="1" dirty="0" smtClean="0"/>
              <a:t>.</a:t>
            </a:r>
            <a:r>
              <a:rPr lang="en-US" sz="1000" b="1" dirty="0" smtClean="0"/>
              <a:t>/</a:t>
            </a:r>
          </a:p>
          <a:p>
            <a:pPr algn="ctr">
              <a:defRPr/>
            </a:pPr>
            <a:r>
              <a:rPr lang="en-US" sz="1000" b="1" dirty="0" smtClean="0"/>
              <a:t> </a:t>
            </a:r>
            <a:r>
              <a:rPr lang="en-US" sz="1000" b="1" dirty="0" err="1" smtClean="0"/>
              <a:t>исполнено</a:t>
            </a:r>
            <a:r>
              <a:rPr lang="en-US" sz="1000" b="1" dirty="0"/>
              <a:t> </a:t>
            </a:r>
            <a:r>
              <a:rPr lang="en-US" sz="1000" b="1" dirty="0" smtClean="0"/>
              <a:t>4 161 220,2 тыс. </a:t>
            </a:r>
            <a:r>
              <a:rPr lang="en-US" sz="1000" b="1" dirty="0" err="1" smtClean="0"/>
              <a:t>руб</a:t>
            </a:r>
            <a:endParaRPr lang="ru-RU" sz="1000" b="1" dirty="0">
              <a:solidFill>
                <a:srgbClr val="F28660"/>
              </a:solidFill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36430" y="2420341"/>
            <a:ext cx="3755570" cy="6622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/>
              <a:t>0400  Национальная </a:t>
            </a:r>
            <a:r>
              <a:rPr lang="ru-RU" sz="1000" b="1" dirty="0"/>
              <a:t>экономика </a:t>
            </a:r>
            <a:r>
              <a:rPr lang="en-US" sz="1000" b="1" dirty="0" smtClean="0"/>
              <a:t> </a:t>
            </a:r>
          </a:p>
          <a:p>
            <a:pPr algn="ctr">
              <a:defRPr/>
            </a:pPr>
            <a:r>
              <a:rPr lang="en-US" sz="1000" b="1" dirty="0" err="1" smtClean="0"/>
              <a:t>план</a:t>
            </a:r>
            <a:r>
              <a:rPr lang="ru-RU" sz="1000" b="1" dirty="0" smtClean="0"/>
              <a:t> </a:t>
            </a:r>
            <a:r>
              <a:rPr lang="en-US" sz="1000" b="1" dirty="0" smtClean="0"/>
              <a:t>197 973,3</a:t>
            </a:r>
            <a:r>
              <a:rPr lang="ru-RU" sz="1000" b="1" dirty="0" smtClean="0"/>
              <a:t>тыс</a:t>
            </a:r>
            <a:r>
              <a:rPr lang="ru-RU" sz="1000" b="1" dirty="0"/>
              <a:t>. руб</a:t>
            </a:r>
            <a:r>
              <a:rPr lang="ru-RU" sz="1000" b="1" dirty="0" smtClean="0"/>
              <a:t>.</a:t>
            </a:r>
            <a:r>
              <a:rPr lang="en-US" sz="1000" b="1" dirty="0" smtClean="0"/>
              <a:t>/ </a:t>
            </a:r>
            <a:r>
              <a:rPr lang="en-US" sz="1000" b="1" dirty="0" err="1" smtClean="0"/>
              <a:t>исполнено</a:t>
            </a:r>
            <a:r>
              <a:rPr lang="en-US" sz="1000" b="1" dirty="0"/>
              <a:t> </a:t>
            </a:r>
            <a:r>
              <a:rPr lang="en-US" sz="1000" b="1" dirty="0" smtClean="0"/>
              <a:t>153 902,1 тыс. </a:t>
            </a:r>
            <a:r>
              <a:rPr lang="en-US" sz="1000" b="1" dirty="0" err="1" smtClean="0"/>
              <a:t>руб</a:t>
            </a:r>
            <a:r>
              <a:rPr lang="en-US" sz="1000" b="1" dirty="0" smtClean="0"/>
              <a:t>.</a:t>
            </a:r>
            <a:endParaRPr lang="ru-RU" sz="10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084298" y="4231798"/>
            <a:ext cx="3007860" cy="7265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/>
              <a:t>0600  Охрана </a:t>
            </a:r>
            <a:r>
              <a:rPr lang="ru-RU" sz="1000" b="1" dirty="0"/>
              <a:t>окружающей среды </a:t>
            </a:r>
            <a:endParaRPr lang="en-US" sz="1000" b="1" dirty="0" smtClean="0"/>
          </a:p>
          <a:p>
            <a:pPr algn="ctr">
              <a:defRPr/>
            </a:pPr>
            <a:r>
              <a:rPr lang="en-US" sz="1000" b="1" dirty="0" err="1" smtClean="0"/>
              <a:t>план</a:t>
            </a:r>
            <a:r>
              <a:rPr lang="en-US" sz="1000" b="1" dirty="0" smtClean="0"/>
              <a:t> 5 610,9</a:t>
            </a:r>
            <a:r>
              <a:rPr lang="ru-RU" sz="1000" b="1" dirty="0" smtClean="0"/>
              <a:t> </a:t>
            </a:r>
            <a:r>
              <a:rPr lang="ru-RU" sz="1000" b="1" dirty="0"/>
              <a:t>тыс. руб</a:t>
            </a:r>
            <a:r>
              <a:rPr lang="ru-RU" sz="1000" b="1" dirty="0" smtClean="0"/>
              <a:t>.</a:t>
            </a:r>
            <a:r>
              <a:rPr lang="en-US" sz="1000" b="1" dirty="0" smtClean="0"/>
              <a:t>/</a:t>
            </a:r>
          </a:p>
          <a:p>
            <a:pPr algn="ctr">
              <a:defRPr/>
            </a:pPr>
            <a:r>
              <a:rPr lang="en-US" sz="1000" b="1" dirty="0" smtClean="0"/>
              <a:t> </a:t>
            </a:r>
            <a:r>
              <a:rPr lang="en-US" sz="1000" b="1" dirty="0" err="1" smtClean="0"/>
              <a:t>исполнено</a:t>
            </a:r>
            <a:r>
              <a:rPr lang="en-US" sz="1000" b="1" dirty="0" smtClean="0"/>
              <a:t>  5 610,9 тыс. </a:t>
            </a:r>
            <a:r>
              <a:rPr lang="en-US" sz="1000" b="1" dirty="0" err="1" smtClean="0"/>
              <a:t>руб</a:t>
            </a:r>
            <a:r>
              <a:rPr lang="en-US" sz="1000" b="1" dirty="0" smtClean="0"/>
              <a:t>.</a:t>
            </a:r>
            <a:endParaRPr lang="ru-RU" sz="1000" b="1" dirty="0"/>
          </a:p>
        </p:txBody>
      </p:sp>
      <p:sp>
        <p:nvSpPr>
          <p:cNvPr id="90162" name="Rectangle 50"/>
          <p:cNvSpPr>
            <a:spLocks noChangeArrowheads="1"/>
          </p:cNvSpPr>
          <p:nvPr/>
        </p:nvSpPr>
        <p:spPr bwMode="auto">
          <a:xfrm>
            <a:off x="642257" y="115888"/>
            <a:ext cx="114608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ИСПОЛНЕНИЕ 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РАСХОД</a:t>
            </a:r>
            <a:r>
              <a:rPr lang="en-US" sz="1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ОВ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БЮДЖЕТА </a:t>
            </a:r>
            <a:r>
              <a:rPr lang="en-US" sz="1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ЩЁЛКОВСКОГО 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МУНИЦИПАЛЬНОГО 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РАЙОНА ПО РАЗДЕЛАМ БЮДЖЕТНОЙ 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КЛАССИФИКАЦИИ</a:t>
            </a:r>
            <a:r>
              <a:rPr lang="en-US" sz="1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РАСХОДОВ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 </a:t>
            </a:r>
            <a:r>
              <a:rPr lang="en-US" sz="1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ЗА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201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6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ГОД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62000" y="6307194"/>
            <a:ext cx="4029993" cy="4613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b="1" dirty="0" smtClean="0"/>
              <a:t>0900</a:t>
            </a:r>
            <a:r>
              <a:rPr lang="ru-RU" sz="1000" b="1" dirty="0" smtClean="0"/>
              <a:t> </a:t>
            </a:r>
            <a:r>
              <a:rPr lang="en-US" sz="1000" b="1" dirty="0" err="1" smtClean="0"/>
              <a:t>Здравоохранение</a:t>
            </a:r>
            <a:r>
              <a:rPr lang="en-US" sz="1000" b="1" dirty="0" smtClean="0"/>
              <a:t> </a:t>
            </a:r>
          </a:p>
          <a:p>
            <a:pPr algn="ctr">
              <a:defRPr/>
            </a:pPr>
            <a:r>
              <a:rPr lang="en-US" sz="1000" b="1" dirty="0" smtClean="0"/>
              <a:t> </a:t>
            </a:r>
            <a:r>
              <a:rPr lang="en-US" sz="1000" b="1" dirty="0" err="1" smtClean="0"/>
              <a:t>план</a:t>
            </a:r>
            <a:r>
              <a:rPr lang="en-US" sz="1000" b="1" dirty="0" smtClean="0"/>
              <a:t> 36 054,0 тыс. </a:t>
            </a:r>
            <a:r>
              <a:rPr lang="en-US" sz="1000" b="1" dirty="0" err="1" smtClean="0"/>
              <a:t>руб</a:t>
            </a:r>
            <a:r>
              <a:rPr lang="en-US" sz="1000" b="1" dirty="0" smtClean="0"/>
              <a:t>./ </a:t>
            </a:r>
            <a:r>
              <a:rPr lang="en-US" sz="1000" b="1" dirty="0" err="1" smtClean="0"/>
              <a:t>исполнено</a:t>
            </a:r>
            <a:r>
              <a:rPr lang="en-US" sz="1000" b="1" dirty="0"/>
              <a:t> </a:t>
            </a:r>
            <a:r>
              <a:rPr lang="en-US" sz="1000" b="1" dirty="0" smtClean="0"/>
              <a:t>33 087,3 тыс. </a:t>
            </a:r>
            <a:r>
              <a:rPr lang="en-US" sz="1000" b="1" dirty="0" err="1" smtClean="0"/>
              <a:t>руб</a:t>
            </a:r>
            <a:r>
              <a:rPr lang="en-US" sz="1000" b="1" dirty="0" smtClean="0"/>
              <a:t>.</a:t>
            </a:r>
            <a:endParaRPr lang="ru-RU" sz="1000" b="1" dirty="0"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19844" y="4635239"/>
            <a:ext cx="2688299" cy="5959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/>
              <a:t>1100  Физическая </a:t>
            </a:r>
            <a:r>
              <a:rPr lang="ru-RU" sz="1000" b="1" dirty="0"/>
              <a:t>культура и </a:t>
            </a:r>
            <a:r>
              <a:rPr lang="ru-RU" sz="1000" b="1" dirty="0" smtClean="0"/>
              <a:t>спорт</a:t>
            </a:r>
            <a:endParaRPr lang="en-US" sz="1000" b="1" dirty="0" smtClean="0"/>
          </a:p>
          <a:p>
            <a:pPr algn="ctr">
              <a:defRPr/>
            </a:pPr>
            <a:r>
              <a:rPr lang="en-US" sz="1000" b="1" dirty="0" err="1" smtClean="0"/>
              <a:t>план</a:t>
            </a:r>
            <a:r>
              <a:rPr lang="ru-RU" sz="1000" b="1" dirty="0" smtClean="0"/>
              <a:t> </a:t>
            </a:r>
            <a:r>
              <a:rPr lang="en-US" sz="1000" b="1" dirty="0" smtClean="0"/>
              <a:t>99 224,7</a:t>
            </a:r>
            <a:r>
              <a:rPr lang="ru-RU" sz="1000" b="1" dirty="0" smtClean="0"/>
              <a:t>тыс</a:t>
            </a:r>
            <a:r>
              <a:rPr lang="ru-RU" sz="1000" b="1" dirty="0"/>
              <a:t>. руб</a:t>
            </a:r>
            <a:r>
              <a:rPr lang="ru-RU" sz="1000" b="1" dirty="0" smtClean="0"/>
              <a:t>.</a:t>
            </a:r>
            <a:r>
              <a:rPr lang="en-US" sz="1000" b="1" dirty="0" smtClean="0"/>
              <a:t>/</a:t>
            </a:r>
          </a:p>
          <a:p>
            <a:pPr algn="ctr">
              <a:defRPr/>
            </a:pPr>
            <a:r>
              <a:rPr lang="en-US" sz="1000" b="1" dirty="0" smtClean="0"/>
              <a:t> </a:t>
            </a:r>
            <a:r>
              <a:rPr lang="en-US" sz="1000" b="1" dirty="0" err="1" smtClean="0"/>
              <a:t>исполнено</a:t>
            </a:r>
            <a:r>
              <a:rPr lang="en-US" sz="1000" b="1" dirty="0"/>
              <a:t> </a:t>
            </a:r>
            <a:r>
              <a:rPr lang="en-US" sz="1000" b="1" dirty="0" smtClean="0"/>
              <a:t>95 401,2 тыс. </a:t>
            </a:r>
            <a:r>
              <a:rPr lang="en-US" sz="1000" b="1" dirty="0" err="1" smtClean="0"/>
              <a:t>руб</a:t>
            </a:r>
            <a:r>
              <a:rPr lang="en-US" sz="1000" b="1" dirty="0" smtClean="0"/>
              <a:t>.</a:t>
            </a:r>
            <a:endParaRPr lang="ru-RU" sz="1000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740148" y="6161481"/>
            <a:ext cx="2688299" cy="6070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/>
              <a:t>0800  Культура</a:t>
            </a:r>
            <a:endParaRPr lang="en-US" sz="1000" b="1" dirty="0" smtClean="0"/>
          </a:p>
          <a:p>
            <a:pPr algn="ctr">
              <a:defRPr/>
            </a:pPr>
            <a:r>
              <a:rPr lang="en-US" sz="1000" b="1" dirty="0" err="1" smtClean="0"/>
              <a:t>план</a:t>
            </a:r>
            <a:r>
              <a:rPr lang="ru-RU" sz="1000" b="1" dirty="0" smtClean="0"/>
              <a:t> </a:t>
            </a:r>
            <a:r>
              <a:rPr lang="en-US" sz="1000" b="1" dirty="0" smtClean="0"/>
              <a:t>120 026,8</a:t>
            </a:r>
            <a:r>
              <a:rPr lang="ru-RU" sz="1000" b="1" dirty="0" smtClean="0"/>
              <a:t>тыс</a:t>
            </a:r>
            <a:r>
              <a:rPr lang="ru-RU" sz="1000" b="1" dirty="0"/>
              <a:t>. руб</a:t>
            </a:r>
            <a:r>
              <a:rPr lang="ru-RU" sz="1000" b="1" dirty="0" smtClean="0"/>
              <a:t>.</a:t>
            </a:r>
            <a:r>
              <a:rPr lang="en-US" sz="1000" b="1" dirty="0" smtClean="0"/>
              <a:t>/</a:t>
            </a:r>
          </a:p>
          <a:p>
            <a:pPr algn="ctr">
              <a:defRPr/>
            </a:pPr>
            <a:r>
              <a:rPr lang="en-US" sz="1000" b="1" dirty="0" smtClean="0"/>
              <a:t> </a:t>
            </a:r>
            <a:r>
              <a:rPr lang="en-US" sz="1000" b="1" dirty="0" err="1" smtClean="0"/>
              <a:t>исполнено</a:t>
            </a:r>
            <a:r>
              <a:rPr lang="en-US" sz="1000" b="1" dirty="0"/>
              <a:t> </a:t>
            </a:r>
            <a:r>
              <a:rPr lang="en-US" sz="1000" b="1" dirty="0" smtClean="0"/>
              <a:t>118 108,1 тыс. </a:t>
            </a:r>
            <a:r>
              <a:rPr lang="en-US" sz="1000" b="1" dirty="0" err="1" smtClean="0"/>
              <a:t>руб</a:t>
            </a:r>
            <a:r>
              <a:rPr lang="en-US" sz="1000" b="1" dirty="0" smtClean="0"/>
              <a:t>.</a:t>
            </a:r>
            <a:endParaRPr lang="ru-RU" sz="1000" b="1" dirty="0">
              <a:solidFill>
                <a:srgbClr val="F28660"/>
              </a:solidFill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35360" y="1980974"/>
            <a:ext cx="2994333" cy="6559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/>
              <a:t>1300  Обслуживание </a:t>
            </a:r>
            <a:r>
              <a:rPr lang="ru-RU" sz="1000" b="1" dirty="0"/>
              <a:t>государственного и муниципального </a:t>
            </a:r>
            <a:r>
              <a:rPr lang="ru-RU" sz="1000" b="1" dirty="0" smtClean="0"/>
              <a:t>долга</a:t>
            </a:r>
            <a:endParaRPr lang="en-US" sz="1000" b="1" dirty="0" smtClean="0"/>
          </a:p>
          <a:p>
            <a:pPr algn="ctr">
              <a:defRPr/>
            </a:pPr>
            <a:r>
              <a:rPr lang="en-US" sz="1000" b="1" dirty="0" smtClean="0"/>
              <a:t> </a:t>
            </a:r>
            <a:r>
              <a:rPr lang="en-US" sz="1000" b="1" dirty="0" err="1" smtClean="0"/>
              <a:t>план</a:t>
            </a:r>
            <a:r>
              <a:rPr lang="ru-RU" sz="1000" b="1" dirty="0" smtClean="0"/>
              <a:t> </a:t>
            </a:r>
            <a:r>
              <a:rPr lang="en-US" sz="1000" b="1" dirty="0" smtClean="0"/>
              <a:t>100,0</a:t>
            </a:r>
            <a:r>
              <a:rPr lang="ru-RU" sz="1000" b="1" dirty="0" smtClean="0"/>
              <a:t> </a:t>
            </a:r>
            <a:r>
              <a:rPr lang="ru-RU" sz="1000" b="1" dirty="0"/>
              <a:t>тыс. руб</a:t>
            </a:r>
            <a:r>
              <a:rPr lang="ru-RU" sz="1000" b="1" dirty="0" smtClean="0"/>
              <a:t>.</a:t>
            </a:r>
            <a:r>
              <a:rPr lang="en-US" sz="1000" b="1" dirty="0" smtClean="0"/>
              <a:t>/ </a:t>
            </a:r>
            <a:r>
              <a:rPr lang="en-US" sz="1000" b="1" dirty="0" err="1" smtClean="0"/>
              <a:t>исполнено</a:t>
            </a:r>
            <a:r>
              <a:rPr lang="en-US" sz="1000" b="1" dirty="0" smtClean="0"/>
              <a:t> 0 тыс. </a:t>
            </a:r>
            <a:r>
              <a:rPr lang="en-US" sz="1000" b="1" dirty="0" err="1" smtClean="0"/>
              <a:t>руб</a:t>
            </a:r>
            <a:r>
              <a:rPr lang="en-US" sz="1000" b="1" dirty="0" smtClean="0"/>
              <a:t>.</a:t>
            </a:r>
            <a:endParaRPr lang="ru-RU" sz="10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46537" y="1579502"/>
            <a:ext cx="3542268" cy="7099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/>
              <a:t>0300  Национальная </a:t>
            </a:r>
            <a:r>
              <a:rPr lang="ru-RU" sz="1000" b="1" dirty="0"/>
              <a:t>безопасность и правоохранительная </a:t>
            </a:r>
            <a:r>
              <a:rPr lang="ru-RU" sz="1000" b="1" dirty="0" smtClean="0"/>
              <a:t>деятельность</a:t>
            </a:r>
            <a:r>
              <a:rPr lang="en-US" sz="1000" b="1" dirty="0" smtClean="0"/>
              <a:t> </a:t>
            </a:r>
          </a:p>
          <a:p>
            <a:pPr algn="ctr">
              <a:defRPr/>
            </a:pPr>
            <a:r>
              <a:rPr lang="en-US" sz="1000" b="1" dirty="0" err="1" smtClean="0"/>
              <a:t>план</a:t>
            </a:r>
            <a:r>
              <a:rPr lang="ru-RU" sz="1000" b="1" dirty="0" smtClean="0"/>
              <a:t> </a:t>
            </a:r>
            <a:r>
              <a:rPr lang="en-US" sz="1000" b="1" dirty="0" smtClean="0"/>
              <a:t>33 495,3</a:t>
            </a:r>
            <a:r>
              <a:rPr lang="ru-RU" sz="1000" b="1" dirty="0" smtClean="0"/>
              <a:t>тыс</a:t>
            </a:r>
            <a:r>
              <a:rPr lang="ru-RU" sz="1000" b="1" dirty="0"/>
              <a:t>. руб</a:t>
            </a:r>
            <a:r>
              <a:rPr lang="ru-RU" sz="1000" b="1" dirty="0" smtClean="0"/>
              <a:t>.</a:t>
            </a:r>
            <a:r>
              <a:rPr lang="en-US" sz="1000" b="1" dirty="0" smtClean="0"/>
              <a:t>/ </a:t>
            </a:r>
            <a:r>
              <a:rPr lang="en-US" sz="1000" b="1" dirty="0" err="1" smtClean="0"/>
              <a:t>исполнено</a:t>
            </a:r>
            <a:r>
              <a:rPr lang="en-US" sz="1000" b="1" dirty="0"/>
              <a:t> </a:t>
            </a:r>
            <a:r>
              <a:rPr lang="en-US" sz="1000" b="1" dirty="0" smtClean="0"/>
              <a:t>33 297,2 тыс. </a:t>
            </a:r>
            <a:r>
              <a:rPr lang="en-US" sz="1000" b="1" dirty="0" err="1" smtClean="0"/>
              <a:t>руб</a:t>
            </a:r>
            <a:r>
              <a:rPr lang="en-US" sz="1000" b="1" dirty="0" smtClean="0"/>
              <a:t>. </a:t>
            </a:r>
            <a:endParaRPr lang="ru-RU" sz="1000" b="1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9843" y="5530859"/>
            <a:ext cx="3792865" cy="5109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/>
              <a:t>1000  Социальная политика</a:t>
            </a:r>
            <a:endParaRPr lang="en-US" sz="1000" b="1" dirty="0" smtClean="0"/>
          </a:p>
          <a:p>
            <a:pPr algn="ctr">
              <a:defRPr/>
            </a:pPr>
            <a:r>
              <a:rPr lang="en-US" sz="1000" b="1" dirty="0"/>
              <a:t>п</a:t>
            </a:r>
            <a:r>
              <a:rPr lang="en-US" sz="1000" b="1" dirty="0" smtClean="0"/>
              <a:t>лан199 415,6 тыс. </a:t>
            </a:r>
            <a:r>
              <a:rPr lang="en-US" sz="1000" b="1" dirty="0" err="1" smtClean="0"/>
              <a:t>руб</a:t>
            </a:r>
            <a:r>
              <a:rPr lang="en-US" sz="1000" b="1" dirty="0" smtClean="0"/>
              <a:t>./ </a:t>
            </a:r>
            <a:r>
              <a:rPr lang="en-US" sz="1000" b="1" dirty="0" err="1" smtClean="0"/>
              <a:t>исполнено</a:t>
            </a:r>
            <a:r>
              <a:rPr lang="ru-RU" sz="1000" b="1" dirty="0" smtClean="0"/>
              <a:t> </a:t>
            </a:r>
            <a:r>
              <a:rPr lang="en-US" sz="1000" b="1" dirty="0" smtClean="0"/>
              <a:t>176 225,8</a:t>
            </a:r>
            <a:r>
              <a:rPr lang="ru-RU" sz="1000" b="1" dirty="0" smtClean="0"/>
              <a:t>тыс</a:t>
            </a:r>
            <a:r>
              <a:rPr lang="ru-RU" sz="1000" b="1" dirty="0"/>
              <a:t>. руб.</a:t>
            </a:r>
          </a:p>
        </p:txBody>
      </p:sp>
      <p:pic>
        <p:nvPicPr>
          <p:cNvPr id="3587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755" y="5271313"/>
            <a:ext cx="650647" cy="4678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72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349" y="1791709"/>
            <a:ext cx="737937" cy="54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3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075" y="5905988"/>
            <a:ext cx="740975" cy="57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4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>
            <a:fillRect/>
          </a:stretch>
        </p:blipFill>
        <p:spPr bwMode="auto">
          <a:xfrm>
            <a:off x="2976458" y="4635240"/>
            <a:ext cx="706473" cy="4921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75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431" y="1601789"/>
            <a:ext cx="726720" cy="46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7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3" r="12909"/>
          <a:stretch>
            <a:fillRect/>
          </a:stretch>
        </p:blipFill>
        <p:spPr bwMode="auto">
          <a:xfrm>
            <a:off x="5180597" y="6022679"/>
            <a:ext cx="603672" cy="4253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79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595" y="2560139"/>
            <a:ext cx="549871" cy="45018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80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142" y="4373485"/>
            <a:ext cx="683041" cy="5235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81" name="Рисунок 75" descr="sz_logo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710" y="5498224"/>
            <a:ext cx="585321" cy="47188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78038" y="862408"/>
            <a:ext cx="4775762" cy="5492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/>
              <a:t>0200 Национальная оборона </a:t>
            </a:r>
          </a:p>
          <a:p>
            <a:pPr algn="ctr">
              <a:defRPr/>
            </a:pPr>
            <a:r>
              <a:rPr lang="en-US" sz="1000" b="1" dirty="0" err="1"/>
              <a:t>п</a:t>
            </a:r>
            <a:r>
              <a:rPr lang="en-US" sz="1000" b="1" dirty="0" err="1" smtClean="0"/>
              <a:t>лан</a:t>
            </a:r>
            <a:r>
              <a:rPr lang="en-US" sz="1000" b="1" dirty="0" smtClean="0"/>
              <a:t> 99,7</a:t>
            </a:r>
            <a:r>
              <a:rPr lang="ru-RU" sz="1000" b="1" dirty="0" smtClean="0"/>
              <a:t> </a:t>
            </a:r>
            <a:r>
              <a:rPr lang="ru-RU" sz="1000" b="1" dirty="0"/>
              <a:t>тыс. руб</a:t>
            </a:r>
            <a:r>
              <a:rPr lang="ru-RU" sz="1000" b="1" dirty="0" smtClean="0"/>
              <a:t>.</a:t>
            </a:r>
            <a:r>
              <a:rPr lang="en-US" sz="1000" b="1" dirty="0" smtClean="0"/>
              <a:t> / </a:t>
            </a:r>
            <a:r>
              <a:rPr lang="en-US" sz="1000" b="1" dirty="0" err="1" smtClean="0"/>
              <a:t>исполнено</a:t>
            </a:r>
            <a:r>
              <a:rPr lang="en-US" sz="1000" b="1" dirty="0" smtClean="0"/>
              <a:t> 99,7 тыс. </a:t>
            </a:r>
            <a:r>
              <a:rPr lang="en-US" sz="1000" b="1" dirty="0" err="1" smtClean="0"/>
              <a:t>руб</a:t>
            </a:r>
            <a:r>
              <a:rPr lang="en-US" sz="1000" b="1" dirty="0" smtClean="0"/>
              <a:t>.</a:t>
            </a:r>
            <a:endParaRPr lang="ru-RU" sz="1000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990601" y="950305"/>
            <a:ext cx="3940628" cy="4613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/>
              <a:t>0100  Общегосударственные вопросы</a:t>
            </a:r>
            <a:r>
              <a:rPr lang="en-US" sz="1000" b="1" dirty="0" smtClean="0"/>
              <a:t> </a:t>
            </a:r>
          </a:p>
          <a:p>
            <a:pPr algn="ctr">
              <a:defRPr/>
            </a:pPr>
            <a:r>
              <a:rPr lang="en-US" sz="1000" b="1" dirty="0" smtClean="0"/>
              <a:t> </a:t>
            </a:r>
            <a:r>
              <a:rPr lang="en-US" sz="1000" b="1" dirty="0" err="1" smtClean="0"/>
              <a:t>план</a:t>
            </a:r>
            <a:r>
              <a:rPr lang="en-US" sz="1000" b="1" dirty="0" smtClean="0"/>
              <a:t> </a:t>
            </a:r>
            <a:r>
              <a:rPr lang="ru-RU" sz="1000" b="1" dirty="0" smtClean="0"/>
              <a:t>591</a:t>
            </a:r>
            <a:r>
              <a:rPr lang="en-US" sz="1000" b="1" dirty="0" smtClean="0"/>
              <a:t> </a:t>
            </a:r>
            <a:r>
              <a:rPr lang="ru-RU" sz="1000" b="1" dirty="0" smtClean="0"/>
              <a:t>748,8</a:t>
            </a:r>
            <a:r>
              <a:rPr lang="en-US" sz="1000" b="1" dirty="0" smtClean="0"/>
              <a:t> </a:t>
            </a:r>
            <a:r>
              <a:rPr lang="ru-RU" sz="1000" b="1" dirty="0" smtClean="0"/>
              <a:t>тыс</a:t>
            </a:r>
            <a:r>
              <a:rPr lang="ru-RU" sz="1000" b="1" dirty="0"/>
              <a:t>. руб</a:t>
            </a:r>
            <a:r>
              <a:rPr lang="ru-RU" sz="1000" b="1" dirty="0" smtClean="0"/>
              <a:t>.</a:t>
            </a:r>
            <a:r>
              <a:rPr lang="en-US" sz="1000" b="1" dirty="0" smtClean="0"/>
              <a:t>/ </a:t>
            </a:r>
            <a:r>
              <a:rPr lang="en-US" sz="1000" b="1" dirty="0" err="1" smtClean="0"/>
              <a:t>исполнено</a:t>
            </a:r>
            <a:r>
              <a:rPr lang="en-US" sz="1000" b="1" dirty="0"/>
              <a:t> </a:t>
            </a:r>
            <a:r>
              <a:rPr lang="en-US" sz="1000" b="1" dirty="0" smtClean="0"/>
              <a:t>586 014,7 тыс. </a:t>
            </a:r>
            <a:r>
              <a:rPr lang="en-US" sz="1000" b="1" dirty="0" err="1" smtClean="0"/>
              <a:t>руб</a:t>
            </a:r>
            <a:r>
              <a:rPr lang="en-US" sz="1000" b="1" dirty="0" smtClean="0"/>
              <a:t>.</a:t>
            </a:r>
            <a:endParaRPr lang="ru-RU" sz="1000" b="1" dirty="0"/>
          </a:p>
        </p:txBody>
      </p:sp>
      <p:pic>
        <p:nvPicPr>
          <p:cNvPr id="35888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537" y="3318207"/>
            <a:ext cx="673700" cy="44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 descr="Фиолетовый узор"/>
          <p:cNvSpPr>
            <a:spLocks noChangeArrowheads="1"/>
          </p:cNvSpPr>
          <p:nvPr/>
        </p:nvSpPr>
        <p:spPr bwMode="auto">
          <a:xfrm>
            <a:off x="4616605" y="2903447"/>
            <a:ext cx="3123543" cy="2534542"/>
          </a:xfrm>
          <a:prstGeom prst="roundRect">
            <a:avLst>
              <a:gd name="adj" fmla="val 50000"/>
            </a:avLst>
          </a:prstGeom>
          <a:blipFill dpi="0" rotWithShape="1">
            <a:blip r:embed="rId17" cstate="print"/>
            <a:srcRect/>
            <a:tile tx="0" ty="0" sx="100000" sy="100000" flip="none" algn="tl"/>
          </a:blip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300" b="1" dirty="0">
                <a:solidFill>
                  <a:schemeClr val="bg1"/>
                </a:solidFill>
              </a:rPr>
              <a:t>РАСХОДЫ </a:t>
            </a:r>
            <a:r>
              <a:rPr lang="ru-RU" sz="1300" b="1" dirty="0" smtClean="0">
                <a:solidFill>
                  <a:schemeClr val="bg1"/>
                </a:solidFill>
              </a:rPr>
              <a:t>БЮДЖЕТА</a:t>
            </a:r>
            <a:r>
              <a:rPr lang="en-US" sz="1300" b="1" dirty="0">
                <a:solidFill>
                  <a:schemeClr val="bg1"/>
                </a:solidFill>
              </a:rPr>
              <a:t> </a:t>
            </a:r>
            <a:r>
              <a:rPr lang="en-US" sz="1300" b="1" dirty="0" smtClean="0">
                <a:solidFill>
                  <a:schemeClr val="bg1"/>
                </a:solidFill>
              </a:rPr>
              <a:t>ВСЕГО:</a:t>
            </a:r>
            <a:endParaRPr lang="en-US" sz="13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1300" b="1" dirty="0" err="1" smtClean="0">
                <a:solidFill>
                  <a:schemeClr val="bg1"/>
                </a:solidFill>
              </a:rPr>
              <a:t>план</a:t>
            </a:r>
            <a:r>
              <a:rPr lang="ru-RU" sz="1300" b="1" dirty="0" smtClean="0">
                <a:solidFill>
                  <a:schemeClr val="bg1"/>
                </a:solidFill>
              </a:rPr>
              <a:t> </a:t>
            </a:r>
            <a:r>
              <a:rPr lang="en-US" sz="1300" b="1" dirty="0">
                <a:solidFill>
                  <a:schemeClr val="bg1"/>
                </a:solidFill>
              </a:rPr>
              <a:t>6 307 742,5</a:t>
            </a:r>
            <a:r>
              <a:rPr lang="ru-RU" sz="1300" b="1" dirty="0">
                <a:solidFill>
                  <a:schemeClr val="bg1"/>
                </a:solidFill>
              </a:rPr>
              <a:t> </a:t>
            </a:r>
            <a:r>
              <a:rPr lang="ru-RU" sz="1000" b="1" dirty="0">
                <a:solidFill>
                  <a:schemeClr val="bg1"/>
                </a:solidFill>
              </a:rPr>
              <a:t>т</a:t>
            </a:r>
            <a:r>
              <a:rPr lang="en-US" sz="1000" b="1" dirty="0" err="1">
                <a:solidFill>
                  <a:schemeClr val="bg1"/>
                </a:solidFill>
              </a:rPr>
              <a:t>ыс</a:t>
            </a:r>
            <a:r>
              <a:rPr lang="ru-RU" sz="1000" b="1" dirty="0">
                <a:solidFill>
                  <a:schemeClr val="bg1"/>
                </a:solidFill>
              </a:rPr>
              <a:t>. </a:t>
            </a:r>
            <a:r>
              <a:rPr lang="en-US" sz="1000" b="1" dirty="0">
                <a:solidFill>
                  <a:schemeClr val="bg1"/>
                </a:solidFill>
              </a:rPr>
              <a:t>р</a:t>
            </a:r>
            <a:r>
              <a:rPr lang="ru-RU" sz="1000" b="1" dirty="0" err="1">
                <a:solidFill>
                  <a:schemeClr val="bg1"/>
                </a:solidFill>
              </a:rPr>
              <a:t>уб</a:t>
            </a:r>
            <a:r>
              <a:rPr lang="en-US" sz="1000" b="1" dirty="0">
                <a:solidFill>
                  <a:schemeClr val="bg1"/>
                </a:solidFill>
              </a:rPr>
              <a:t>/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1300" b="1" dirty="0">
                <a:solidFill>
                  <a:schemeClr val="bg1"/>
                </a:solidFill>
              </a:rPr>
              <a:t> </a:t>
            </a:r>
            <a:r>
              <a:rPr lang="en-US" sz="1300" b="1" dirty="0" err="1">
                <a:solidFill>
                  <a:schemeClr val="bg1"/>
                </a:solidFill>
              </a:rPr>
              <a:t>исполнено</a:t>
            </a:r>
            <a:r>
              <a:rPr lang="en-US" sz="1300" b="1" dirty="0">
                <a:solidFill>
                  <a:schemeClr val="bg1"/>
                </a:solidFill>
              </a:rPr>
              <a:t>  5 507 871,2 </a:t>
            </a:r>
            <a:r>
              <a:rPr lang="en-US" sz="1000" b="1" dirty="0">
                <a:solidFill>
                  <a:schemeClr val="bg1"/>
                </a:solidFill>
              </a:rPr>
              <a:t>тыс. </a:t>
            </a:r>
            <a:r>
              <a:rPr lang="en-US" sz="1000" b="1" dirty="0" err="1">
                <a:solidFill>
                  <a:schemeClr val="bg1"/>
                </a:solidFill>
              </a:rPr>
              <a:t>руб</a:t>
            </a:r>
            <a:r>
              <a:rPr lang="en-US" sz="11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ru-RU" sz="1100" i="1" dirty="0">
              <a:solidFill>
                <a:srgbClr val="EEACE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9084296" y="3318206"/>
            <a:ext cx="3007861" cy="5769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/>
              <a:t>0500  ЖКХ </a:t>
            </a:r>
            <a:endParaRPr lang="en-US" sz="1000" b="1" dirty="0" smtClean="0"/>
          </a:p>
          <a:p>
            <a:pPr algn="ctr">
              <a:defRPr/>
            </a:pPr>
            <a:r>
              <a:rPr lang="en-US" sz="1000" b="1" dirty="0" err="1"/>
              <a:t>п</a:t>
            </a:r>
            <a:r>
              <a:rPr lang="en-US" sz="1000" b="1" dirty="0" err="1" smtClean="0"/>
              <a:t>лан</a:t>
            </a:r>
            <a:r>
              <a:rPr lang="en-US" sz="1000" b="1" dirty="0"/>
              <a:t> </a:t>
            </a:r>
            <a:r>
              <a:rPr lang="en-US" sz="1000" b="1" dirty="0" smtClean="0"/>
              <a:t>212 256,8</a:t>
            </a:r>
            <a:r>
              <a:rPr lang="ru-RU" sz="1000" b="1" dirty="0" smtClean="0"/>
              <a:t>тыс</a:t>
            </a:r>
            <a:r>
              <a:rPr lang="ru-RU" sz="1000" b="1" dirty="0"/>
              <a:t>. руб</a:t>
            </a:r>
            <a:r>
              <a:rPr lang="ru-RU" sz="1000" b="1" dirty="0" smtClean="0"/>
              <a:t>.</a:t>
            </a:r>
            <a:r>
              <a:rPr lang="en-US" sz="1000" b="1" dirty="0" smtClean="0"/>
              <a:t>/</a:t>
            </a:r>
          </a:p>
          <a:p>
            <a:pPr algn="ctr">
              <a:defRPr/>
            </a:pPr>
            <a:r>
              <a:rPr lang="en-US" sz="1000" b="1" dirty="0" smtClean="0"/>
              <a:t> </a:t>
            </a:r>
            <a:r>
              <a:rPr lang="en-US" sz="1000" b="1" dirty="0" err="1" smtClean="0"/>
              <a:t>исполнено</a:t>
            </a:r>
            <a:r>
              <a:rPr lang="en-US" sz="1000" b="1" dirty="0"/>
              <a:t> </a:t>
            </a:r>
            <a:r>
              <a:rPr lang="en-US" sz="1000" b="1" dirty="0" smtClean="0"/>
              <a:t>137 883,2 тыс. </a:t>
            </a:r>
            <a:r>
              <a:rPr lang="en-US" sz="1000" b="1" dirty="0" err="1" smtClean="0"/>
              <a:t>руб</a:t>
            </a:r>
            <a:r>
              <a:rPr lang="en-US" sz="1000" b="1" dirty="0" smtClean="0"/>
              <a:t>.</a:t>
            </a:r>
            <a:endParaRPr lang="ru-RU" sz="1000" b="1" dirty="0"/>
          </a:p>
        </p:txBody>
      </p:sp>
      <p:pic>
        <p:nvPicPr>
          <p:cNvPr id="29" name="Picture 1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157" y="2752446"/>
            <a:ext cx="741341" cy="5657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ртинки по запросу средства массовой информации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143" y="3631868"/>
            <a:ext cx="874788" cy="5265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119843" y="3430934"/>
            <a:ext cx="2657153" cy="7275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b="1" dirty="0" smtClean="0"/>
              <a:t>12</a:t>
            </a:r>
            <a:r>
              <a:rPr lang="ru-RU" sz="1000" b="1" dirty="0" smtClean="0"/>
              <a:t>00  </a:t>
            </a:r>
            <a:r>
              <a:rPr lang="en-US" sz="1000" b="1" dirty="0" err="1" smtClean="0"/>
              <a:t>Средства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массовой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информации</a:t>
            </a:r>
            <a:r>
              <a:rPr lang="en-US" sz="1000" b="1" dirty="0" smtClean="0"/>
              <a:t> </a:t>
            </a:r>
          </a:p>
          <a:p>
            <a:pPr algn="ctr">
              <a:defRPr/>
            </a:pPr>
            <a:r>
              <a:rPr lang="en-US" sz="1000" b="1" dirty="0" smtClean="0"/>
              <a:t> </a:t>
            </a:r>
            <a:r>
              <a:rPr lang="en-US" sz="1000" b="1" dirty="0" err="1" smtClean="0"/>
              <a:t>план</a:t>
            </a:r>
            <a:r>
              <a:rPr lang="en-US" sz="1000" b="1" dirty="0" smtClean="0"/>
              <a:t> 7 375,1</a:t>
            </a:r>
            <a:r>
              <a:rPr lang="ru-RU" sz="1000" b="1" dirty="0" smtClean="0"/>
              <a:t>тыс</a:t>
            </a:r>
            <a:r>
              <a:rPr lang="ru-RU" sz="1000" b="1" dirty="0"/>
              <a:t>. руб</a:t>
            </a:r>
            <a:r>
              <a:rPr lang="ru-RU" sz="1000" b="1" dirty="0" smtClean="0"/>
              <a:t>.</a:t>
            </a:r>
            <a:r>
              <a:rPr lang="en-US" sz="1000" b="1" dirty="0" smtClean="0"/>
              <a:t>/ </a:t>
            </a:r>
          </a:p>
          <a:p>
            <a:pPr algn="ctr">
              <a:defRPr/>
            </a:pPr>
            <a:r>
              <a:rPr lang="en-US" sz="1000" b="1" dirty="0" err="1" smtClean="0"/>
              <a:t>исполнено</a:t>
            </a:r>
            <a:r>
              <a:rPr lang="en-US" sz="1000" b="1" dirty="0" smtClean="0"/>
              <a:t> 7 020,8 тыс. </a:t>
            </a:r>
            <a:r>
              <a:rPr lang="en-US" sz="1000" b="1" dirty="0" err="1" smtClean="0"/>
              <a:t>руб</a:t>
            </a:r>
            <a:r>
              <a:rPr lang="en-US" sz="1000" b="1" dirty="0" smtClean="0"/>
              <a:t>.</a:t>
            </a:r>
            <a:endParaRPr lang="ru-RU" sz="1000" b="1" dirty="0"/>
          </a:p>
        </p:txBody>
      </p:sp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291" y="1808485"/>
            <a:ext cx="664668" cy="49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476953"/>
      </p:ext>
    </p:extLst>
  </p:cSld>
  <p:clrMapOvr>
    <a:masterClrMapping/>
  </p:clrMapOvr>
  <p:transition spd="slow" advClick="0" advTm="1000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05740" y="0"/>
            <a:ext cx="11889635" cy="1023730"/>
          </a:xfr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расходах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Щё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лковского муниципального района в разрезе </a:t>
            </a:r>
            <a:b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(тыс.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2000" dirty="0" smtClean="0"/>
              <a:t>)</a:t>
            </a:r>
            <a:r>
              <a:rPr lang="ru-RU" sz="1800" dirty="0">
                <a:latin typeface="Arial"/>
              </a:rPr>
              <a:t/>
            </a:r>
            <a:br>
              <a:rPr lang="ru-RU" sz="1800" dirty="0">
                <a:latin typeface="Arial"/>
              </a:rPr>
            </a:br>
            <a:endParaRPr lang="ru-RU" sz="20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566350"/>
              </p:ext>
            </p:extLst>
          </p:nvPr>
        </p:nvGraphicFramePr>
        <p:xfrm>
          <a:off x="148590" y="1039134"/>
          <a:ext cx="11951969" cy="5692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697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36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542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542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999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953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230" marR="4230" marT="423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тыс.руб.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31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Наименования муниципальной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программы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/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Исполнено  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2015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Утверждено 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на 2016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/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Исполнено  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2016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% исполнения 2016 года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3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</a:rPr>
                        <a:t>Развитие </a:t>
                      </a:r>
                      <a:r>
                        <a:rPr lang="ru-RU" sz="1000" u="none" strike="noStrike" dirty="0">
                          <a:effectLst/>
                        </a:rPr>
                        <a:t>и функционирование дорожно-транспортного комплекса Щёлковского муниципального </a:t>
                      </a:r>
                      <a:r>
                        <a:rPr lang="ru-RU" sz="1000" u="none" strike="noStrike" dirty="0" smtClean="0">
                          <a:effectLst/>
                        </a:rPr>
                        <a:t>района            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29 502,7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136 358,9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123 591,7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90,6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12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</a:rPr>
                        <a:t>Архитектура </a:t>
                      </a:r>
                      <a:r>
                        <a:rPr lang="ru-RU" sz="1000" u="none" strike="noStrike" dirty="0">
                          <a:effectLst/>
                        </a:rPr>
                        <a:t>и градостроительство Щёлковского муниципального </a:t>
                      </a:r>
                      <a:r>
                        <a:rPr lang="ru-RU" sz="1000" u="none" strike="noStrike" dirty="0" smtClean="0">
                          <a:effectLst/>
                        </a:rPr>
                        <a:t>района          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0,0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1 500,0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1 500,0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100,0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533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</a:rPr>
                        <a:t> Образование </a:t>
                      </a:r>
                      <a:r>
                        <a:rPr lang="ru-RU" sz="1000" u="none" strike="noStrike" dirty="0">
                          <a:effectLst/>
                        </a:rPr>
                        <a:t>Щёлковского муниципального </a:t>
                      </a:r>
                      <a:r>
                        <a:rPr lang="ru-RU" sz="1000" u="none" strike="noStrike" dirty="0" smtClean="0">
                          <a:effectLst/>
                        </a:rPr>
                        <a:t>района               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4 002 861,1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4 834 079,9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4 172 291,6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86,3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533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</a:rPr>
                        <a:t>Развитие </a:t>
                      </a:r>
                      <a:r>
                        <a:rPr lang="ru-RU" sz="1000" u="none" strike="noStrike" dirty="0">
                          <a:effectLst/>
                        </a:rPr>
                        <a:t>жилищно-коммунального хозяйства Щёлковского муниципального </a:t>
                      </a:r>
                      <a:r>
                        <a:rPr lang="ru-RU" sz="1000" u="none" strike="noStrike" dirty="0" smtClean="0">
                          <a:effectLst/>
                        </a:rPr>
                        <a:t>района              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278 547,2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254 489,1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178 934,6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70,3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328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</a:rPr>
                        <a:t>Спорт </a:t>
                      </a:r>
                      <a:r>
                        <a:rPr lang="ru-RU" sz="1000" u="none" strike="noStrike" dirty="0">
                          <a:effectLst/>
                        </a:rPr>
                        <a:t>Щёлковского  муниципального района  </a:t>
                      </a:r>
                      <a:r>
                        <a:rPr lang="ru-RU" sz="1000" u="none" strike="noStrike" dirty="0" smtClean="0">
                          <a:effectLst/>
                        </a:rPr>
                        <a:t>              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238 700,7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155 151,7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148 318,1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95,6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34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</a:rPr>
                        <a:t>Культура </a:t>
                      </a:r>
                      <a:r>
                        <a:rPr lang="ru-RU" sz="1000" u="none" strike="noStrike" dirty="0">
                          <a:effectLst/>
                        </a:rPr>
                        <a:t>Щёлковского муниципального </a:t>
                      </a:r>
                      <a:r>
                        <a:rPr lang="ru-RU" sz="1000" u="none" strike="noStrike" dirty="0" smtClean="0">
                          <a:effectLst/>
                        </a:rPr>
                        <a:t>района          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125 230,1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118 060,8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116 587,7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98,8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31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</a:rPr>
                        <a:t>Экология </a:t>
                      </a:r>
                      <a:r>
                        <a:rPr lang="ru-RU" sz="1000" u="none" strike="noStrike" dirty="0">
                          <a:effectLst/>
                        </a:rPr>
                        <a:t>и окружающая среда Щёлковского муниципального </a:t>
                      </a:r>
                      <a:r>
                        <a:rPr lang="ru-RU" sz="1000" u="none" strike="noStrike" dirty="0" smtClean="0">
                          <a:effectLst/>
                        </a:rPr>
                        <a:t>района               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4 359,0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5 610,9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5 610,9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100,0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88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</a:rPr>
                        <a:t>Безопасность </a:t>
                      </a:r>
                      <a:r>
                        <a:rPr lang="ru-RU" sz="1000" u="none" strike="noStrike" dirty="0">
                          <a:effectLst/>
                        </a:rPr>
                        <a:t>Щёлковского муниципального </a:t>
                      </a:r>
                      <a:r>
                        <a:rPr lang="ru-RU" sz="1000" u="none" strike="noStrike" dirty="0" smtClean="0">
                          <a:effectLst/>
                        </a:rPr>
                        <a:t>района             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18 116,1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33 391,4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33 193,3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99,4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2720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err="1" smtClean="0">
                          <a:effectLst/>
                        </a:rPr>
                        <a:t>Энергоэффективность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ru-RU" sz="1000" u="none" strike="noStrike" dirty="0">
                          <a:effectLst/>
                        </a:rPr>
                        <a:t>и развитие энергетики  на территории Щёлковского муниципального </a:t>
                      </a:r>
                      <a:r>
                        <a:rPr lang="ru-RU" sz="1000" u="none" strike="noStrike" dirty="0" smtClean="0">
                          <a:effectLst/>
                        </a:rPr>
                        <a:t>района               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24,2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4 708,3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4 667,5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99,1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056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</a:rPr>
                        <a:t>Жилище </a:t>
                      </a:r>
                      <a:r>
                        <a:rPr lang="ru-RU" sz="1000" u="none" strike="noStrike" dirty="0">
                          <a:effectLst/>
                        </a:rPr>
                        <a:t>Щёлковского муниципального </a:t>
                      </a:r>
                      <a:r>
                        <a:rPr lang="ru-RU" sz="1000" u="none" strike="noStrike" dirty="0" smtClean="0">
                          <a:effectLst/>
                        </a:rPr>
                        <a:t>района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49 146,8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59 145,5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55 955,6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94,6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8448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</a:rPr>
                        <a:t>Предпринимательство </a:t>
                      </a:r>
                      <a:r>
                        <a:rPr lang="ru-RU" sz="1000" u="none" strike="noStrike" dirty="0">
                          <a:effectLst/>
                        </a:rPr>
                        <a:t>Щёлковского муниципального </a:t>
                      </a:r>
                      <a:r>
                        <a:rPr lang="ru-RU" sz="1000" u="none" strike="noStrike" dirty="0" smtClean="0">
                          <a:effectLst/>
                        </a:rPr>
                        <a:t>района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52 568,4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53 976,9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52 856,2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97,9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0584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</a:rPr>
                        <a:t>Информационная </a:t>
                      </a:r>
                      <a:r>
                        <a:rPr lang="ru-RU" sz="1000" u="none" strike="noStrike" dirty="0">
                          <a:effectLst/>
                        </a:rPr>
                        <a:t>и внутренняя политика Щёлковского муниципального </a:t>
                      </a:r>
                      <a:r>
                        <a:rPr lang="ru-RU" sz="1000" u="none" strike="noStrike" dirty="0" smtClean="0">
                          <a:effectLst/>
                        </a:rPr>
                        <a:t>района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6 939,1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38 873,7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38 519,3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99,1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9872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</a:rPr>
                        <a:t>Эффективная </a:t>
                      </a:r>
                      <a:r>
                        <a:rPr lang="ru-RU" sz="1000" u="none" strike="noStrike" dirty="0">
                          <a:effectLst/>
                        </a:rPr>
                        <a:t>власть в Щёлковском муниципальном </a:t>
                      </a:r>
                      <a:r>
                        <a:rPr lang="ru-RU" sz="1000" u="none" strike="noStrike" dirty="0" smtClean="0">
                          <a:effectLst/>
                        </a:rPr>
                        <a:t>районе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485 693,9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584 099,4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548 384,0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93,9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6059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ИТОГО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ПРОГРАММНЫЕ РАСХОДЫ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5 291 689,3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6 279 446,5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5 480 410,5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87,3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4208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Непрограммные расходы бюджета Щёлковского муниципального района               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28 447,2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28 296,0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27 460,7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97,0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60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В С Е Г О   Р А С Х О Д О В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5 320 136,5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6 307 742,5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5 507 871,2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87,3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30" marR="4230" marT="4230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954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5"/>
          <p:cNvSpPr>
            <a:spLocks noChangeArrowheads="1"/>
          </p:cNvSpPr>
          <p:nvPr/>
        </p:nvSpPr>
        <p:spPr bwMode="auto">
          <a:xfrm>
            <a:off x="13793" y="14288"/>
            <a:ext cx="12178207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Информация о достигнутых и плановых целевых показателях муниципальных программ Щёлковского муниципального района за 2016 год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sz="1600" dirty="0"/>
              <a:t>(Отображение целевых показателей муниципальных программ осуществляется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sz="1600" dirty="0"/>
              <a:t>при активации гиперссылки в режиме полноформатного просмотра презентации (F5</a:t>
            </a:r>
            <a:r>
              <a:rPr lang="ru-RU" sz="1600" dirty="0" smtClean="0"/>
              <a:t>))</a:t>
            </a:r>
            <a:endParaRPr lang="ru-RU" alt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793" y="1336629"/>
            <a:ext cx="3873963" cy="136815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alt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Развитие и функционирование дорожно-транспортного комплекса  </a:t>
            </a:r>
            <a:endParaRPr lang="ru-RU" sz="23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504379" y="3621100"/>
            <a:ext cx="2687622" cy="936104"/>
          </a:xfrm>
          <a:prstGeom prst="rect">
            <a:avLst/>
          </a:prstGeom>
          <a:solidFill>
            <a:srgbClr val="00B05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Эффективная власть</a:t>
            </a: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80453" y="4557204"/>
            <a:ext cx="4722840" cy="2395933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ctr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Образование </a:t>
            </a:r>
            <a:endParaRPr lang="ru-RU" alt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20408" y="4540761"/>
            <a:ext cx="2767419" cy="2348882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Сельское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хозяйство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  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203293" y="4557204"/>
            <a:ext cx="1988708" cy="239593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Жилище</a:t>
            </a:r>
            <a:endParaRPr lang="ru-RU" sz="2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887756" y="2250560"/>
            <a:ext cx="2936769" cy="144637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Спорт 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23949" y="4509120"/>
            <a:ext cx="2720408" cy="2395933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fontAlgn="ctr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Информационная и внутренняя политика</a:t>
            </a:r>
            <a:endParaRPr lang="ru-RU" altLang="ru-RU" sz="2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87756" y="1340768"/>
            <a:ext cx="2936771" cy="864096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Архитектура и 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градостроительство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 </a:t>
            </a: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526734" y="1346509"/>
            <a:ext cx="2687623" cy="1036672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ctr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Развитие жилищно-коммунального 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хозяйства  </a:t>
            </a:r>
            <a:endParaRPr lang="ru-RU" alt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23949" y="2700644"/>
            <a:ext cx="3860171" cy="950590"/>
          </a:xfrm>
          <a:prstGeom prst="rect">
            <a:avLst/>
          </a:prstGeom>
          <a:solidFill>
            <a:srgbClr val="7030A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Культура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549092" y="2353378"/>
            <a:ext cx="2642909" cy="1240735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11" action="ppaction://hlinkfile"/>
            </a:endParaRPr>
          </a:p>
          <a:p>
            <a:pPr algn="ctr">
              <a:defRPr/>
            </a:pP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Экология </a:t>
            </a:r>
            <a:r>
              <a:rPr lang="ru-RU" alt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и окружающая </a:t>
            </a:r>
            <a:r>
              <a:rPr lang="en-US" alt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среда</a:t>
            </a:r>
            <a:r>
              <a:rPr lang="en-US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 </a:t>
            </a:r>
            <a:endParaRPr lang="ru-RU" alt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42476" y="1346509"/>
            <a:ext cx="2706616" cy="230011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Безопасность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 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107379" y="3651234"/>
            <a:ext cx="3396999" cy="86823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Предпринимательство  </a:t>
            </a:r>
            <a:endParaRPr lang="ru-RU" sz="2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-23949" y="3646628"/>
            <a:ext cx="6192508" cy="862491"/>
          </a:xfrm>
          <a:prstGeom prst="rect">
            <a:avLst/>
          </a:prstGeom>
          <a:solidFill>
            <a:schemeClr val="accent3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Энергоэффективность</a:t>
            </a:r>
            <a:r>
              <a:rPr lang="ru-RU" alt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 и развитие энергетики 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 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80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871" y="0"/>
            <a:ext cx="10957048" cy="9087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 eaLnBrk="1" hangingPunct="1">
              <a:buNone/>
              <a:defRPr/>
            </a:pPr>
            <a:r>
              <a:rPr lang="ru-RU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Информация об общественно значимых проектах, реализуемых на территории Щёлковского муниципального района</a:t>
            </a:r>
            <a:endParaRPr lang="ru-RU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435879" y="1941728"/>
            <a:ext cx="2304256" cy="864096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67 991,7 </a:t>
            </a:r>
            <a:r>
              <a:rPr lang="en-US" sz="16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тыс</a:t>
            </a:r>
            <a:r>
              <a:rPr lang="en-US" sz="16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r>
              <a:rPr lang="ru-RU" sz="1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рублей</a:t>
            </a:r>
            <a:endParaRPr lang="ru-RU" sz="16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44098" y="1924760"/>
            <a:ext cx="2304256" cy="864096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89 212,9 </a:t>
            </a:r>
            <a:r>
              <a:rPr lang="en-US" sz="16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тыс</a:t>
            </a:r>
            <a:r>
              <a:rPr lang="en-US" sz="16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r>
              <a:rPr lang="ru-RU" sz="1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рублей</a:t>
            </a:r>
            <a:endParaRPr lang="ru-RU" sz="16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35879" y="2918661"/>
            <a:ext cx="2304256" cy="86409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17 288,6</a:t>
            </a:r>
            <a:r>
              <a:rPr lang="ru-RU" sz="1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тыс</a:t>
            </a:r>
            <a:r>
              <a:rPr lang="en-US" sz="1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r>
              <a:rPr lang="ru-RU" sz="16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рубл</a:t>
            </a:r>
            <a:r>
              <a:rPr lang="en-US" sz="16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ей</a:t>
            </a:r>
            <a:endParaRPr lang="ru-RU" sz="16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64585" y="2938463"/>
            <a:ext cx="2304256" cy="86409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26 141,4 </a:t>
            </a:r>
            <a:r>
              <a:rPr lang="en-US" sz="16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тыс.</a:t>
            </a:r>
            <a:r>
              <a:rPr lang="en-US" sz="16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рублей</a:t>
            </a:r>
            <a:endParaRPr lang="ru-RU" sz="16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553074" y="3874968"/>
            <a:ext cx="2304256" cy="86409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36 992,4 </a:t>
            </a:r>
            <a:r>
              <a:rPr lang="en-US" sz="16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тыс</a:t>
            </a:r>
            <a:r>
              <a:rPr lang="en-US" sz="16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r>
              <a:rPr lang="ru-RU" sz="1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рублей</a:t>
            </a:r>
            <a:endParaRPr lang="ru-RU" sz="16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64585" y="3874968"/>
            <a:ext cx="2304256" cy="86409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38 614 </a:t>
            </a:r>
            <a:r>
              <a:rPr lang="en-US" sz="16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тыс</a:t>
            </a:r>
            <a:r>
              <a:rPr lang="en-US" sz="16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r>
              <a:rPr lang="ru-RU" sz="1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рублей </a:t>
            </a:r>
            <a:endParaRPr lang="ru-RU" sz="16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455738" y="4848226"/>
            <a:ext cx="2304256" cy="8640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7 000</a:t>
            </a:r>
            <a:r>
              <a:rPr lang="ru-RU" sz="16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тыс</a:t>
            </a:r>
            <a:r>
              <a:rPr lang="en-US" sz="16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r>
              <a:rPr lang="ru-RU" sz="16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рубл</a:t>
            </a:r>
            <a:r>
              <a:rPr lang="en-US" sz="16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ей</a:t>
            </a:r>
            <a:endParaRPr lang="ru-RU" sz="16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64585" y="4822777"/>
            <a:ext cx="2304256" cy="8640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517 030 </a:t>
            </a:r>
            <a:r>
              <a:rPr lang="en-US" sz="16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тыс</a:t>
            </a:r>
            <a:r>
              <a:rPr lang="en-US" sz="16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r>
              <a:rPr lang="ru-RU" sz="16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рубл</a:t>
            </a:r>
            <a:r>
              <a:rPr lang="en-US" sz="16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ей</a:t>
            </a:r>
            <a:endParaRPr lang="ru-RU" sz="16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2012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838" y="1525215"/>
            <a:ext cx="25598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3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221" y="2932651"/>
            <a:ext cx="2660649" cy="1700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14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835" y="4909840"/>
            <a:ext cx="2616200" cy="1604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4917755" y="1792448"/>
            <a:ext cx="4375704" cy="95234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9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900" b="1" dirty="0" err="1" smtClean="0">
                <a:solidFill>
                  <a:schemeClr val="tx1"/>
                </a:solidFill>
              </a:rPr>
              <a:t>Строительство</a:t>
            </a:r>
            <a:r>
              <a:rPr lang="en-US" sz="900" b="1" dirty="0" smtClean="0">
                <a:solidFill>
                  <a:schemeClr val="tx1"/>
                </a:solidFill>
              </a:rPr>
              <a:t>  </a:t>
            </a:r>
            <a:r>
              <a:rPr lang="en-US" sz="900" b="1" dirty="0" err="1">
                <a:solidFill>
                  <a:schemeClr val="tx1"/>
                </a:solidFill>
              </a:rPr>
              <a:t>детского</a:t>
            </a:r>
            <a:r>
              <a:rPr lang="en-US" sz="900" b="1" dirty="0">
                <a:solidFill>
                  <a:schemeClr val="tx1"/>
                </a:solidFill>
              </a:rPr>
              <a:t> </a:t>
            </a:r>
            <a:r>
              <a:rPr lang="en-US" sz="900" b="1" dirty="0" err="1">
                <a:solidFill>
                  <a:schemeClr val="tx1"/>
                </a:solidFill>
              </a:rPr>
              <a:t>сада</a:t>
            </a:r>
            <a:r>
              <a:rPr lang="en-US" sz="900" b="1" dirty="0">
                <a:solidFill>
                  <a:schemeClr val="tx1"/>
                </a:solidFill>
              </a:rPr>
              <a:t> </a:t>
            </a:r>
            <a:r>
              <a:rPr lang="en-US" sz="900" b="1" dirty="0" smtClean="0">
                <a:solidFill>
                  <a:schemeClr val="tx1"/>
                </a:solidFill>
              </a:rPr>
              <a:t>в </a:t>
            </a:r>
            <a:r>
              <a:rPr lang="en-US" sz="900" b="1" dirty="0" err="1" smtClean="0">
                <a:solidFill>
                  <a:schemeClr val="tx1"/>
                </a:solidFill>
              </a:rPr>
              <a:t>городском</a:t>
            </a:r>
            <a:r>
              <a:rPr lang="en-US" sz="900" b="1" dirty="0" smtClean="0">
                <a:solidFill>
                  <a:schemeClr val="tx1"/>
                </a:solidFill>
              </a:rPr>
              <a:t> </a:t>
            </a:r>
            <a:r>
              <a:rPr lang="en-US" sz="900" b="1" dirty="0" err="1" smtClean="0">
                <a:solidFill>
                  <a:schemeClr val="tx1"/>
                </a:solidFill>
              </a:rPr>
              <a:t>поселении</a:t>
            </a:r>
            <a:r>
              <a:rPr lang="en-US" sz="900" b="1" dirty="0" smtClean="0">
                <a:solidFill>
                  <a:schemeClr val="tx1"/>
                </a:solidFill>
              </a:rPr>
              <a:t> </a:t>
            </a:r>
            <a:r>
              <a:rPr lang="en-US" sz="900" b="1" dirty="0" err="1" smtClean="0">
                <a:solidFill>
                  <a:schemeClr val="tx1"/>
                </a:solidFill>
              </a:rPr>
              <a:t>Щёлково</a:t>
            </a:r>
            <a:r>
              <a:rPr lang="en-US" sz="900" b="1" dirty="0" smtClean="0">
                <a:solidFill>
                  <a:schemeClr val="tx1"/>
                </a:solidFill>
              </a:rPr>
              <a:t>,</a:t>
            </a:r>
            <a:r>
              <a:rPr lang="ru-RU" sz="900" b="1" dirty="0" smtClean="0">
                <a:solidFill>
                  <a:schemeClr val="tx1"/>
                </a:solidFill>
              </a:rPr>
              <a:t>                     </a:t>
            </a:r>
            <a:r>
              <a:rPr lang="en-US" sz="900" b="1" dirty="0" smtClean="0">
                <a:solidFill>
                  <a:schemeClr val="tx1"/>
                </a:solidFill>
              </a:rPr>
              <a:t>1-ый </a:t>
            </a:r>
            <a:r>
              <a:rPr lang="en-US" sz="900" b="1" dirty="0" err="1" smtClean="0">
                <a:solidFill>
                  <a:schemeClr val="tx1"/>
                </a:solidFill>
              </a:rPr>
              <a:t>Советский</a:t>
            </a:r>
            <a:r>
              <a:rPr lang="en-US" sz="900" b="1" dirty="0" smtClean="0">
                <a:solidFill>
                  <a:schemeClr val="tx1"/>
                </a:solidFill>
              </a:rPr>
              <a:t> </a:t>
            </a:r>
            <a:r>
              <a:rPr lang="en-US" sz="900" b="1" dirty="0" err="1" smtClean="0">
                <a:solidFill>
                  <a:schemeClr val="tx1"/>
                </a:solidFill>
              </a:rPr>
              <a:t>переулок</a:t>
            </a:r>
            <a:r>
              <a:rPr lang="en-US" sz="900" b="1" dirty="0" smtClean="0">
                <a:solidFill>
                  <a:schemeClr val="tx1"/>
                </a:solidFill>
              </a:rPr>
              <a:t> на 170 </a:t>
            </a:r>
            <a:r>
              <a:rPr lang="en-US" sz="900" b="1" dirty="0" err="1" smtClean="0">
                <a:solidFill>
                  <a:schemeClr val="tx1"/>
                </a:solidFill>
              </a:rPr>
              <a:t>мест</a:t>
            </a:r>
            <a:endParaRPr lang="en-US" sz="900" b="1" dirty="0" smtClean="0">
              <a:solidFill>
                <a:schemeClr val="tx1"/>
              </a:solidFill>
            </a:endParaRPr>
          </a:p>
          <a:p>
            <a:pPr lvl="0"/>
            <a:r>
              <a:rPr lang="ru-RU" sz="900" b="1" dirty="0" smtClean="0">
                <a:solidFill>
                  <a:schemeClr val="tx1"/>
                </a:solidFill>
              </a:rPr>
              <a:t>Стоимость </a:t>
            </a:r>
            <a:r>
              <a:rPr lang="ru-RU" sz="900" b="1" dirty="0">
                <a:solidFill>
                  <a:schemeClr val="tx1"/>
                </a:solidFill>
              </a:rPr>
              <a:t>объекта </a:t>
            </a:r>
            <a:r>
              <a:rPr lang="en-US" sz="900" b="1" dirty="0">
                <a:solidFill>
                  <a:schemeClr val="tx1"/>
                </a:solidFill>
              </a:rPr>
              <a:t>    </a:t>
            </a:r>
            <a:r>
              <a:rPr lang="ru-RU" sz="900" b="1" dirty="0" smtClean="0">
                <a:solidFill>
                  <a:schemeClr val="tx1"/>
                </a:solidFill>
              </a:rPr>
              <a:t>182 965</a:t>
            </a:r>
            <a:r>
              <a:rPr lang="en-US" sz="900" b="1" dirty="0" smtClean="0">
                <a:solidFill>
                  <a:schemeClr val="tx1"/>
                </a:solidFill>
              </a:rPr>
              <a:t> </a:t>
            </a:r>
            <a:r>
              <a:rPr lang="ru-RU" sz="900" b="1" dirty="0">
                <a:solidFill>
                  <a:schemeClr val="tx1"/>
                </a:solidFill>
              </a:rPr>
              <a:t>тыс. рублей</a:t>
            </a:r>
          </a:p>
          <a:p>
            <a:pPr lvl="0"/>
            <a:r>
              <a:rPr lang="ru-RU" sz="900" dirty="0">
                <a:solidFill>
                  <a:schemeClr val="tx1"/>
                </a:solidFill>
              </a:rPr>
              <a:t>- Бюджет района  </a:t>
            </a:r>
            <a:r>
              <a:rPr lang="ru-RU" sz="900" dirty="0" smtClean="0">
                <a:solidFill>
                  <a:schemeClr val="tx1"/>
                </a:solidFill>
              </a:rPr>
              <a:t>20 009,0 </a:t>
            </a:r>
            <a:r>
              <a:rPr lang="en-US" sz="900" dirty="0" smtClean="0">
                <a:solidFill>
                  <a:schemeClr val="tx1"/>
                </a:solidFill>
              </a:rPr>
              <a:t> </a:t>
            </a:r>
            <a:r>
              <a:rPr lang="ru-RU" sz="900" dirty="0" smtClean="0">
                <a:solidFill>
                  <a:schemeClr val="tx1"/>
                </a:solidFill>
              </a:rPr>
              <a:t>тыс</a:t>
            </a:r>
            <a:r>
              <a:rPr lang="ru-RU" sz="900" dirty="0">
                <a:solidFill>
                  <a:schemeClr val="tx1"/>
                </a:solidFill>
              </a:rPr>
              <a:t>. рублей</a:t>
            </a:r>
          </a:p>
          <a:p>
            <a:pPr lvl="0"/>
            <a:r>
              <a:rPr lang="en-US" sz="900" dirty="0">
                <a:solidFill>
                  <a:schemeClr val="tx1"/>
                </a:solidFill>
              </a:rPr>
              <a:t>- </a:t>
            </a:r>
            <a:r>
              <a:rPr lang="ru-RU" sz="900" dirty="0">
                <a:solidFill>
                  <a:schemeClr val="tx1"/>
                </a:solidFill>
              </a:rPr>
              <a:t>Бюджет Московской области  </a:t>
            </a:r>
            <a:r>
              <a:rPr lang="ru-RU" sz="900" dirty="0" smtClean="0">
                <a:solidFill>
                  <a:schemeClr val="tx1"/>
                </a:solidFill>
              </a:rPr>
              <a:t>162 956,0</a:t>
            </a:r>
            <a:r>
              <a:rPr lang="en-US" sz="900" dirty="0" smtClean="0">
                <a:solidFill>
                  <a:schemeClr val="tx1"/>
                </a:solidFill>
              </a:rPr>
              <a:t>  </a:t>
            </a:r>
            <a:r>
              <a:rPr lang="ru-RU" sz="900" dirty="0">
                <a:solidFill>
                  <a:schemeClr val="tx1"/>
                </a:solidFill>
              </a:rPr>
              <a:t>тыс. рублей</a:t>
            </a:r>
            <a:r>
              <a:rPr lang="ru-RU" sz="9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en-US" sz="9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0"/>
            <a:r>
              <a:rPr lang="en-US" sz="9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Срок</a:t>
            </a:r>
            <a:r>
              <a:rPr lang="en-US" sz="9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ввода</a:t>
            </a:r>
            <a:r>
              <a:rPr lang="en-US" sz="900" dirty="0">
                <a:solidFill>
                  <a:srgbClr val="000000"/>
                </a:solidFill>
                <a:cs typeface="Times New Roman" panose="02020603050405020304" pitchFamily="18" charset="0"/>
              </a:rPr>
              <a:t> в </a:t>
            </a:r>
            <a:r>
              <a:rPr lang="en-US" sz="9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эксплуатацию</a:t>
            </a:r>
            <a:r>
              <a:rPr lang="en-US" sz="900" dirty="0">
                <a:solidFill>
                  <a:srgbClr val="000000"/>
                </a:solidFill>
                <a:cs typeface="Times New Roman" panose="02020603050405020304" pitchFamily="18" charset="0"/>
              </a:rPr>
              <a:t>: 2017 год</a:t>
            </a:r>
            <a:endParaRPr lang="ru-RU" sz="9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3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860026" y="4725542"/>
            <a:ext cx="4535148" cy="99439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en-US" sz="900" b="1" dirty="0" err="1">
                <a:solidFill>
                  <a:schemeClr val="tx1"/>
                </a:solidFill>
              </a:rPr>
              <a:t>Строительство</a:t>
            </a:r>
            <a:r>
              <a:rPr lang="en-US" sz="900" b="1" dirty="0">
                <a:solidFill>
                  <a:schemeClr val="tx1"/>
                </a:solidFill>
              </a:rPr>
              <a:t> с</a:t>
            </a:r>
            <a:r>
              <a:rPr lang="ru-RU" sz="900" b="1" dirty="0" err="1">
                <a:solidFill>
                  <a:schemeClr val="tx1"/>
                </a:solidFill>
              </a:rPr>
              <a:t>редн</a:t>
            </a:r>
            <a:r>
              <a:rPr lang="en-US" sz="900" b="1" dirty="0" err="1">
                <a:solidFill>
                  <a:schemeClr val="tx1"/>
                </a:solidFill>
              </a:rPr>
              <a:t>ей</a:t>
            </a:r>
            <a:r>
              <a:rPr lang="ru-RU" sz="900" b="1" dirty="0">
                <a:solidFill>
                  <a:schemeClr val="tx1"/>
                </a:solidFill>
              </a:rPr>
              <a:t> </a:t>
            </a:r>
            <a:r>
              <a:rPr lang="ru-RU" sz="900" b="1" dirty="0" err="1">
                <a:solidFill>
                  <a:schemeClr val="tx1"/>
                </a:solidFill>
              </a:rPr>
              <a:t>образовательн</a:t>
            </a:r>
            <a:r>
              <a:rPr lang="en-US" sz="900" b="1" dirty="0" err="1">
                <a:solidFill>
                  <a:schemeClr val="tx1"/>
                </a:solidFill>
              </a:rPr>
              <a:t>ой</a:t>
            </a:r>
            <a:r>
              <a:rPr lang="ru-RU" sz="900" b="1" dirty="0">
                <a:solidFill>
                  <a:schemeClr val="tx1"/>
                </a:solidFill>
              </a:rPr>
              <a:t> школ</a:t>
            </a:r>
            <a:r>
              <a:rPr lang="en-US" sz="900" b="1" dirty="0">
                <a:solidFill>
                  <a:schemeClr val="tx1"/>
                </a:solidFill>
              </a:rPr>
              <a:t>ы</a:t>
            </a:r>
            <a:r>
              <a:rPr lang="ru-RU" sz="900" b="1" dirty="0">
                <a:solidFill>
                  <a:schemeClr val="tx1"/>
                </a:solidFill>
              </a:rPr>
              <a:t>  в микрорайоне № 4 </a:t>
            </a:r>
            <a:r>
              <a:rPr lang="ru-RU" sz="900" dirty="0">
                <a:solidFill>
                  <a:schemeClr val="tx1"/>
                </a:solidFill>
              </a:rPr>
              <a:t>"</a:t>
            </a:r>
            <a:r>
              <a:rPr lang="ru-RU" sz="900" b="1" dirty="0">
                <a:solidFill>
                  <a:schemeClr val="tx1"/>
                </a:solidFill>
              </a:rPr>
              <a:t>Солнечный" с количеством учащихся 1 105 человек</a:t>
            </a:r>
          </a:p>
          <a:p>
            <a:pPr lvl="0"/>
            <a:r>
              <a:rPr lang="ru-RU" sz="900" b="1" dirty="0">
                <a:solidFill>
                  <a:schemeClr val="tx1"/>
                </a:solidFill>
              </a:rPr>
              <a:t>Стоимость объекта 994 500 тыс. рублей</a:t>
            </a:r>
          </a:p>
          <a:p>
            <a:pPr lvl="0"/>
            <a:r>
              <a:rPr lang="ru-RU" sz="900" dirty="0">
                <a:solidFill>
                  <a:schemeClr val="tx1"/>
                </a:solidFill>
              </a:rPr>
              <a:t>- Бюджет района  99 450 тыс. рублей</a:t>
            </a:r>
          </a:p>
          <a:p>
            <a:pPr marL="171450" lvl="0" indent="-171450">
              <a:buFontTx/>
              <a:buChar char="-"/>
            </a:pPr>
            <a:r>
              <a:rPr lang="ru-RU" sz="900" dirty="0" smtClean="0">
                <a:solidFill>
                  <a:schemeClr val="tx1"/>
                </a:solidFill>
              </a:rPr>
              <a:t>Бюджет </a:t>
            </a:r>
            <a:r>
              <a:rPr lang="ru-RU" sz="900" dirty="0">
                <a:solidFill>
                  <a:schemeClr val="tx1"/>
                </a:solidFill>
              </a:rPr>
              <a:t>Московской области  895 050 тыс. </a:t>
            </a:r>
            <a:r>
              <a:rPr lang="ru-RU" sz="900" dirty="0" smtClean="0">
                <a:solidFill>
                  <a:schemeClr val="tx1"/>
                </a:solidFill>
              </a:rPr>
              <a:t>рублей</a:t>
            </a:r>
            <a:endParaRPr lang="en-US" sz="900" dirty="0" smtClean="0">
              <a:solidFill>
                <a:schemeClr val="tx1"/>
              </a:solidFill>
            </a:endParaRPr>
          </a:p>
          <a:p>
            <a:r>
              <a:rPr lang="en-US" sz="900" dirty="0" err="1">
                <a:solidFill>
                  <a:schemeClr val="tx1"/>
                </a:solidFill>
              </a:rPr>
              <a:t>Срок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ввода</a:t>
            </a:r>
            <a:r>
              <a:rPr lang="en-US" sz="900" dirty="0">
                <a:solidFill>
                  <a:schemeClr val="tx1"/>
                </a:solidFill>
              </a:rPr>
              <a:t> в </a:t>
            </a:r>
            <a:r>
              <a:rPr lang="en-US" sz="900" dirty="0" err="1">
                <a:solidFill>
                  <a:schemeClr val="tx1"/>
                </a:solidFill>
              </a:rPr>
              <a:t>эксплуатацию</a:t>
            </a:r>
            <a:r>
              <a:rPr lang="en-US" sz="900" dirty="0">
                <a:solidFill>
                  <a:schemeClr val="tx1"/>
                </a:solidFill>
              </a:rPr>
              <a:t> : </a:t>
            </a:r>
            <a:r>
              <a:rPr lang="en-US" sz="900" dirty="0" smtClean="0">
                <a:solidFill>
                  <a:schemeClr val="tx1"/>
                </a:solidFill>
              </a:rPr>
              <a:t>2018 год</a:t>
            </a:r>
            <a:endParaRPr lang="ru-RU" sz="900" dirty="0">
              <a:solidFill>
                <a:schemeClr val="tx1"/>
              </a:solidFill>
            </a:endParaRPr>
          </a:p>
          <a:p>
            <a:pPr lvl="0"/>
            <a:r>
              <a:rPr lang="ru-RU" sz="900" dirty="0" smtClean="0">
                <a:solidFill>
                  <a:schemeClr val="tx1"/>
                </a:solidFill>
              </a:rPr>
              <a:t> 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917755" y="3802559"/>
            <a:ext cx="4375704" cy="83030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en-US" sz="900" b="1" dirty="0" err="1">
                <a:solidFill>
                  <a:schemeClr val="tx1"/>
                </a:solidFill>
              </a:rPr>
              <a:t>Строительство</a:t>
            </a:r>
            <a:r>
              <a:rPr lang="en-US" sz="900" b="1" dirty="0">
                <a:solidFill>
                  <a:schemeClr val="tx1"/>
                </a:solidFill>
              </a:rPr>
              <a:t> </a:t>
            </a:r>
            <a:r>
              <a:rPr lang="en-US" sz="900" b="1" dirty="0" smtClean="0">
                <a:solidFill>
                  <a:schemeClr val="tx1"/>
                </a:solidFill>
              </a:rPr>
              <a:t> </a:t>
            </a:r>
            <a:r>
              <a:rPr lang="en-US" sz="900" b="1" dirty="0" err="1" smtClean="0">
                <a:solidFill>
                  <a:schemeClr val="tx1"/>
                </a:solidFill>
              </a:rPr>
              <a:t>детского</a:t>
            </a:r>
            <a:r>
              <a:rPr lang="en-US" sz="900" b="1" dirty="0" smtClean="0">
                <a:solidFill>
                  <a:schemeClr val="tx1"/>
                </a:solidFill>
              </a:rPr>
              <a:t> </a:t>
            </a:r>
            <a:r>
              <a:rPr lang="en-US" sz="900" b="1" dirty="0" err="1" smtClean="0">
                <a:solidFill>
                  <a:schemeClr val="tx1"/>
                </a:solidFill>
              </a:rPr>
              <a:t>сада</a:t>
            </a:r>
            <a:r>
              <a:rPr lang="en-US" sz="900" b="1" dirty="0" smtClean="0">
                <a:solidFill>
                  <a:schemeClr val="tx1"/>
                </a:solidFill>
              </a:rPr>
              <a:t> в  </a:t>
            </a:r>
            <a:r>
              <a:rPr lang="ru-RU" sz="9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д</a:t>
            </a:r>
            <a:r>
              <a:rPr lang="en-US" sz="9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еревне</a:t>
            </a:r>
            <a:r>
              <a:rPr lang="en-US" sz="9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Медвежьи Озёра </a:t>
            </a:r>
            <a:r>
              <a:rPr lang="ru-RU" sz="900" dirty="0">
                <a:solidFill>
                  <a:srgbClr val="000000"/>
                </a:solidFill>
                <a:cs typeface="Times New Roman" panose="02020603050405020304" pitchFamily="18" charset="0"/>
              </a:rPr>
              <a:t>на 240 </a:t>
            </a:r>
            <a:r>
              <a:rPr lang="ru-RU" sz="9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мест</a:t>
            </a:r>
            <a:r>
              <a:rPr lang="en-US" sz="9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sz="900" b="1" dirty="0">
                <a:solidFill>
                  <a:schemeClr val="tx1"/>
                </a:solidFill>
              </a:rPr>
              <a:t>Стоимость объекта </a:t>
            </a:r>
            <a:r>
              <a:rPr lang="en-US" sz="900" b="1" dirty="0" smtClean="0">
                <a:solidFill>
                  <a:schemeClr val="tx1"/>
                </a:solidFill>
              </a:rPr>
              <a:t> </a:t>
            </a:r>
            <a:r>
              <a:rPr lang="ru-RU" sz="900" b="1" dirty="0" smtClean="0">
                <a:solidFill>
                  <a:schemeClr val="tx1"/>
                </a:solidFill>
              </a:rPr>
              <a:t>241 430,4</a:t>
            </a:r>
            <a:r>
              <a:rPr lang="en-US" sz="900" b="1" dirty="0" smtClean="0">
                <a:solidFill>
                  <a:schemeClr val="tx1"/>
                </a:solidFill>
              </a:rPr>
              <a:t> </a:t>
            </a:r>
            <a:r>
              <a:rPr lang="ru-RU" sz="900" b="1" dirty="0" smtClean="0">
                <a:solidFill>
                  <a:schemeClr val="tx1"/>
                </a:solidFill>
              </a:rPr>
              <a:t>тыс</a:t>
            </a:r>
            <a:r>
              <a:rPr lang="ru-RU" sz="900" b="1" dirty="0">
                <a:solidFill>
                  <a:schemeClr val="tx1"/>
                </a:solidFill>
              </a:rPr>
              <a:t>. рублей</a:t>
            </a:r>
          </a:p>
          <a:p>
            <a:pPr lvl="0"/>
            <a:r>
              <a:rPr lang="ru-RU" sz="900" dirty="0">
                <a:solidFill>
                  <a:schemeClr val="tx1"/>
                </a:solidFill>
              </a:rPr>
              <a:t>- Бюджет района </a:t>
            </a:r>
            <a:r>
              <a:rPr lang="en-US" sz="900" dirty="0" smtClean="0">
                <a:solidFill>
                  <a:schemeClr val="tx1"/>
                </a:solidFill>
              </a:rPr>
              <a:t> </a:t>
            </a:r>
            <a:r>
              <a:rPr lang="ru-RU" sz="900" dirty="0" smtClean="0">
                <a:solidFill>
                  <a:schemeClr val="tx1"/>
                </a:solidFill>
              </a:rPr>
              <a:t>18 489,8 </a:t>
            </a:r>
            <a:r>
              <a:rPr lang="en-US" sz="900" dirty="0" smtClean="0">
                <a:solidFill>
                  <a:schemeClr val="tx1"/>
                </a:solidFill>
              </a:rPr>
              <a:t> </a:t>
            </a:r>
            <a:r>
              <a:rPr lang="ru-RU" sz="900" dirty="0" smtClean="0">
                <a:solidFill>
                  <a:schemeClr val="tx1"/>
                </a:solidFill>
              </a:rPr>
              <a:t>тыс</a:t>
            </a:r>
            <a:r>
              <a:rPr lang="ru-RU" sz="900" dirty="0">
                <a:solidFill>
                  <a:schemeClr val="tx1"/>
                </a:solidFill>
              </a:rPr>
              <a:t>. рублей</a:t>
            </a:r>
          </a:p>
          <a:p>
            <a:pPr marL="171450" lvl="0" indent="-171450">
              <a:buFontTx/>
              <a:buChar char="-"/>
            </a:pPr>
            <a:r>
              <a:rPr lang="ru-RU" sz="900" dirty="0" smtClean="0">
                <a:solidFill>
                  <a:schemeClr val="tx1"/>
                </a:solidFill>
              </a:rPr>
              <a:t>Бюджет </a:t>
            </a:r>
            <a:r>
              <a:rPr lang="ru-RU" sz="900" dirty="0">
                <a:solidFill>
                  <a:schemeClr val="tx1"/>
                </a:solidFill>
              </a:rPr>
              <a:t>Московской области  </a:t>
            </a:r>
            <a:r>
              <a:rPr lang="ru-RU" sz="900" dirty="0" smtClean="0">
                <a:solidFill>
                  <a:schemeClr val="tx1"/>
                </a:solidFill>
              </a:rPr>
              <a:t>76 573,5</a:t>
            </a:r>
            <a:r>
              <a:rPr lang="en-US" sz="900" dirty="0" smtClean="0">
                <a:solidFill>
                  <a:schemeClr val="tx1"/>
                </a:solidFill>
              </a:rPr>
              <a:t> </a:t>
            </a:r>
            <a:r>
              <a:rPr lang="ru-RU" sz="900" dirty="0" smtClean="0">
                <a:solidFill>
                  <a:schemeClr val="tx1"/>
                </a:solidFill>
              </a:rPr>
              <a:t>тыс</a:t>
            </a:r>
            <a:r>
              <a:rPr lang="ru-RU" sz="900" dirty="0">
                <a:solidFill>
                  <a:schemeClr val="tx1"/>
                </a:solidFill>
              </a:rPr>
              <a:t>. рублей</a:t>
            </a:r>
            <a:r>
              <a:rPr lang="ru-RU" sz="9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en-US" sz="9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en-US" sz="900" dirty="0" smtClean="0">
                <a:solidFill>
                  <a:schemeClr val="tx1"/>
                </a:solidFill>
              </a:rPr>
              <a:t>- </a:t>
            </a:r>
            <a:r>
              <a:rPr lang="ru-RU" sz="900" dirty="0" smtClean="0">
                <a:solidFill>
                  <a:schemeClr val="tx1"/>
                </a:solidFill>
              </a:rPr>
              <a:t>Федеральный  бюджет   146 367,1</a:t>
            </a:r>
            <a:r>
              <a:rPr lang="en-US" sz="900" dirty="0" smtClean="0">
                <a:solidFill>
                  <a:schemeClr val="tx1"/>
                </a:solidFill>
              </a:rPr>
              <a:t>  </a:t>
            </a:r>
            <a:r>
              <a:rPr lang="ru-RU" sz="900" dirty="0">
                <a:solidFill>
                  <a:schemeClr val="tx1"/>
                </a:solidFill>
              </a:rPr>
              <a:t>тыс. рублей</a:t>
            </a:r>
            <a:r>
              <a:rPr lang="ru-RU" sz="9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en-US" sz="9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0"/>
            <a:r>
              <a:rPr lang="en-US" sz="9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Срок</a:t>
            </a:r>
            <a:r>
              <a:rPr lang="en-US" sz="9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ввода</a:t>
            </a:r>
            <a:r>
              <a:rPr lang="en-US" sz="9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в </a:t>
            </a:r>
            <a:r>
              <a:rPr lang="en-US" sz="9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эксплуатацию</a:t>
            </a:r>
            <a:r>
              <a:rPr lang="en-US" sz="9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: 2015 год</a:t>
            </a:r>
            <a:endParaRPr lang="ru-RU" sz="9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939748" y="2944997"/>
            <a:ext cx="4375704" cy="81142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 err="1">
                <a:solidFill>
                  <a:schemeClr val="tx1"/>
                </a:solidFill>
              </a:rPr>
              <a:t>Строительство</a:t>
            </a:r>
            <a:r>
              <a:rPr lang="en-US" sz="900" b="1" dirty="0">
                <a:solidFill>
                  <a:schemeClr val="tx1"/>
                </a:solidFill>
              </a:rPr>
              <a:t>  </a:t>
            </a:r>
            <a:r>
              <a:rPr lang="en-US" sz="900" b="1" dirty="0" err="1">
                <a:solidFill>
                  <a:schemeClr val="tx1"/>
                </a:solidFill>
              </a:rPr>
              <a:t>детского</a:t>
            </a:r>
            <a:r>
              <a:rPr lang="en-US" sz="900" b="1" dirty="0">
                <a:solidFill>
                  <a:schemeClr val="tx1"/>
                </a:solidFill>
              </a:rPr>
              <a:t> </a:t>
            </a:r>
            <a:r>
              <a:rPr lang="en-US" sz="900" b="1" dirty="0" err="1">
                <a:solidFill>
                  <a:schemeClr val="tx1"/>
                </a:solidFill>
              </a:rPr>
              <a:t>сада</a:t>
            </a:r>
            <a:r>
              <a:rPr lang="en-US" sz="900" b="1" dirty="0">
                <a:solidFill>
                  <a:schemeClr val="tx1"/>
                </a:solidFill>
              </a:rPr>
              <a:t> в </a:t>
            </a:r>
            <a:r>
              <a:rPr lang="ru-RU" sz="9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</a:t>
            </a:r>
            <a:r>
              <a:rPr lang="en-US" sz="9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осёлке</a:t>
            </a:r>
            <a:r>
              <a:rPr lang="ru-RU" sz="9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rgbClr val="000000"/>
                </a:solidFill>
                <a:cs typeface="Times New Roman" panose="02020603050405020304" pitchFamily="18" charset="0"/>
              </a:rPr>
              <a:t>Новый городок на 140 </a:t>
            </a:r>
            <a:r>
              <a:rPr lang="ru-RU" sz="9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мест</a:t>
            </a:r>
            <a:endParaRPr lang="en-US" sz="9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0"/>
            <a:r>
              <a:rPr lang="ru-RU" sz="900" b="1" dirty="0">
                <a:solidFill>
                  <a:schemeClr val="tx1"/>
                </a:solidFill>
              </a:rPr>
              <a:t>Стоимость объекта </a:t>
            </a:r>
            <a:r>
              <a:rPr lang="en-US" sz="900" b="1" dirty="0">
                <a:solidFill>
                  <a:schemeClr val="tx1"/>
                </a:solidFill>
              </a:rPr>
              <a:t>   </a:t>
            </a:r>
            <a:r>
              <a:rPr lang="ru-RU" sz="900" b="1" dirty="0" smtClean="0">
                <a:solidFill>
                  <a:schemeClr val="tx1"/>
                </a:solidFill>
              </a:rPr>
              <a:t>168 000</a:t>
            </a:r>
            <a:r>
              <a:rPr lang="en-US" sz="900" b="1" dirty="0" smtClean="0">
                <a:solidFill>
                  <a:schemeClr val="tx1"/>
                </a:solidFill>
              </a:rPr>
              <a:t>  </a:t>
            </a:r>
            <a:r>
              <a:rPr lang="ru-RU" sz="900" b="1" dirty="0">
                <a:solidFill>
                  <a:schemeClr val="tx1"/>
                </a:solidFill>
              </a:rPr>
              <a:t>тыс. рублей</a:t>
            </a:r>
          </a:p>
          <a:p>
            <a:pPr lvl="0"/>
            <a:r>
              <a:rPr lang="ru-RU" sz="900" dirty="0">
                <a:solidFill>
                  <a:schemeClr val="tx1"/>
                </a:solidFill>
              </a:rPr>
              <a:t>- Бюджет района   </a:t>
            </a:r>
            <a:r>
              <a:rPr lang="ru-RU" sz="900" dirty="0" smtClean="0">
                <a:solidFill>
                  <a:schemeClr val="tx1"/>
                </a:solidFill>
              </a:rPr>
              <a:t>18 131,0 </a:t>
            </a:r>
            <a:r>
              <a:rPr lang="en-US" sz="900" dirty="0" smtClean="0">
                <a:solidFill>
                  <a:schemeClr val="tx1"/>
                </a:solidFill>
              </a:rPr>
              <a:t> </a:t>
            </a:r>
            <a:r>
              <a:rPr lang="ru-RU" sz="900" dirty="0">
                <a:solidFill>
                  <a:schemeClr val="tx1"/>
                </a:solidFill>
              </a:rPr>
              <a:t>тыс. рублей</a:t>
            </a:r>
          </a:p>
          <a:p>
            <a:pPr lvl="0"/>
            <a:r>
              <a:rPr lang="en-US" sz="900" dirty="0">
                <a:solidFill>
                  <a:schemeClr val="tx1"/>
                </a:solidFill>
              </a:rPr>
              <a:t>- </a:t>
            </a:r>
            <a:r>
              <a:rPr lang="ru-RU" sz="900" dirty="0">
                <a:solidFill>
                  <a:schemeClr val="tx1"/>
                </a:solidFill>
              </a:rPr>
              <a:t>Бюджет Московской области   </a:t>
            </a:r>
            <a:r>
              <a:rPr lang="ru-RU" sz="900" dirty="0" smtClean="0">
                <a:solidFill>
                  <a:schemeClr val="tx1"/>
                </a:solidFill>
              </a:rPr>
              <a:t>149 869,0</a:t>
            </a:r>
            <a:r>
              <a:rPr lang="en-US" sz="900" dirty="0" smtClean="0">
                <a:solidFill>
                  <a:schemeClr val="tx1"/>
                </a:solidFill>
              </a:rPr>
              <a:t>  </a:t>
            </a:r>
            <a:r>
              <a:rPr lang="ru-RU" sz="900" dirty="0">
                <a:solidFill>
                  <a:schemeClr val="tx1"/>
                </a:solidFill>
              </a:rPr>
              <a:t>тыс. рублей</a:t>
            </a:r>
            <a:r>
              <a:rPr lang="ru-RU" sz="9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en-US" sz="9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0"/>
            <a:r>
              <a:rPr lang="en-US" sz="9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Срок</a:t>
            </a:r>
            <a:r>
              <a:rPr lang="en-US" sz="9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ввода</a:t>
            </a:r>
            <a:r>
              <a:rPr lang="en-US" sz="900" dirty="0">
                <a:solidFill>
                  <a:srgbClr val="000000"/>
                </a:solidFill>
                <a:cs typeface="Times New Roman" panose="02020603050405020304" pitchFamily="18" charset="0"/>
              </a:rPr>
              <a:t> в </a:t>
            </a:r>
            <a:r>
              <a:rPr lang="en-US" sz="9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эксплуатацию</a:t>
            </a:r>
            <a:r>
              <a:rPr lang="en-US" sz="900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en-US" sz="9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2017 </a:t>
            </a:r>
            <a:r>
              <a:rPr lang="en-US" sz="900" dirty="0">
                <a:solidFill>
                  <a:srgbClr val="000000"/>
                </a:solidFill>
                <a:cs typeface="Times New Roman" panose="02020603050405020304" pitchFamily="18" charset="0"/>
              </a:rPr>
              <a:t>год</a:t>
            </a:r>
            <a:endParaRPr lang="ru-RU" sz="9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9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553074" y="989387"/>
            <a:ext cx="2304256" cy="864096"/>
          </a:xfrm>
          <a:prstGeom prst="ellipse">
            <a:avLst/>
          </a:prstGeom>
          <a:gradFill flip="none" rotWithShape="1">
            <a:gsLst>
              <a:gs pos="0">
                <a:srgbClr val="10FC21">
                  <a:tint val="66000"/>
                  <a:satMod val="160000"/>
                </a:srgbClr>
              </a:gs>
              <a:gs pos="50000">
                <a:srgbClr val="10FC21">
                  <a:tint val="44500"/>
                  <a:satMod val="160000"/>
                </a:srgbClr>
              </a:gs>
              <a:gs pos="100000">
                <a:srgbClr val="10FC21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ИСПОЛНЕНО 2016 ГОД</a:t>
            </a:r>
          </a:p>
        </p:txBody>
      </p:sp>
      <p:sp>
        <p:nvSpPr>
          <p:cNvPr id="20" name="Овал 19"/>
          <p:cNvSpPr/>
          <p:nvPr/>
        </p:nvSpPr>
        <p:spPr>
          <a:xfrm>
            <a:off x="544098" y="989387"/>
            <a:ext cx="2304256" cy="864096"/>
          </a:xfrm>
          <a:prstGeom prst="ellipse">
            <a:avLst/>
          </a:prstGeom>
          <a:gradFill flip="none" rotWithShape="1">
            <a:gsLst>
              <a:gs pos="0">
                <a:srgbClr val="10FC21">
                  <a:tint val="66000"/>
                  <a:satMod val="160000"/>
                </a:srgbClr>
              </a:gs>
              <a:gs pos="50000">
                <a:srgbClr val="10FC21">
                  <a:tint val="44500"/>
                  <a:satMod val="160000"/>
                </a:srgbClr>
              </a:gs>
              <a:gs pos="100000">
                <a:srgbClr val="10FC21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ПЛАН </a:t>
            </a:r>
          </a:p>
          <a:p>
            <a:pPr algn="ctr">
              <a:defRPr/>
            </a:pPr>
            <a:r>
              <a:rPr lang="ru-RU" sz="1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2016 год</a:t>
            </a:r>
            <a:endParaRPr lang="ru-RU" sz="16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495495" y="5805240"/>
            <a:ext cx="2304256" cy="86409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cs typeface="Times New Roman" panose="02020603050405020304" pitchFamily="18" charset="0"/>
              </a:rPr>
              <a:t>11 700,2</a:t>
            </a:r>
            <a:r>
              <a:rPr lang="ru-RU" sz="16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тыс</a:t>
            </a:r>
            <a:r>
              <a:rPr lang="en-US" sz="1600" b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r>
              <a:rPr lang="ru-RU" sz="1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рубл</a:t>
            </a:r>
            <a:r>
              <a:rPr lang="en-US" sz="1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ей</a:t>
            </a:r>
            <a:endParaRPr lang="ru-RU" sz="16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64585" y="5765573"/>
            <a:ext cx="2304256" cy="86409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cs typeface="Times New Roman" panose="02020603050405020304" pitchFamily="18" charset="0"/>
              </a:rPr>
              <a:t>105 905,7 </a:t>
            </a:r>
            <a:r>
              <a:rPr lang="en-US" sz="16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тыс</a:t>
            </a:r>
            <a:r>
              <a:rPr lang="en-US" sz="1600" b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r>
              <a:rPr lang="ru-RU" sz="1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рубл</a:t>
            </a:r>
            <a:r>
              <a:rPr lang="en-US" sz="1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ей</a:t>
            </a:r>
            <a:endParaRPr lang="ru-RU" sz="16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857330" y="5765573"/>
            <a:ext cx="4535147" cy="94343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en-US" sz="900" b="1" dirty="0" err="1">
                <a:solidFill>
                  <a:schemeClr val="tx1"/>
                </a:solidFill>
              </a:rPr>
              <a:t>Строительство</a:t>
            </a:r>
            <a:r>
              <a:rPr lang="en-US" sz="900" b="1" dirty="0">
                <a:solidFill>
                  <a:schemeClr val="tx1"/>
                </a:solidFill>
              </a:rPr>
              <a:t> п</a:t>
            </a:r>
            <a:r>
              <a:rPr lang="ru-RU" sz="900" b="1" dirty="0" err="1">
                <a:solidFill>
                  <a:schemeClr val="tx1"/>
                </a:solidFill>
              </a:rPr>
              <a:t>ристройк</a:t>
            </a:r>
            <a:r>
              <a:rPr lang="en-US" sz="900" b="1" dirty="0">
                <a:solidFill>
                  <a:schemeClr val="tx1"/>
                </a:solidFill>
              </a:rPr>
              <a:t>и</a:t>
            </a:r>
            <a:r>
              <a:rPr lang="ru-RU" sz="900" b="1" dirty="0">
                <a:solidFill>
                  <a:schemeClr val="tx1"/>
                </a:solidFill>
              </a:rPr>
              <a:t> на 275 мест к нежилому зданию школы, расположенному по адресу: МО, Щелковский район, </a:t>
            </a:r>
            <a:r>
              <a:rPr lang="en-US" sz="900" b="1" dirty="0" smtClean="0">
                <a:solidFill>
                  <a:schemeClr val="tx1"/>
                </a:solidFill>
              </a:rPr>
              <a:t>                                                                                    </a:t>
            </a:r>
            <a:r>
              <a:rPr lang="ru-RU" sz="900" b="1" dirty="0" smtClean="0">
                <a:solidFill>
                  <a:schemeClr val="tx1"/>
                </a:solidFill>
              </a:rPr>
              <a:t>д</a:t>
            </a:r>
            <a:r>
              <a:rPr lang="en-US" sz="900" b="1" dirty="0" err="1">
                <a:solidFill>
                  <a:schemeClr val="tx1"/>
                </a:solidFill>
              </a:rPr>
              <a:t>еревня</a:t>
            </a:r>
            <a:r>
              <a:rPr lang="ru-RU" sz="900" b="1" dirty="0">
                <a:solidFill>
                  <a:schemeClr val="tx1"/>
                </a:solidFill>
              </a:rPr>
              <a:t> Медвежьи Озера</a:t>
            </a:r>
          </a:p>
          <a:p>
            <a:pPr lvl="0"/>
            <a:r>
              <a:rPr lang="ru-RU" sz="900" b="1" dirty="0">
                <a:solidFill>
                  <a:schemeClr val="tx1"/>
                </a:solidFill>
              </a:rPr>
              <a:t>Стоимость объекта:  275 000 тыс. рублей</a:t>
            </a:r>
          </a:p>
          <a:p>
            <a:pPr lvl="0"/>
            <a:r>
              <a:rPr lang="ru-RU" sz="900" dirty="0">
                <a:solidFill>
                  <a:schemeClr val="tx1"/>
                </a:solidFill>
              </a:rPr>
              <a:t>- Бюджет района  27 500 тыс. рублей</a:t>
            </a:r>
          </a:p>
          <a:p>
            <a:pPr marL="171450" lvl="0" indent="-171450">
              <a:buFontTx/>
              <a:buChar char="-"/>
            </a:pPr>
            <a:r>
              <a:rPr lang="ru-RU" sz="900" dirty="0" smtClean="0">
                <a:solidFill>
                  <a:schemeClr val="tx1"/>
                </a:solidFill>
              </a:rPr>
              <a:t>Бюджет </a:t>
            </a:r>
            <a:r>
              <a:rPr lang="ru-RU" sz="900" dirty="0">
                <a:solidFill>
                  <a:schemeClr val="tx1"/>
                </a:solidFill>
              </a:rPr>
              <a:t>Московской области  247 500 тыс. рублей </a:t>
            </a:r>
            <a:r>
              <a:rPr lang="ru-RU" sz="900" dirty="0" smtClean="0">
                <a:solidFill>
                  <a:schemeClr val="tx1"/>
                </a:solidFill>
              </a:rPr>
              <a:t> </a:t>
            </a:r>
            <a:endParaRPr lang="en-US" sz="900" dirty="0" smtClean="0">
              <a:solidFill>
                <a:schemeClr val="tx1"/>
              </a:solidFill>
            </a:endParaRPr>
          </a:p>
          <a:p>
            <a:pPr lvl="0"/>
            <a:r>
              <a:rPr lang="en-US" sz="900" dirty="0" err="1" smtClean="0">
                <a:solidFill>
                  <a:schemeClr val="tx1"/>
                </a:solidFill>
              </a:rPr>
              <a:t>Срок</a:t>
            </a:r>
            <a:r>
              <a:rPr lang="en-US" sz="900" dirty="0" smtClean="0">
                <a:solidFill>
                  <a:schemeClr val="tx1"/>
                </a:solidFill>
              </a:rPr>
              <a:t> </a:t>
            </a:r>
            <a:r>
              <a:rPr lang="en-US" sz="900" dirty="0" err="1" smtClean="0">
                <a:solidFill>
                  <a:schemeClr val="tx1"/>
                </a:solidFill>
              </a:rPr>
              <a:t>ввода</a:t>
            </a:r>
            <a:r>
              <a:rPr lang="en-US" sz="900" dirty="0" smtClean="0">
                <a:solidFill>
                  <a:schemeClr val="tx1"/>
                </a:solidFill>
              </a:rPr>
              <a:t> в </a:t>
            </a:r>
            <a:r>
              <a:rPr lang="en-US" sz="900" dirty="0" err="1" smtClean="0">
                <a:solidFill>
                  <a:schemeClr val="tx1"/>
                </a:solidFill>
              </a:rPr>
              <a:t>эксплуатацию</a:t>
            </a:r>
            <a:r>
              <a:rPr lang="en-US" sz="900" dirty="0" smtClean="0">
                <a:solidFill>
                  <a:schemeClr val="tx1"/>
                </a:solidFill>
              </a:rPr>
              <a:t> : 2017 год</a:t>
            </a:r>
            <a:endParaRPr lang="ru-RU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957" y="120208"/>
            <a:ext cx="11853629" cy="71398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</a:rPr>
              <a:t>Расходы бюджета Щёлковского муниципального района с учетом интересов целевых групп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</a:rPr>
              <a:t>пользователей (тыс. рублей)</a:t>
            </a:r>
            <a:endParaRPr lang="ru-RU" sz="2000" dirty="0">
              <a:solidFill>
                <a:srgbClr val="00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61203606"/>
              </p:ext>
            </p:extLst>
          </p:nvPr>
        </p:nvGraphicFramePr>
        <p:xfrm>
          <a:off x="2" y="936434"/>
          <a:ext cx="12191999" cy="5966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33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374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47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008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5561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5557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Направление</a:t>
                      </a:r>
                      <a:r>
                        <a:rPr lang="en-US" sz="1200" baseline="0" dirty="0" smtClean="0"/>
                        <a:t> расходов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План</a:t>
                      </a:r>
                      <a:r>
                        <a:rPr lang="en-US" sz="1200" baseline="0" dirty="0" smtClean="0"/>
                        <a:t> на 2016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Факт за 2016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Кол-во потебителей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Нормативно-правовой</a:t>
                      </a:r>
                      <a:r>
                        <a:rPr lang="en-US" sz="1200" baseline="0" dirty="0" smtClean="0"/>
                        <a:t> акт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8575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3042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подвоза обучающихся к месту обучения в муниципальные общеобразовательные</a:t>
                      </a:r>
                      <a:r>
                        <a:rPr lang="en-US" sz="1200" dirty="0" smtClean="0"/>
                        <a:t> организации</a:t>
                      </a:r>
                      <a:r>
                        <a:rPr lang="ru-RU" sz="1200" dirty="0" smtClean="0"/>
                        <a:t>, расположенные в сельских населенных пунктах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r>
                        <a:rPr lang="en-US" sz="1200" baseline="0" dirty="0" smtClean="0"/>
                        <a:t> 103,9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9 487,2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515 человек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 министра образования Московской области от 16.01.2017 года № 53 «Об организации работы по использованию средств, предусмотренных в бюджете Московской области на очередной финансовый год на обеспечение подвоза обучающихся к месту обучения в муниципальные общеобразовательные организации в Московской области, расположенные в сельских населенных пунктах»</a:t>
                      </a:r>
                      <a:endParaRPr lang="ru-RU" sz="1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901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Улучшение жилищных условий семей, имеющих семь и более детей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7 408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7 386,4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 семья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Постановление Правительства РФ от 17 декабря 2010 года № 1050 "О федеральной целевой программе "Жилище" на 2015 - 2020 годы"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12627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убсидии молодым семья на приобретение жилого помещения (объекта индивидуального жилищного строительства)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6 940,5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6 940,5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 семей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Постановление Правительства Московской области от 25.10.2016 года № 790/39 "Об утверждении государственной программы Московской области "Жилище" на 2017-2027 годы"</a:t>
                      </a:r>
                      <a:endParaRPr lang="ru-RU" sz="1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30423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омпенсаци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проезда к месту учебы и обратно отдельным категориям обучающихся по очной форме обучения муниципальных общеобразовательных организаций 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112,3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 человека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Постановление Правительства Московской области от 10.02.2017 года № 91/5 "О Порядке расходования субвенций из бюджета Московской области бюджетам муниципальных образований Московской области на обеспечение переданных муниципальным образованиям Московской области государственных полномочий по мерам социальной поддержки в сфере образования"</a:t>
                      </a:r>
                      <a:endParaRPr lang="ru-RU" sz="1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10101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омпенсаци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части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родительской платы за присмотр и уход за детьми, осваивающими образовательные программы дошкольного образования в организациях Московской области, осуществляющих образовательную деятельность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66 617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48 830,4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7 959 родителей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ПОСТАНОВЛЕНИЕ Правительства Московской области от 26 мая 2014 года №378/17 «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Об утверждении Порядка обращения за компенсацией родительской платы за присмотр и уход за детьми, осваивающими образовательные программы дошкольного образования в организациях Московской области, осуществляющих образовательную деятельность, и порядка ее выплаты, Порядка расходования субвенций бюджетам муниципальных образований Московской области на выплату компенсации родительской платы за присмотр и уход за детьми, осваивающими образовательные программы дошкольного образования в организациях Московской области, осуществляющих образовательную деятельность» 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03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957" y="120208"/>
            <a:ext cx="11877403" cy="745206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</a:rPr>
              <a:t>Расходы бюджета Щёлковского муниципального района с учетом интересов целевых групп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</a:rPr>
              <a:t>пользователей (тыс. рублей)</a:t>
            </a:r>
            <a:endParaRPr lang="ru-RU" sz="2000" dirty="0">
              <a:solidFill>
                <a:srgbClr val="00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70132858"/>
              </p:ext>
            </p:extLst>
          </p:nvPr>
        </p:nvGraphicFramePr>
        <p:xfrm>
          <a:off x="0" y="1068635"/>
          <a:ext cx="12192001" cy="5449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0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19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88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069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0392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2118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Направление расходов</a:t>
                      </a:r>
                      <a:endParaRPr lang="ru-RU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План 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2016 год</a:t>
                      </a:r>
                      <a:endParaRPr lang="ru-RU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Факт  2016 год</a:t>
                      </a:r>
                      <a:endParaRPr lang="ru-RU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Кол-во потебителей</a:t>
                      </a:r>
                      <a:endParaRPr lang="ru-RU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Нормативно-правовой акт</a:t>
                      </a:r>
                      <a:endParaRPr lang="ru-RU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79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88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убсиди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гражданам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на оплату жилого помещения и коммунальных услуг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59 393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58 223,4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4 770 человек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Постановление Правительства РФ от 27.02.2017 года №232 «Правила предоставления субсидии на оплату жилого помещения и коммунальных услуг»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940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предоставления жилых помещений детям-сиротам и детям, оставшимся без попечения родителей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39 538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38 323,8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 человек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Постановление Правительства РФ от 10 февраля 2017 года №1203 «Об утверждении Правил предоставления и распределения субсидий из федерального бюджета бюджетам субъектов Российской Федерации на обеспечение жилыми помещениями детей-сирот, детей, оставшихся без попечения родителей, а также детей, находящихся под опекой (попечительством), не имеющих закрепленного жилого помещения"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7507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еспечени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жильем граждан, уволенных с военной службы, и приравненных к ним лиц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3 305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3 305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человек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Постановление Правительства МО от 08 июня 2011 года №528/21 «Об утверждении Порядка предоставления отдельным категориям граждан, уволенных с военной службы, со службы из органов внутренних дел Российской Федерации, Государственной противопожарной службы Министерства Российской Федерации по делам гражданской обороны, чрезвычайным ситуациям и ликвидации последствий стихийных бедствий, учреждений и органов уголовно-исполнительной системы, содержащихся за счет средств федерального бюджета, и членам их семей жилых помещений»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221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полноценным питанием беременных женщин, кормящих матерей, а также детей в возрасте до трех лет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35 469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32 532,3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6 197 человек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Закон Московской области от 27.02.2006 года №26/2006-ОЗ «О порядке обеспечения полноценным питанием беременных женщин, кормящих матерей, а также детей в возрасте до трех лет в Московской области»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11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83438" y="471957"/>
            <a:ext cx="10972800" cy="346075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Какие бывают бюджеты?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814754" y="908051"/>
            <a:ext cx="201441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Бюджет семьи</a:t>
            </a: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H="1">
            <a:off x="3545018" y="1108994"/>
            <a:ext cx="947616" cy="317500"/>
          </a:xfrm>
          <a:prstGeom prst="line">
            <a:avLst/>
          </a:prstGeom>
          <a:noFill/>
          <a:ln w="50800" cmpd="tri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6082748" y="1144988"/>
            <a:ext cx="22876" cy="710817"/>
          </a:xfrm>
          <a:prstGeom prst="line">
            <a:avLst/>
          </a:prstGeom>
          <a:noFill/>
          <a:ln w="50800" cmpd="tri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7813575" y="1057994"/>
            <a:ext cx="963247" cy="368300"/>
          </a:xfrm>
          <a:prstGeom prst="line">
            <a:avLst/>
          </a:prstGeom>
          <a:noFill/>
          <a:ln w="50800" cmpd="tri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4252886" y="1931303"/>
            <a:ext cx="3935046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Бюджеты публично-правовых образований</a:t>
            </a: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8688755" y="836613"/>
            <a:ext cx="3264876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Бюджет организаций</a:t>
            </a:r>
          </a:p>
        </p:txBody>
      </p:sp>
      <p:pic>
        <p:nvPicPr>
          <p:cNvPr id="37900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4" y="3677921"/>
            <a:ext cx="315937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01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446" y="3745197"/>
            <a:ext cx="3409462" cy="139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03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657" y="3639420"/>
            <a:ext cx="2885831" cy="138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904" name="Line 16"/>
          <p:cNvSpPr>
            <a:spLocks noChangeShapeType="1"/>
          </p:cNvSpPr>
          <p:nvPr/>
        </p:nvSpPr>
        <p:spPr bwMode="auto">
          <a:xfrm>
            <a:off x="7403124" y="2781300"/>
            <a:ext cx="961292" cy="719138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>
            <a:off x="6084277" y="2781300"/>
            <a:ext cx="0" cy="863600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 flipH="1">
            <a:off x="3790462" y="2781301"/>
            <a:ext cx="961292" cy="792163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450125" y="5152484"/>
            <a:ext cx="355209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Российской Федерации</a:t>
            </a:r>
          </a:p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(федеральный бюджет, бюджеты государственных внебюджетных фондов РФ)</a:t>
            </a: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4368801" y="5179449"/>
            <a:ext cx="355209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субъектов</a:t>
            </a:r>
          </a:p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Российской Федерации</a:t>
            </a:r>
          </a:p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(региональные бюджеты, бюджеты территориальных фондов ОМС)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8266786" y="5122546"/>
            <a:ext cx="335866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муниципальных образований</a:t>
            </a:r>
          </a:p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(местные бюджеты)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54" y="1332995"/>
            <a:ext cx="2409418" cy="20965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36" y="1494660"/>
            <a:ext cx="3014313" cy="171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486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20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2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20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20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20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3" grpId="0"/>
      <p:bldP spid="37894" grpId="0" animBg="1"/>
      <p:bldP spid="37895" grpId="0" animBg="1"/>
      <p:bldP spid="37896" grpId="0" animBg="1"/>
      <p:bldP spid="37897" grpId="0"/>
      <p:bldP spid="37898" grpId="0"/>
      <p:bldP spid="37904" grpId="0" animBg="1"/>
      <p:bldP spid="37905" grpId="0" animBg="1"/>
      <p:bldP spid="37906" grpId="0" animBg="1"/>
      <p:bldP spid="37907" grpId="0"/>
      <p:bldP spid="37908" grpId="0"/>
      <p:bldP spid="3790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847528" y="1123355"/>
          <a:ext cx="8373616" cy="5546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115888"/>
            <a:ext cx="8856984" cy="792162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Исполнение консолидированного бюджета Щёлковского муниципального района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за 2016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год </a:t>
            </a:r>
            <a:endParaRPr lang="ru-RU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5" name="Содержимое 4" descr="efa49c8b7f78db0b7ccf956cf0c9788e.jpg"/>
          <p:cNvPicPr>
            <a:picLocks noGrp="1" noChangeAspect="1"/>
          </p:cNvPicPr>
          <p:nvPr>
            <p:ph type="dgm" idx="1"/>
          </p:nvPr>
        </p:nvPicPr>
        <p:blipFill>
          <a:blip r:embed="rId7"/>
          <a:stretch>
            <a:fillRect/>
          </a:stretch>
        </p:blipFill>
        <p:spPr>
          <a:xfrm>
            <a:off x="4879975" y="992189"/>
            <a:ext cx="1720850" cy="1042987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3797" name="TextBox 6"/>
          <p:cNvSpPr txBox="1">
            <a:spLocks noChangeArrowheads="1"/>
          </p:cNvSpPr>
          <p:nvPr/>
        </p:nvSpPr>
        <p:spPr bwMode="auto">
          <a:xfrm>
            <a:off x="7843839" y="6165850"/>
            <a:ext cx="2243137" cy="3381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Медвежье-</a:t>
            </a:r>
            <a:r>
              <a:rPr lang="ru-RU" alt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Озёрское</a:t>
            </a:r>
            <a:endParaRPr lang="ru-RU" alt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8" name="Стрелка вправо 3"/>
          <p:cNvSpPr>
            <a:spLocks noChangeArrowheads="1"/>
          </p:cNvSpPr>
          <p:nvPr/>
        </p:nvSpPr>
        <p:spPr bwMode="auto">
          <a:xfrm>
            <a:off x="4222750" y="1406525"/>
            <a:ext cx="649288" cy="287338"/>
          </a:xfrm>
          <a:prstGeom prst="rightArrow">
            <a:avLst>
              <a:gd name="adj1" fmla="val 50000"/>
              <a:gd name="adj2" fmla="val 50215"/>
            </a:avLst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3799" name="Скругленный прямоугольник 5"/>
          <p:cNvSpPr>
            <a:spLocks noChangeArrowheads="1"/>
          </p:cNvSpPr>
          <p:nvPr/>
        </p:nvSpPr>
        <p:spPr bwMode="auto">
          <a:xfrm>
            <a:off x="2135188" y="1262063"/>
            <a:ext cx="2089150" cy="576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Calibri" panose="020F0502020204030204" pitchFamily="34" charset="0"/>
              </a:rPr>
              <a:t>ДОХОДЫ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>
                <a:solidFill>
                  <a:schemeClr val="tx1"/>
                </a:solidFill>
                <a:latin typeface="Calibri" panose="020F0502020204030204" pitchFamily="34" charset="0"/>
              </a:rPr>
              <a:t>7 647,6 МЛН. РУБ. </a:t>
            </a:r>
          </a:p>
        </p:txBody>
      </p:sp>
      <p:sp>
        <p:nvSpPr>
          <p:cNvPr id="33800" name="Скругленный прямоугольник 7"/>
          <p:cNvSpPr>
            <a:spLocks noChangeArrowheads="1"/>
          </p:cNvSpPr>
          <p:nvPr/>
        </p:nvSpPr>
        <p:spPr bwMode="auto">
          <a:xfrm>
            <a:off x="7348538" y="1225551"/>
            <a:ext cx="2089150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Calibri" panose="020F0502020204030204" pitchFamily="34" charset="0"/>
              </a:rPr>
              <a:t>РАСХОДЫ 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>
                <a:solidFill>
                  <a:schemeClr val="tx1"/>
                </a:solidFill>
                <a:latin typeface="Calibri" panose="020F0502020204030204" pitchFamily="34" charset="0"/>
              </a:rPr>
              <a:t> 7 717,4 МЛН. РУБ</a:t>
            </a:r>
            <a:r>
              <a:rPr lang="ru-RU" altLang="ru-RU" sz="1800">
                <a:solidFill>
                  <a:schemeClr val="tx1"/>
                </a:solidFill>
                <a:latin typeface="Calibri" panose="020F0502020204030204" pitchFamily="34" charset="0"/>
              </a:rPr>
              <a:t>.                 </a:t>
            </a:r>
          </a:p>
        </p:txBody>
      </p:sp>
      <p:sp>
        <p:nvSpPr>
          <p:cNvPr id="33801" name="Стрелка вправо 8"/>
          <p:cNvSpPr>
            <a:spLocks noChangeArrowheads="1"/>
          </p:cNvSpPr>
          <p:nvPr/>
        </p:nvSpPr>
        <p:spPr bwMode="auto">
          <a:xfrm>
            <a:off x="6672264" y="1412875"/>
            <a:ext cx="649287" cy="287338"/>
          </a:xfrm>
          <a:prstGeom prst="rightArrow">
            <a:avLst>
              <a:gd name="adj1" fmla="val 50000"/>
              <a:gd name="adj2" fmla="val 50215"/>
            </a:avLst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3802" name="Picture 5" descr="http://kafanews.com/new/images/v-krymu-na-chast-ukrainskikh-tovarov-v-krymu-predloshili-vvesti-poshlinu_foto-iz-intereneta_1_2014-07-4-13-05-58.jpe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3443289"/>
            <a:ext cx="3275012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0583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121920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1125" y="3657601"/>
            <a:ext cx="9313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«Бюджет для граждан» </a:t>
            </a:r>
          </a:p>
          <a:p>
            <a:pPr algn="ctr">
              <a:defRPr/>
            </a:pPr>
            <a:r>
              <a:rPr lang="ru-RU" alt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подготовлен 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Финансовым управлением Администрации Щёлковского муниципального района</a:t>
            </a:r>
            <a:endParaRPr 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Antique Olive Compact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9349" y="4524469"/>
            <a:ext cx="113765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Адрес: Пролетарский проспект, д. 1-1а, г. Щёлково, Московская область, 141100.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Телефон/факс: 8 496 566-94-19.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Эл. почта: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3"/>
              </a:rPr>
              <a:t>fuashr@mail.ru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График работы: понедельник—четверг с 9:00 до 18:00, пятница — с 9:00 до 16:45, обед — с 13:00 до 13:45.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Начальник финансового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Администрации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Щёлковского муниципального района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Александр Владимирович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Фрыгин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 приёма граждан: понедельник с 10:00 до 16:00.</a:t>
            </a:r>
          </a:p>
        </p:txBody>
      </p:sp>
    </p:spTree>
    <p:extLst>
      <p:ext uri="{BB962C8B-B14F-4D97-AF65-F5344CB8AC3E}">
        <p14:creationId xmlns:p14="http://schemas.microsoft.com/office/powerpoint/2010/main" val="4176897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290" y="3022120"/>
            <a:ext cx="2578613" cy="31211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9438" y="233075"/>
            <a:ext cx="8610600" cy="6937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составляющие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</a:t>
            </a:r>
            <a:endParaRPr lang="ru-RU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8926" y="3898514"/>
            <a:ext cx="2834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поступающие в бюджет денежные средства (налоги юридических </a:t>
            </a:r>
          </a:p>
          <a:p>
            <a:pPr algn="ctr"/>
            <a:r>
              <a:rPr lang="ru-RU" dirty="0">
                <a:latin typeface="Arial Narrow" panose="020B0606020202030204" pitchFamily="34" charset="0"/>
              </a:rPr>
              <a:t>и физических лиц, штрафы, административные платежи и сборы, финансовая помощь)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92572" y="3610927"/>
            <a:ext cx="32006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направляемые из бюджета денежные средства</a:t>
            </a:r>
          </a:p>
          <a:p>
            <a:pPr algn="ctr"/>
            <a:r>
              <a:rPr lang="ru-RU" dirty="0">
                <a:latin typeface="Arial Narrow" panose="020B0606020202030204" pitchFamily="34" charset="0"/>
              </a:rPr>
              <a:t>(финансовое обеспечение </a:t>
            </a:r>
            <a:r>
              <a:rPr lang="ru-RU" dirty="0" smtClean="0">
                <a:latin typeface="Arial Narrow" panose="020B0606020202030204" pitchFamily="34" charset="0"/>
              </a:rPr>
              <a:t>учреждений образования, здравоохранения, культуры, спорта, на ремонт дорог, оплату коммунальных услуг </a:t>
            </a:r>
            <a:r>
              <a:rPr lang="ru-RU" dirty="0">
                <a:latin typeface="Arial Narrow" panose="020B0606020202030204" pitchFamily="34" charset="0"/>
              </a:rPr>
              <a:t>и др.)</a:t>
            </a:r>
          </a:p>
        </p:txBody>
      </p:sp>
      <p:sp>
        <p:nvSpPr>
          <p:cNvPr id="11" name="Стрелка вниз 10"/>
          <p:cNvSpPr/>
          <p:nvPr/>
        </p:nvSpPr>
        <p:spPr>
          <a:xfrm rot="2244550">
            <a:off x="3393719" y="927338"/>
            <a:ext cx="338328" cy="102032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727431">
            <a:off x="8593513" y="847071"/>
            <a:ext cx="338328" cy="102032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7113424">
            <a:off x="3976225" y="4391951"/>
            <a:ext cx="426915" cy="47205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3985758">
            <a:off x="8194301" y="4224436"/>
            <a:ext cx="523524" cy="541301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989536" y="6143278"/>
            <a:ext cx="2002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бюджет</a:t>
            </a:r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2291279" y="3322303"/>
            <a:ext cx="426915" cy="47205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9921249" y="3243967"/>
            <a:ext cx="426915" cy="47205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6034" y="2027583"/>
            <a:ext cx="2067532" cy="103366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ДОХОДЫ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829669" y="2027582"/>
            <a:ext cx="2067532" cy="103366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РАСХОДЫ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8063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196" y="201835"/>
            <a:ext cx="10911840" cy="1051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FF7C80"/>
                </a:solidFill>
              </a:rPr>
              <a:t>Дефицит и профицит что это?</a:t>
            </a:r>
            <a:endParaRPr lang="ru-RU" sz="2800" dirty="0">
              <a:solidFill>
                <a:srgbClr val="FF7C8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49213" y="3292380"/>
            <a:ext cx="2564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НЕДОСТАЮЩИЕ СРЕДСТВА</a:t>
            </a:r>
          </a:p>
          <a:p>
            <a:pPr algn="ctr"/>
            <a:r>
              <a:rPr lang="ru-RU" dirty="0" smtClean="0"/>
              <a:t>  БЕРУТ  КРЕДИТ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630561" y="3393849"/>
            <a:ext cx="2171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ИЗЛИШКИ СРЕДСТВ НАПРАВЛЯЮТ В НАКОПЛЕНИЯ</a:t>
            </a:r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2546972" y="2393018"/>
            <a:ext cx="440871" cy="86541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9243825" y="2308640"/>
            <a:ext cx="440871" cy="86541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657034" y="1068224"/>
            <a:ext cx="3478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 </a:t>
            </a:r>
            <a:r>
              <a:rPr lang="ru-RU" dirty="0" smtClean="0"/>
              <a:t>случае, </a:t>
            </a:r>
            <a:r>
              <a:rPr lang="ru-RU" dirty="0"/>
              <a:t>если доходов </a:t>
            </a:r>
            <a:r>
              <a:rPr lang="ru-RU" b="1" u="sng" dirty="0"/>
              <a:t>меньше</a:t>
            </a:r>
            <a:r>
              <a:rPr lang="ru-RU" dirty="0"/>
              <a:t> расходов </a:t>
            </a:r>
            <a:endParaRPr lang="ru-RU" dirty="0" smtClean="0"/>
          </a:p>
          <a:p>
            <a:pPr algn="ctr"/>
            <a:r>
              <a:rPr lang="ru-RU" dirty="0" smtClean="0"/>
              <a:t>возникает </a:t>
            </a:r>
          </a:p>
          <a:p>
            <a:pPr algn="ctr"/>
            <a:r>
              <a:rPr lang="ru-RU" dirty="0" smtClean="0"/>
              <a:t>ДЕФИЦИТ бюджета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041164" y="1083891"/>
            <a:ext cx="3478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 </a:t>
            </a:r>
            <a:r>
              <a:rPr lang="ru-RU" dirty="0" smtClean="0"/>
              <a:t>случае, </a:t>
            </a:r>
            <a:r>
              <a:rPr lang="ru-RU" dirty="0"/>
              <a:t>если </a:t>
            </a:r>
            <a:r>
              <a:rPr lang="ru-RU" dirty="0" smtClean="0"/>
              <a:t>доходов </a:t>
            </a:r>
            <a:r>
              <a:rPr lang="ru-RU" b="1" u="sng" dirty="0" smtClean="0"/>
              <a:t>больше</a:t>
            </a:r>
            <a:r>
              <a:rPr lang="ru-RU" dirty="0" smtClean="0"/>
              <a:t> расходов</a:t>
            </a:r>
          </a:p>
          <a:p>
            <a:pPr algn="ctr"/>
            <a:r>
              <a:rPr lang="ru-RU" dirty="0" smtClean="0"/>
              <a:t> возникает </a:t>
            </a:r>
          </a:p>
          <a:p>
            <a:pPr algn="ctr"/>
            <a:r>
              <a:rPr lang="ru-RU" dirty="0" smtClean="0"/>
              <a:t>ПРОФИЦИТ бюджета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66" y="4677266"/>
            <a:ext cx="4532244" cy="19077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184" y="4594178"/>
            <a:ext cx="4790660" cy="19856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57034" y="5674348"/>
            <a:ext cx="1669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доходы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79425" y="5312475"/>
            <a:ext cx="1669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доходы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88636" y="5674348"/>
            <a:ext cx="1669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расходы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79109" y="5261788"/>
            <a:ext cx="1669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расходы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2573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2050" y="241116"/>
            <a:ext cx="10366048" cy="8527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каких поступлений формируются доходы бюджета?</a:t>
            </a:r>
            <a:endParaRPr lang="ru-RU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221622" y="738363"/>
            <a:ext cx="3785707" cy="115329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cs typeface="Times New Roman" panose="02020603050405020304" pitchFamily="18" charset="0"/>
              </a:rPr>
              <a:t>Доходы бюджета</a:t>
            </a:r>
            <a:endParaRPr lang="ru-RU" sz="2800" dirty="0"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05854" y="2574979"/>
            <a:ext cx="2640651" cy="2928513"/>
          </a:xfrm>
          <a:prstGeom prst="roundRect">
            <a:avLst>
              <a:gd name="adj" fmla="val 15991"/>
            </a:avLst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НАЛОГОВЫЕ ДОХОДЫ </a:t>
            </a:r>
            <a:r>
              <a:rPr lang="ru-RU" dirty="0" smtClean="0"/>
              <a:t>Установленные </a:t>
            </a:r>
            <a:r>
              <a:rPr lang="ru-RU" dirty="0"/>
              <a:t>законом платежи, которые граждане и организации обязаны вносить в бюджет государства.</a:t>
            </a:r>
          </a:p>
          <a:p>
            <a:pPr algn="ctr"/>
            <a:endParaRPr lang="ru-RU" dirty="0" smtClean="0"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36920" y="3187581"/>
            <a:ext cx="2563737" cy="3495230"/>
          </a:xfrm>
          <a:prstGeom prst="roundRect">
            <a:avLst/>
          </a:prstGeom>
          <a:solidFill>
            <a:srgbClr val="FF7C8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cs typeface="Times New Roman" panose="02020603050405020304" pitchFamily="18" charset="0"/>
            </a:endParaRPr>
          </a:p>
          <a:p>
            <a:pPr algn="ctr"/>
            <a:endParaRPr lang="ru-RU" dirty="0"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НЕНАЛОГОВЫЕ ДОХОДЫ</a:t>
            </a:r>
          </a:p>
          <a:p>
            <a:pPr algn="ctr"/>
            <a:r>
              <a:rPr lang="ru-RU" dirty="0"/>
              <a:t>Поступления от уплаты других пошлин и сборов, установленных </a:t>
            </a:r>
            <a:r>
              <a:rPr lang="ru-RU" dirty="0" smtClean="0"/>
              <a:t>законодательством, </a:t>
            </a:r>
            <a:r>
              <a:rPr lang="ru-RU" dirty="0"/>
              <a:t>а также штрафов за нарушение законодательства.</a:t>
            </a:r>
          </a:p>
          <a:p>
            <a:pPr algn="ctr"/>
            <a:endParaRPr lang="ru-RU" dirty="0" smtClean="0"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652617" y="2333002"/>
            <a:ext cx="3255947" cy="4281444"/>
          </a:xfrm>
          <a:prstGeom prst="roundRect">
            <a:avLst/>
          </a:prstGeom>
          <a:solidFill>
            <a:srgbClr val="FF9900"/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/>
            <a:r>
              <a:rPr lang="ru-RU" dirty="0"/>
              <a:t>Поступления в бюджет на безвозмездной и безвозвратной основе из </a:t>
            </a:r>
            <a:r>
              <a:rPr lang="ru-RU" dirty="0" smtClean="0"/>
              <a:t>федерального либо из областного </a:t>
            </a:r>
            <a:r>
              <a:rPr lang="ru-RU" dirty="0"/>
              <a:t>бюджета (дотации, субсидии, субвенции), а также перечисления от других физических и юридических лиц (кроме налоговых и неналоговых доходов)</a:t>
            </a:r>
            <a:endParaRPr lang="ru-RU" dirty="0" smtClean="0">
              <a:cs typeface="Times New Roman" panose="02020603050405020304" pitchFamily="18" charset="0"/>
            </a:endParaRPr>
          </a:p>
          <a:p>
            <a:pPr algn="ctr"/>
            <a:endParaRPr lang="en-US" sz="1400" dirty="0" smtClean="0"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2144993" y="2042445"/>
            <a:ext cx="8135598" cy="59821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13" idx="0"/>
          </p:cNvCxnSpPr>
          <p:nvPr/>
        </p:nvCxnSpPr>
        <p:spPr>
          <a:xfrm>
            <a:off x="6114476" y="1900207"/>
            <a:ext cx="4313" cy="1287374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179178" y="2110812"/>
            <a:ext cx="8546" cy="32474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0263500" y="2059536"/>
            <a:ext cx="25638" cy="26492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611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8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3905" y="425317"/>
            <a:ext cx="890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Какие налоги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платят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жители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Щёлковского муниципального района?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47" y="1122421"/>
            <a:ext cx="2177705" cy="16768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9" y="4667122"/>
            <a:ext cx="2596340" cy="17314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736" y="1235416"/>
            <a:ext cx="2694764" cy="17934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562" y="5055253"/>
            <a:ext cx="2234666" cy="1675999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1680053" y="1937188"/>
            <a:ext cx="2392822" cy="1486969"/>
          </a:xfrm>
          <a:prstGeom prst="wedgeEllipseCallout">
            <a:avLst>
              <a:gd name="adj1" fmla="val 14069"/>
              <a:gd name="adj2" fmla="val -44972"/>
            </a:avLst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Налог на доходы физических лиц 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2252365" y="4119338"/>
            <a:ext cx="2459765" cy="1486969"/>
          </a:xfrm>
          <a:prstGeom prst="wedgeEllipseCallout">
            <a:avLst>
              <a:gd name="adj1" fmla="val 1868"/>
              <a:gd name="adj2" fmla="val -44971"/>
            </a:avLst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Налог на имущество физических лиц </a:t>
            </a:r>
          </a:p>
        </p:txBody>
      </p:sp>
      <p:sp>
        <p:nvSpPr>
          <p:cNvPr id="7" name="Овальная выноска 6"/>
          <p:cNvSpPr/>
          <p:nvPr/>
        </p:nvSpPr>
        <p:spPr>
          <a:xfrm>
            <a:off x="7022613" y="1834569"/>
            <a:ext cx="2691926" cy="1486969"/>
          </a:xfrm>
          <a:prstGeom prst="wedgeEllipseCallout">
            <a:avLst>
              <a:gd name="adj1" fmla="val 1613"/>
              <a:gd name="adj2" fmla="val -41524"/>
            </a:avLst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Транспортный налог </a:t>
            </a:r>
          </a:p>
        </p:txBody>
      </p:sp>
      <p:sp>
        <p:nvSpPr>
          <p:cNvPr id="13" name="Овальная выноска 12"/>
          <p:cNvSpPr/>
          <p:nvPr/>
        </p:nvSpPr>
        <p:spPr>
          <a:xfrm>
            <a:off x="4715770" y="2985289"/>
            <a:ext cx="2392822" cy="1486969"/>
          </a:xfrm>
          <a:prstGeom prst="wedgeEllipseCallout">
            <a:avLst>
              <a:gd name="adj1" fmla="val 14069"/>
              <a:gd name="adj2" fmla="val -44972"/>
            </a:avLst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НАЛОГИ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046899" y="3014804"/>
            <a:ext cx="832750" cy="377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938268" y="4112739"/>
            <a:ext cx="419661" cy="2114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3" idx="7"/>
          </p:cNvCxnSpPr>
          <p:nvPr/>
        </p:nvCxnSpPr>
        <p:spPr>
          <a:xfrm flipV="1">
            <a:off x="6758171" y="2982144"/>
            <a:ext cx="418688" cy="220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4410905" y="4025069"/>
            <a:ext cx="426015" cy="271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ьная выноска 7"/>
          <p:cNvSpPr/>
          <p:nvPr/>
        </p:nvSpPr>
        <p:spPr>
          <a:xfrm>
            <a:off x="7256579" y="4096157"/>
            <a:ext cx="2179178" cy="1486969"/>
          </a:xfrm>
          <a:prstGeom prst="wedgeEllipseCallout">
            <a:avLst>
              <a:gd name="adj1" fmla="val -3578"/>
              <a:gd name="adj2" fmla="val -41524"/>
            </a:avLst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Земельный налог </a:t>
            </a:r>
          </a:p>
        </p:txBody>
      </p:sp>
    </p:spTree>
    <p:extLst>
      <p:ext uri="{BB962C8B-B14F-4D97-AF65-F5344CB8AC3E}">
        <p14:creationId xmlns:p14="http://schemas.microsoft.com/office/powerpoint/2010/main" val="17598592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8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260910" y="914400"/>
            <a:ext cx="2579570" cy="1058779"/>
          </a:xfrm>
          <a:prstGeom prst="round2DiagRect">
            <a:avLst/>
          </a:prstGeom>
          <a:solidFill>
            <a:srgbClr val="FF7C8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в</a:t>
            </a:r>
            <a:r>
              <a:rPr lang="ru-RU" b="1" dirty="0" smtClean="0"/>
              <a:t>ид межбюджетных трансфертов</a:t>
            </a:r>
            <a:endParaRPr lang="ru-RU" b="1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119036" y="864669"/>
            <a:ext cx="2579570" cy="1058779"/>
          </a:xfrm>
          <a:prstGeom prst="round2DiagRect">
            <a:avLst/>
          </a:prstGeom>
          <a:solidFill>
            <a:srgbClr val="FF7C8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определение</a:t>
            </a:r>
            <a:endParaRPr lang="ru-RU" b="1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8678780" y="728311"/>
            <a:ext cx="2579570" cy="1058779"/>
          </a:xfrm>
          <a:prstGeom prst="round2DiagRect">
            <a:avLst/>
          </a:prstGeom>
          <a:solidFill>
            <a:srgbClr val="FF7C8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Аналогия в семейном бюджете</a:t>
            </a:r>
            <a:endParaRPr lang="ru-RU" dirty="0"/>
          </a:p>
        </p:txBody>
      </p:sp>
      <p:sp>
        <p:nvSpPr>
          <p:cNvPr id="8" name="Блок-схема: сохраненные данные 7"/>
          <p:cNvSpPr/>
          <p:nvPr/>
        </p:nvSpPr>
        <p:spPr>
          <a:xfrm>
            <a:off x="1056621" y="2180797"/>
            <a:ext cx="2868329" cy="1222408"/>
          </a:xfrm>
          <a:prstGeom prst="flowChartOnlineStorag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/>
              <a:t>Дотации</a:t>
            </a:r>
            <a:r>
              <a:rPr lang="en-US" sz="1600" dirty="0"/>
              <a:t>(</a:t>
            </a:r>
            <a:r>
              <a:rPr lang="ru-RU" sz="1600" dirty="0"/>
              <a:t>от лат. </a:t>
            </a:r>
            <a:r>
              <a:rPr lang="en-US" sz="1600" dirty="0"/>
              <a:t>&lt;</a:t>
            </a:r>
            <a:r>
              <a:rPr lang="en-US" sz="1600" dirty="0" err="1"/>
              <a:t>Dotatio</a:t>
            </a:r>
            <a:r>
              <a:rPr lang="en-US" sz="1600" dirty="0"/>
              <a:t>&gt;</a:t>
            </a:r>
            <a:r>
              <a:rPr lang="ru-RU" sz="1600" dirty="0"/>
              <a:t> </a:t>
            </a:r>
            <a:r>
              <a:rPr lang="en-US" sz="1600" dirty="0"/>
              <a:t>-</a:t>
            </a:r>
            <a:r>
              <a:rPr lang="ru-RU" sz="1600" dirty="0"/>
              <a:t> дар, пожертвование</a:t>
            </a:r>
            <a:r>
              <a:rPr lang="en-US" sz="1600" dirty="0"/>
              <a:t>)</a:t>
            </a:r>
            <a:endParaRPr lang="ru-RU" sz="1600" dirty="0"/>
          </a:p>
        </p:txBody>
      </p:sp>
      <p:sp>
        <p:nvSpPr>
          <p:cNvPr id="9" name="Блок-схема: сохраненные данные 8"/>
          <p:cNvSpPr/>
          <p:nvPr/>
        </p:nvSpPr>
        <p:spPr>
          <a:xfrm>
            <a:off x="987638" y="3641153"/>
            <a:ext cx="2966187" cy="1137386"/>
          </a:xfrm>
          <a:prstGeom prst="flowChartOnlineStorag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Субвенции(от лат.&lt;</a:t>
            </a:r>
            <a:r>
              <a:rPr lang="ru-RU" sz="1600" dirty="0" err="1"/>
              <a:t>Subvenire</a:t>
            </a:r>
            <a:r>
              <a:rPr lang="ru-RU" sz="1600" dirty="0"/>
              <a:t>&gt; - приходить на помощь)</a:t>
            </a:r>
          </a:p>
        </p:txBody>
      </p:sp>
      <p:sp>
        <p:nvSpPr>
          <p:cNvPr id="10" name="Блок-схема: сохраненные данные 9"/>
          <p:cNvSpPr/>
          <p:nvPr/>
        </p:nvSpPr>
        <p:spPr>
          <a:xfrm>
            <a:off x="1059859" y="4944416"/>
            <a:ext cx="2897204" cy="1357163"/>
          </a:xfrm>
          <a:prstGeom prst="flowChartOnlineStorag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Субсидии(от лат.&lt;</a:t>
            </a:r>
            <a:r>
              <a:rPr lang="en-US" sz="1600" dirty="0" err="1"/>
              <a:t>Subsidium</a:t>
            </a:r>
            <a:r>
              <a:rPr lang="en-US" sz="1600" dirty="0"/>
              <a:t>&gt;-</a:t>
            </a:r>
            <a:r>
              <a:rPr lang="ru-RU" sz="1600" dirty="0"/>
              <a:t>поддержка)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3936733" y="2675823"/>
            <a:ext cx="847023" cy="28875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957063" y="5552172"/>
            <a:ext cx="847023" cy="28875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049027" y="4116404"/>
            <a:ext cx="847023" cy="28875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124868" y="2018247"/>
            <a:ext cx="2791326" cy="130606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Предоставляются на безвозмездной и безвозвратной основе без определения конкретной цели их использования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82139" y="3503776"/>
            <a:ext cx="3147461" cy="158951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/>
          </a:p>
          <a:p>
            <a:pPr algn="ctr"/>
            <a:r>
              <a:rPr lang="ru-RU" sz="1400" dirty="0" smtClean="0"/>
              <a:t>Предоставляются </a:t>
            </a:r>
            <a:r>
              <a:rPr lang="ru-RU" sz="1400" dirty="0"/>
              <a:t>бюджетам </a:t>
            </a:r>
            <a:r>
              <a:rPr lang="ru-RU" sz="1400" dirty="0" smtClean="0"/>
              <a:t>в </a:t>
            </a:r>
            <a:r>
              <a:rPr lang="ru-RU" sz="1400" dirty="0"/>
              <a:t>целях финансового обеспечения расходных обязательств публично-правовым образованиям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149454" y="5193354"/>
            <a:ext cx="2948539" cy="118180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Предоставляются бюджету в </a:t>
            </a:r>
            <a:r>
              <a:rPr lang="ru-RU" sz="1400" dirty="0"/>
              <a:t>целях </a:t>
            </a:r>
            <a:r>
              <a:rPr lang="ru-RU" sz="1400" dirty="0" err="1"/>
              <a:t>софинансирования</a:t>
            </a:r>
            <a:r>
              <a:rPr lang="ru-RU" sz="1400" dirty="0"/>
              <a:t> </a:t>
            </a:r>
            <a:r>
              <a:rPr lang="ru-RU" sz="1400" dirty="0" smtClean="0"/>
              <a:t>необходимых расходов</a:t>
            </a:r>
            <a:endParaRPr lang="ru-RU" dirty="0"/>
          </a:p>
        </p:txBody>
      </p:sp>
      <p:sp>
        <p:nvSpPr>
          <p:cNvPr id="17" name="Овальная выноска 16"/>
          <p:cNvSpPr/>
          <p:nvPr/>
        </p:nvSpPr>
        <p:spPr>
          <a:xfrm>
            <a:off x="8921015" y="1838426"/>
            <a:ext cx="2550695" cy="1491915"/>
          </a:xfrm>
          <a:prstGeom prst="wedgeEllipseCallout">
            <a:avLst>
              <a:gd name="adj1" fmla="val -77138"/>
              <a:gd name="adj2" fmla="val 999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Выдаете своему ребенку «карманные деньги»</a:t>
            </a:r>
          </a:p>
        </p:txBody>
      </p:sp>
      <p:sp>
        <p:nvSpPr>
          <p:cNvPr id="18" name="Овальная выноска 17"/>
          <p:cNvSpPr/>
          <p:nvPr/>
        </p:nvSpPr>
        <p:spPr>
          <a:xfrm>
            <a:off x="8921015" y="3330341"/>
            <a:ext cx="2715929" cy="1684421"/>
          </a:xfrm>
          <a:prstGeom prst="wedgeEllipseCallout">
            <a:avLst>
              <a:gd name="adj1" fmla="val -71031"/>
              <a:gd name="adj2" fmla="val 9241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Выдаете своему ребенку деньги и </a:t>
            </a:r>
            <a:r>
              <a:rPr lang="ru-RU" sz="1400" dirty="0" smtClean="0"/>
              <a:t>посылаете </a:t>
            </a:r>
            <a:r>
              <a:rPr lang="ru-RU" sz="1400" dirty="0"/>
              <a:t>его в магазин купить продукты(по </a:t>
            </a:r>
            <a:r>
              <a:rPr lang="ru-RU" sz="1400" dirty="0" smtClean="0"/>
              <a:t>списку)</a:t>
            </a:r>
            <a:endParaRPr lang="ru-RU" sz="1400" dirty="0"/>
          </a:p>
        </p:txBody>
      </p:sp>
      <p:sp>
        <p:nvSpPr>
          <p:cNvPr id="19" name="Овальная выноска 18"/>
          <p:cNvSpPr/>
          <p:nvPr/>
        </p:nvSpPr>
        <p:spPr>
          <a:xfrm>
            <a:off x="8957911" y="5184627"/>
            <a:ext cx="2910039" cy="1472548"/>
          </a:xfrm>
          <a:prstGeom prst="wedgeEllipseCallout">
            <a:avLst>
              <a:gd name="adj1" fmla="val -69968"/>
              <a:gd name="adj2" fmla="val 18384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Вы «добавляете» денег для того, чтобы ваш ребенок купил себе новый телефон(а остальные он накопил </a:t>
            </a:r>
            <a:r>
              <a:rPr lang="ru-RU" sz="1400" dirty="0" smtClean="0"/>
              <a:t>сам</a:t>
            </a:r>
            <a:r>
              <a:rPr lang="en-US" sz="1400" dirty="0" smtClean="0"/>
              <a:t>)</a:t>
            </a:r>
            <a:endParaRPr lang="ru-RU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204958" y="170916"/>
            <a:ext cx="8391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Из чего складываются межбюджетные трансферты </a:t>
            </a:r>
          </a:p>
          <a:p>
            <a:pPr algn="ctr"/>
            <a:r>
              <a:rPr lang="ru-RU" sz="2000" dirty="0" smtClean="0"/>
              <a:t>(безвозмездные поступления)?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814456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1009089" y="4225013"/>
            <a:ext cx="10274300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36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36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1629" y="188641"/>
            <a:ext cx="110569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СОЦИАЛЬНО-ЭКОНОМИЧЕСКОГО  РАЗВИТИЯ ЩЁЛКОВСКОГО МУНИЦИПАЛЬНОГО РАЙОНА  НА 2016 ГОД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599957"/>
              </p:ext>
            </p:extLst>
          </p:nvPr>
        </p:nvGraphicFramePr>
        <p:xfrm>
          <a:off x="171449" y="1090669"/>
          <a:ext cx="11807190" cy="56787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31807">
                  <a:extLst>
                    <a:ext uri="{9D8B030D-6E8A-4147-A177-3AD203B41FA5}">
                      <a16:colId xmlns="" xmlns:a16="http://schemas.microsoft.com/office/drawing/2014/main" val="2186418827"/>
                    </a:ext>
                  </a:extLst>
                </a:gridCol>
                <a:gridCol w="1917108">
                  <a:extLst>
                    <a:ext uri="{9D8B030D-6E8A-4147-A177-3AD203B41FA5}">
                      <a16:colId xmlns="" xmlns:a16="http://schemas.microsoft.com/office/drawing/2014/main" val="572296495"/>
                    </a:ext>
                  </a:extLst>
                </a:gridCol>
                <a:gridCol w="1497740">
                  <a:extLst>
                    <a:ext uri="{9D8B030D-6E8A-4147-A177-3AD203B41FA5}">
                      <a16:colId xmlns="" xmlns:a16="http://schemas.microsoft.com/office/drawing/2014/main" val="3022726829"/>
                    </a:ext>
                  </a:extLst>
                </a:gridCol>
                <a:gridCol w="1477772">
                  <a:extLst>
                    <a:ext uri="{9D8B030D-6E8A-4147-A177-3AD203B41FA5}">
                      <a16:colId xmlns="" xmlns:a16="http://schemas.microsoft.com/office/drawing/2014/main" val="2581906752"/>
                    </a:ext>
                  </a:extLst>
                </a:gridCol>
                <a:gridCol w="1482763">
                  <a:extLst>
                    <a:ext uri="{9D8B030D-6E8A-4147-A177-3AD203B41FA5}">
                      <a16:colId xmlns="" xmlns:a16="http://schemas.microsoft.com/office/drawing/2014/main" val="1450188778"/>
                    </a:ext>
                  </a:extLst>
                </a:gridCol>
              </a:tblGrid>
              <a:tr h="185054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Показатели</a:t>
                      </a:r>
                    </a:p>
                  </a:txBody>
                  <a:tcPr marL="7029" marR="7029" marT="702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Единицы измерения</a:t>
                      </a:r>
                    </a:p>
                  </a:txBody>
                  <a:tcPr marL="7029" marR="7029" marT="702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Факт</a:t>
                      </a:r>
                    </a:p>
                  </a:txBody>
                  <a:tcPr marL="7029" marR="7029" marT="702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</a:t>
                      </a:r>
                    </a:p>
                  </a:txBody>
                  <a:tcPr marL="7029" marR="7029" marT="702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Прогноз </a:t>
                      </a:r>
                    </a:p>
                  </a:txBody>
                  <a:tcPr marL="7029" marR="7029" marT="702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9252438"/>
                  </a:ext>
                </a:extLst>
              </a:tr>
              <a:tr h="185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 г.</a:t>
                      </a:r>
                    </a:p>
                  </a:txBody>
                  <a:tcPr marL="7029" marR="7029" marT="702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 г.</a:t>
                      </a:r>
                    </a:p>
                  </a:txBody>
                  <a:tcPr marL="7029" marR="7029" marT="702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 г.</a:t>
                      </a:r>
                    </a:p>
                  </a:txBody>
                  <a:tcPr marL="7029" marR="7029" marT="702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3753025"/>
                  </a:ext>
                </a:extLst>
              </a:tr>
              <a:tr h="18505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029" marR="7029" marT="7029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029" marR="7029" marT="702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029" marR="7029" marT="702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029" marR="7029" marT="702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029" marR="7029" marT="702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5728456"/>
                  </a:ext>
                </a:extLst>
              </a:tr>
              <a:tr h="185054">
                <a:tc gridSpan="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Демографические показатели</a:t>
                      </a:r>
                    </a:p>
                  </a:txBody>
                  <a:tcPr marL="7029" marR="7029" marT="7029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37009066"/>
                  </a:ext>
                </a:extLst>
              </a:tr>
              <a:tr h="44187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Численность постоянного населения (на конец года)</a:t>
                      </a:r>
                    </a:p>
                  </a:txBody>
                  <a:tcPr marL="7029" marR="7029" marT="702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человек</a:t>
                      </a:r>
                    </a:p>
                  </a:txBody>
                  <a:tcPr marL="7029" marR="7029" marT="702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198 593</a:t>
                      </a:r>
                    </a:p>
                  </a:txBody>
                  <a:tcPr marL="7029" marR="7029" marT="702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199 616</a:t>
                      </a:r>
                    </a:p>
                  </a:txBody>
                  <a:tcPr marL="7029" marR="7029" marT="702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200 639</a:t>
                      </a:r>
                    </a:p>
                  </a:txBody>
                  <a:tcPr marL="7029" marR="7029" marT="7029" marB="0" anchor="ctr"/>
                </a:tc>
                <a:extLst>
                  <a:ext uri="{0D108BD9-81ED-4DB2-BD59-A6C34878D82A}">
                    <a16:rowId xmlns="" xmlns:a16="http://schemas.microsoft.com/office/drawing/2014/main" val="3482371570"/>
                  </a:ext>
                </a:extLst>
              </a:tr>
              <a:tr h="185054">
                <a:tc gridSpan="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Промышленное производство</a:t>
                      </a:r>
                    </a:p>
                  </a:txBody>
                  <a:tcPr marL="7029" marR="7029" marT="7029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28866731"/>
                  </a:ext>
                </a:extLst>
              </a:tr>
              <a:tr h="60530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отгруженных товаров собственного производства, выполненных работ и услуг собственными силами по промышленным видам деятельности</a:t>
                      </a:r>
                    </a:p>
                  </a:txBody>
                  <a:tcPr marL="7029" marR="7029" marT="702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млн. рублей в ценах соответствующих лет</a:t>
                      </a:r>
                    </a:p>
                  </a:txBody>
                  <a:tcPr marL="7029" marR="7029" marT="702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95 300,6</a:t>
                      </a:r>
                    </a:p>
                  </a:txBody>
                  <a:tcPr marL="7029" marR="7029" marT="702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97 661,1</a:t>
                      </a:r>
                    </a:p>
                  </a:txBody>
                  <a:tcPr marL="7029" marR="7029" marT="702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100 767,7</a:t>
                      </a:r>
                    </a:p>
                  </a:txBody>
                  <a:tcPr marL="7029" marR="7029" marT="7029" marB="0" anchor="ctr"/>
                </a:tc>
                <a:extLst>
                  <a:ext uri="{0D108BD9-81ED-4DB2-BD59-A6C34878D82A}">
                    <a16:rowId xmlns="" xmlns:a16="http://schemas.microsoft.com/office/drawing/2014/main" val="1259133388"/>
                  </a:ext>
                </a:extLst>
              </a:tr>
              <a:tr h="185054">
                <a:tc gridSpan="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Сельское хозяйство</a:t>
                      </a:r>
                    </a:p>
                  </a:txBody>
                  <a:tcPr marL="7029" marR="7029" marT="7029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7007345"/>
                  </a:ext>
                </a:extLst>
              </a:tr>
              <a:tr h="5464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обрабатываемой пашни в общей площади пашни</a:t>
                      </a:r>
                    </a:p>
                  </a:txBody>
                  <a:tcPr marL="7029" marR="7029" marT="702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7029" marR="7029" marT="702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60,00</a:t>
                      </a:r>
                    </a:p>
                  </a:txBody>
                  <a:tcPr marL="7029" marR="7029" marT="702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60,00</a:t>
                      </a:r>
                    </a:p>
                  </a:txBody>
                  <a:tcPr marL="7029" marR="7029" marT="702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62,00</a:t>
                      </a:r>
                    </a:p>
                  </a:txBody>
                  <a:tcPr marL="7029" marR="7029" marT="7029" marB="0" anchor="ctr"/>
                </a:tc>
                <a:extLst>
                  <a:ext uri="{0D108BD9-81ED-4DB2-BD59-A6C34878D82A}">
                    <a16:rowId xmlns="" xmlns:a16="http://schemas.microsoft.com/office/drawing/2014/main" val="331679534"/>
                  </a:ext>
                </a:extLst>
              </a:tr>
              <a:tr h="185054">
                <a:tc gridSpan="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Транспорт, дорожное  строительство, связь</a:t>
                      </a:r>
                    </a:p>
                  </a:txBody>
                  <a:tcPr marL="7029" marR="7029" marT="7029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96916649"/>
                  </a:ext>
                </a:extLst>
              </a:tr>
              <a:tr h="5464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Протяженность автомобильных дорог общего пользования с твердым типом покрытия местного значения </a:t>
                      </a:r>
                    </a:p>
                  </a:txBody>
                  <a:tcPr marL="7029" marR="7029" marT="702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км</a:t>
                      </a:r>
                    </a:p>
                  </a:txBody>
                  <a:tcPr marL="7029" marR="7029" marT="702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312,80</a:t>
                      </a:r>
                    </a:p>
                  </a:txBody>
                  <a:tcPr marL="7029" marR="7029" marT="702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315,20</a:t>
                      </a:r>
                    </a:p>
                  </a:txBody>
                  <a:tcPr marL="7029" marR="7029" marT="702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319,00</a:t>
                      </a:r>
                    </a:p>
                  </a:txBody>
                  <a:tcPr marL="7029" marR="7029" marT="7029" marB="0" anchor="ctr"/>
                </a:tc>
                <a:extLst>
                  <a:ext uri="{0D108BD9-81ED-4DB2-BD59-A6C34878D82A}">
                    <a16:rowId xmlns="" xmlns:a16="http://schemas.microsoft.com/office/drawing/2014/main" val="2707163708"/>
                  </a:ext>
                </a:extLst>
              </a:tr>
              <a:tr h="185054">
                <a:tc gridSpan="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Малое предпринимательство</a:t>
                      </a:r>
                    </a:p>
                  </a:txBody>
                  <a:tcPr marL="7029" marR="7029" marT="7029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43891398"/>
                  </a:ext>
                </a:extLst>
              </a:tr>
              <a:tr h="5464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оборота малых предприятий (включая микропредприятия) в общем обороте организаций</a:t>
                      </a:r>
                    </a:p>
                  </a:txBody>
                  <a:tcPr marL="7029" marR="7029" marT="702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7029" marR="7029" marT="702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18,79</a:t>
                      </a:r>
                    </a:p>
                  </a:txBody>
                  <a:tcPr marL="7029" marR="7029" marT="702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19,91</a:t>
                      </a:r>
                    </a:p>
                  </a:txBody>
                  <a:tcPr marL="7029" marR="7029" marT="702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20,56</a:t>
                      </a:r>
                    </a:p>
                  </a:txBody>
                  <a:tcPr marL="7029" marR="7029" marT="7029" marB="0" anchor="ctr"/>
                </a:tc>
                <a:extLst>
                  <a:ext uri="{0D108BD9-81ED-4DB2-BD59-A6C34878D82A}">
                    <a16:rowId xmlns="" xmlns:a16="http://schemas.microsoft.com/office/drawing/2014/main" val="4070856421"/>
                  </a:ext>
                </a:extLst>
              </a:tr>
              <a:tr h="185054">
                <a:tc gridSpan="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Инвестиции</a:t>
                      </a:r>
                    </a:p>
                  </a:txBody>
                  <a:tcPr marL="7029" marR="7029" marT="7029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0773794"/>
                  </a:ext>
                </a:extLst>
              </a:tr>
              <a:tr h="5464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Инвестиции в основной капитал за счет всех источников финансирования в ценах соответствующих лет</a:t>
                      </a:r>
                    </a:p>
                  </a:txBody>
                  <a:tcPr marL="7029" marR="7029" marT="702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млн. рублей</a:t>
                      </a:r>
                    </a:p>
                  </a:txBody>
                  <a:tcPr marL="7029" marR="7029" marT="702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28 737,30</a:t>
                      </a:r>
                    </a:p>
                  </a:txBody>
                  <a:tcPr marL="7029" marR="7029" marT="702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20 464,64</a:t>
                      </a:r>
                    </a:p>
                  </a:txBody>
                  <a:tcPr marL="7029" marR="7029" marT="702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20 531,25</a:t>
                      </a:r>
                    </a:p>
                  </a:txBody>
                  <a:tcPr marL="7029" marR="7029" marT="7029" marB="0" anchor="ctr"/>
                </a:tc>
                <a:extLst>
                  <a:ext uri="{0D108BD9-81ED-4DB2-BD59-A6C34878D82A}">
                    <a16:rowId xmlns="" xmlns:a16="http://schemas.microsoft.com/office/drawing/2014/main" val="1542789612"/>
                  </a:ext>
                </a:extLst>
              </a:tr>
              <a:tr h="185054">
                <a:tc gridSpan="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</a:t>
                      </a:r>
                    </a:p>
                  </a:txBody>
                  <a:tcPr marL="7029" marR="7029" marT="7029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67552285"/>
                  </a:ext>
                </a:extLst>
              </a:tr>
              <a:tr h="5464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Ввод в эксплуатацию жилых домов, построенных за счет всех источников финансирования</a:t>
                      </a:r>
                    </a:p>
                  </a:txBody>
                  <a:tcPr marL="7029" marR="7029" marT="702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тыс. кв. м общей площади</a:t>
                      </a:r>
                    </a:p>
                  </a:txBody>
                  <a:tcPr marL="7029" marR="7029" marT="702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196,74</a:t>
                      </a:r>
                    </a:p>
                  </a:txBody>
                  <a:tcPr marL="7029" marR="7029" marT="702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255,68</a:t>
                      </a:r>
                    </a:p>
                  </a:txBody>
                  <a:tcPr marL="7029" marR="7029" marT="702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165,00</a:t>
                      </a:r>
                    </a:p>
                  </a:txBody>
                  <a:tcPr marL="7029" marR="7029" marT="7029" marB="0" anchor="ctr"/>
                </a:tc>
                <a:extLst>
                  <a:ext uri="{0D108BD9-81ED-4DB2-BD59-A6C34878D82A}">
                    <a16:rowId xmlns="" xmlns:a16="http://schemas.microsoft.com/office/drawing/2014/main" val="3508137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4554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16607</TotalTime>
  <Words>3803</Words>
  <Application>Microsoft Office PowerPoint</Application>
  <PresentationFormat>Произвольный</PresentationFormat>
  <Paragraphs>990</Paragraphs>
  <Slides>31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Воздушный поток</vt:lpstr>
      <vt:lpstr>Презентация PowerPoint</vt:lpstr>
      <vt:lpstr>Что такое бюджет?</vt:lpstr>
      <vt:lpstr>Какие бывают бюджеты?</vt:lpstr>
      <vt:lpstr>Основные составляющие бюджета</vt:lpstr>
      <vt:lpstr>Дефицит и профицит что это?</vt:lpstr>
      <vt:lpstr>Из каких поступлений формируются доходы бюджета?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налоговых доходов</vt:lpstr>
      <vt:lpstr>Структура неналоговых доходов</vt:lpstr>
      <vt:lpstr>Структура межбюджетных трансфертов</vt:lpstr>
      <vt:lpstr>Удельный объем налоговых и неналоговых доходов на душу населения в сравнении с другими муниципальными образованиями</vt:lpstr>
      <vt:lpstr>Расходы бюджета</vt:lpstr>
      <vt:lpstr>Презентация PowerPoint</vt:lpstr>
      <vt:lpstr>Понятие и типы расходных обязательств</vt:lpstr>
      <vt:lpstr>Исполнение расходной части бюджета Щёлковского муниципального района </vt:lpstr>
      <vt:lpstr>Презентация PowerPoint</vt:lpstr>
      <vt:lpstr>Сведения о расходах бюджета Щёлковского муниципального района в разрезе  муниципальных программ (тыс. рублей) </vt:lpstr>
      <vt:lpstr>Презентация PowerPoint</vt:lpstr>
      <vt:lpstr>Информация об общественно значимых проектах, реализуемых на территории Щёлковского муниципального района</vt:lpstr>
      <vt:lpstr>Расходы бюджета Щёлковского муниципального района с учетом интересов целевых групп пользователей (тыс. рублей)</vt:lpstr>
      <vt:lpstr>Расходы бюджета Щёлковского муниципального района с учетом интересов целевых групп пользователей (тыс. рублей)</vt:lpstr>
      <vt:lpstr>Исполнение консолидированного бюджета Щёлковского муниципального района за 2016 год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И.Ю. Маркина</dc:creator>
  <cp:lastModifiedBy>user</cp:lastModifiedBy>
  <cp:revision>341</cp:revision>
  <cp:lastPrinted>2016-11-28T10:00:12Z</cp:lastPrinted>
  <dcterms:created xsi:type="dcterms:W3CDTF">2016-07-12T10:50:01Z</dcterms:created>
  <dcterms:modified xsi:type="dcterms:W3CDTF">2017-08-18T09:09:57Z</dcterms:modified>
</cp:coreProperties>
</file>